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1.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0"/>
  </p:notesMasterIdLst>
  <p:sldIdLst>
    <p:sldId id="2236" r:id="rId5"/>
    <p:sldId id="257" r:id="rId6"/>
    <p:sldId id="258" r:id="rId7"/>
    <p:sldId id="260" r:id="rId8"/>
    <p:sldId id="2235" r:id="rId9"/>
    <p:sldId id="262" r:id="rId10"/>
    <p:sldId id="263" r:id="rId11"/>
    <p:sldId id="288" r:id="rId12"/>
    <p:sldId id="266" r:id="rId13"/>
    <p:sldId id="289" r:id="rId14"/>
    <p:sldId id="268" r:id="rId15"/>
    <p:sldId id="269" r:id="rId16"/>
    <p:sldId id="270" r:id="rId17"/>
    <p:sldId id="271" r:id="rId18"/>
    <p:sldId id="290" r:id="rId19"/>
    <p:sldId id="272" r:id="rId20"/>
    <p:sldId id="273" r:id="rId21"/>
    <p:sldId id="274" r:id="rId22"/>
    <p:sldId id="291" r:id="rId23"/>
    <p:sldId id="276" r:id="rId24"/>
    <p:sldId id="277" r:id="rId25"/>
    <p:sldId id="278" r:id="rId26"/>
    <p:sldId id="279" r:id="rId27"/>
    <p:sldId id="281" r:id="rId28"/>
    <p:sldId id="2234" r:id="rId29"/>
  </p:sldIdLst>
  <p:sldSz cx="12192000" cy="6858000"/>
  <p:notesSz cx="6858000" cy="12192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7083"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C16058B-1721-FC2C-4787-E1FA9B9DE07F}" name="Lisa Schwarz-Weiß" initials="LS" userId="S::l.schwarz-weiss@medi.de::f6fe0534-9b9c-40b0-9034-22b01eb0e81d" providerId="AD"/>
  <p188:author id="{F9A38CB2-A148-E875-436E-31C8869171D1}" name="Heike Greiner" initials="HG" userId="S::h.greiner@medi.de::99482cf8-82ac-4bc8-86c8-4c30e26de40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5F0"/>
    <a:srgbClr val="E6007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E6C23F7-E711-4DD0-AE18-232FB6B0B8D0}" v="20" dt="2026-06-26T10:05:01.703"/>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 pos="7083"/>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37"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sa Schwarz-Weiß" userId="f6fe0534-9b9c-40b0-9034-22b01eb0e81d" providerId="ADAL" clId="{F8E2A3FB-427D-49C9-999D-091D9F78D9BD}"/>
    <pc:docChg chg="modSld">
      <pc:chgData name="Lisa Schwarz-Weiß" userId="f6fe0534-9b9c-40b0-9034-22b01eb0e81d" providerId="ADAL" clId="{F8E2A3FB-427D-49C9-999D-091D9F78D9BD}" dt="2026-06-26T10:05:01.703" v="17" actId="1076"/>
      <pc:docMkLst>
        <pc:docMk/>
      </pc:docMkLst>
      <pc:sldChg chg="addSp delSp modSp mod">
        <pc:chgData name="Lisa Schwarz-Weiß" userId="f6fe0534-9b9c-40b0-9034-22b01eb0e81d" providerId="ADAL" clId="{F8E2A3FB-427D-49C9-999D-091D9F78D9BD}" dt="2026-06-26T10:05:01.703" v="17" actId="1076"/>
        <pc:sldMkLst>
          <pc:docMk/>
          <pc:sldMk cId="2848319790" sldId="2234"/>
        </pc:sldMkLst>
        <pc:picChg chg="add mod">
          <ac:chgData name="Lisa Schwarz-Weiß" userId="f6fe0534-9b9c-40b0-9034-22b01eb0e81d" providerId="ADAL" clId="{F8E2A3FB-427D-49C9-999D-091D9F78D9BD}" dt="2026-06-26T10:04:20.189" v="12" actId="1076"/>
          <ac:picMkLst>
            <pc:docMk/>
            <pc:sldMk cId="2848319790" sldId="2234"/>
            <ac:picMk id="2" creationId="{4F258EA6-CAF7-1CAA-F5D0-15BFA0B5B8CA}"/>
          </ac:picMkLst>
        </pc:picChg>
        <pc:picChg chg="add mod">
          <ac:chgData name="Lisa Schwarz-Weiß" userId="f6fe0534-9b9c-40b0-9034-22b01eb0e81d" providerId="ADAL" clId="{F8E2A3FB-427D-49C9-999D-091D9F78D9BD}" dt="2026-06-26T10:04:47.792" v="15"/>
          <ac:picMkLst>
            <pc:docMk/>
            <pc:sldMk cId="2848319790" sldId="2234"/>
            <ac:picMk id="3" creationId="{063540C1-E732-37D8-D3E1-1F3617D9DC7F}"/>
          </ac:picMkLst>
        </pc:picChg>
        <pc:picChg chg="add mod">
          <ac:chgData name="Lisa Schwarz-Weiß" userId="f6fe0534-9b9c-40b0-9034-22b01eb0e81d" providerId="ADAL" clId="{F8E2A3FB-427D-49C9-999D-091D9F78D9BD}" dt="2026-06-26T10:05:01.703" v="17" actId="1076"/>
          <ac:picMkLst>
            <pc:docMk/>
            <pc:sldMk cId="2848319790" sldId="2234"/>
            <ac:picMk id="4" creationId="{F6F367AF-265E-1E6E-231F-97773CF20D18}"/>
          </ac:picMkLst>
        </pc:picChg>
        <pc:picChg chg="add del">
          <ac:chgData name="Lisa Schwarz-Weiß" userId="f6fe0534-9b9c-40b0-9034-22b01eb0e81d" providerId="ADAL" clId="{F8E2A3FB-427D-49C9-999D-091D9F78D9BD}" dt="2026-06-26T10:04:47.309" v="14" actId="478"/>
          <ac:picMkLst>
            <pc:docMk/>
            <pc:sldMk cId="2848319790" sldId="2234"/>
            <ac:picMk id="44" creationId="{93B4B382-4EAB-FC52-4872-1CFC0B18C432}"/>
          </ac:picMkLst>
        </pc:picChg>
      </pc:sldChg>
      <pc:sldChg chg="modSp">
        <pc:chgData name="Lisa Schwarz-Weiß" userId="f6fe0534-9b9c-40b0-9034-22b01eb0e81d" providerId="ADAL" clId="{F8E2A3FB-427D-49C9-999D-091D9F78D9BD}" dt="2026-06-26T10:03:35.303" v="5" actId="14100"/>
        <pc:sldMkLst>
          <pc:docMk/>
          <pc:sldMk cId="2654524232" sldId="2236"/>
        </pc:sldMkLst>
        <pc:picChg chg="mod">
          <ac:chgData name="Lisa Schwarz-Weiß" userId="f6fe0534-9b9c-40b0-9034-22b01eb0e81d" providerId="ADAL" clId="{F8E2A3FB-427D-49C9-999D-091D9F78D9BD}" dt="2026-06-26T10:03:35.303" v="5" actId="14100"/>
          <ac:picMkLst>
            <pc:docMk/>
            <pc:sldMk cId="2654524232" sldId="2236"/>
            <ac:picMk id="44" creationId="{F2B239A3-855A-D093-E80C-C346F2EB7E7A}"/>
          </ac:picMkLst>
        </pc:pic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_110_0.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c:style val="2"/>
  <c:chart>
    <c:autoTitleDeleted val="1"/>
    <c:plotArea>
      <c:layout/>
      <c:barChart>
        <c:barDir val="col"/>
        <c:grouping val="stacked"/>
        <c:varyColors val="0"/>
        <c:ser>
          <c:idx val="0"/>
          <c:order val="0"/>
          <c:tx>
            <c:strRef>
              <c:f>Sheet1!$B$1</c:f>
              <c:strCache>
                <c:ptCount val="1"/>
                <c:pt idx="0">
                  <c:v>Prothetik-Versorgungen</c:v>
                </c:pt>
              </c:strCache>
            </c:strRef>
          </c:tx>
          <c:spPr>
            <a:solidFill>
              <a:srgbClr val="E6007E"/>
            </a:solidFill>
            <a:effectLst/>
          </c:spPr>
          <c:invertIfNegative val="0"/>
          <c:cat>
            <c:strRef>
              <c:f>Sheet1!$A$2:$A$17</c:f>
              <c:strCache>
                <c:ptCount val="16"/>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strCache>
            </c:strRef>
          </c:cat>
          <c:val>
            <c:numRef>
              <c:f>Sheet1!$B$2:$B$17</c:f>
              <c:numCache>
                <c:formatCode>General</c:formatCode>
                <c:ptCount val="16"/>
                <c:pt idx="0">
                  <c:v>852</c:v>
                </c:pt>
                <c:pt idx="1">
                  <c:v>924</c:v>
                </c:pt>
                <c:pt idx="2">
                  <c:v>1047</c:v>
                </c:pt>
                <c:pt idx="3">
                  <c:v>878</c:v>
                </c:pt>
                <c:pt idx="4">
                  <c:v>457</c:v>
                </c:pt>
                <c:pt idx="5">
                  <c:v>250</c:v>
                </c:pt>
                <c:pt idx="6">
                  <c:v>249</c:v>
                </c:pt>
                <c:pt idx="7">
                  <c:v>160</c:v>
                </c:pt>
                <c:pt idx="8">
                  <c:v>198</c:v>
                </c:pt>
                <c:pt idx="9">
                  <c:v>102</c:v>
                </c:pt>
                <c:pt idx="10">
                  <c:v>31</c:v>
                </c:pt>
                <c:pt idx="11">
                  <c:v>82</c:v>
                </c:pt>
                <c:pt idx="12">
                  <c:v>21</c:v>
                </c:pt>
                <c:pt idx="13">
                  <c:v>22</c:v>
                </c:pt>
                <c:pt idx="14">
                  <c:v>32</c:v>
                </c:pt>
                <c:pt idx="15">
                  <c:v>21</c:v>
                </c:pt>
              </c:numCache>
            </c:numRef>
          </c:val>
          <c:extLst>
            <c:ext xmlns:c16="http://schemas.microsoft.com/office/drawing/2014/chart" uri="{C3380CC4-5D6E-409C-BE32-E72D297353CC}">
              <c16:uniqueId val="{00000000-5E99-4446-BC9F-1638E0D7AE07}"/>
            </c:ext>
          </c:extLst>
        </c:ser>
        <c:ser>
          <c:idx val="1"/>
          <c:order val="1"/>
          <c:tx>
            <c:strRef>
              <c:f>Sheet1!$C$1</c:f>
              <c:strCache>
                <c:ptCount val="1"/>
                <c:pt idx="0">
                  <c:v>Orthetik-Versorgungen</c:v>
                </c:pt>
              </c:strCache>
            </c:strRef>
          </c:tx>
          <c:spPr>
            <a:solidFill>
              <a:srgbClr val="F39200"/>
            </a:solidFill>
            <a:effectLst/>
          </c:spPr>
          <c:invertIfNegative val="0"/>
          <c:cat>
            <c:strRef>
              <c:f>Sheet1!$A$2:$A$17</c:f>
              <c:strCache>
                <c:ptCount val="16"/>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strCache>
            </c:strRef>
          </c:cat>
          <c:val>
            <c:numRef>
              <c:f>Sheet1!$C$2:$C$17</c:f>
              <c:numCache>
                <c:formatCode>General</c:formatCode>
                <c:ptCount val="16"/>
                <c:pt idx="0">
                  <c:v>0</c:v>
                </c:pt>
                <c:pt idx="1">
                  <c:v>0</c:v>
                </c:pt>
                <c:pt idx="2">
                  <c:v>87</c:v>
                </c:pt>
                <c:pt idx="3">
                  <c:v>300</c:v>
                </c:pt>
                <c:pt idx="4">
                  <c:v>108</c:v>
                </c:pt>
                <c:pt idx="5">
                  <c:v>323</c:v>
                </c:pt>
                <c:pt idx="6">
                  <c:v>314</c:v>
                </c:pt>
                <c:pt idx="7">
                  <c:v>311</c:v>
                </c:pt>
                <c:pt idx="8">
                  <c:v>311</c:v>
                </c:pt>
                <c:pt idx="9">
                  <c:v>321</c:v>
                </c:pt>
                <c:pt idx="10">
                  <c:v>110</c:v>
                </c:pt>
                <c:pt idx="11">
                  <c:v>164</c:v>
                </c:pt>
                <c:pt idx="12">
                  <c:v>115</c:v>
                </c:pt>
                <c:pt idx="13">
                  <c:v>74</c:v>
                </c:pt>
                <c:pt idx="14">
                  <c:v>64</c:v>
                </c:pt>
                <c:pt idx="15">
                  <c:v>120</c:v>
                </c:pt>
              </c:numCache>
            </c:numRef>
          </c:val>
          <c:extLst>
            <c:ext xmlns:c16="http://schemas.microsoft.com/office/drawing/2014/chart" uri="{C3380CC4-5D6E-409C-BE32-E72D297353CC}">
              <c16:uniqueId val="{00000001-5E99-4446-BC9F-1638E0D7AE07}"/>
            </c:ext>
          </c:extLst>
        </c:ser>
        <c:dLbls>
          <c:showLegendKey val="0"/>
          <c:showVal val="0"/>
          <c:showCatName val="0"/>
          <c:showSerName val="0"/>
          <c:showPercent val="0"/>
          <c:showBubbleSize val="0"/>
        </c:dLbls>
        <c:gapWidth val="50"/>
        <c:overlap val="100"/>
        <c:axId val="2094734554"/>
        <c:axId val="2094734552"/>
      </c:barChart>
      <c:catAx>
        <c:axId val="2094734554"/>
        <c:scaling>
          <c:orientation val="minMax"/>
        </c:scaling>
        <c:delete val="0"/>
        <c:axPos val="b"/>
        <c:numFmt formatCode="General" sourceLinked="1"/>
        <c:majorTickMark val="out"/>
        <c:minorTickMark val="none"/>
        <c:tickLblPos val="low"/>
        <c:spPr>
          <a:ln w="12700" cap="flat">
            <a:solidFill>
              <a:srgbClr val="888888"/>
            </a:solidFill>
            <a:prstDash val="solid"/>
            <a:round/>
          </a:ln>
        </c:spPr>
        <c:crossAx val="2094734552"/>
        <c:crosses val="autoZero"/>
        <c:auto val="1"/>
        <c:lblAlgn val="ctr"/>
        <c:lblOffset val="100"/>
        <c:noMultiLvlLbl val="1"/>
      </c:catAx>
      <c:valAx>
        <c:axId val="2094734552"/>
        <c:scaling>
          <c:orientation val="minMax"/>
        </c:scaling>
        <c:delete val="0"/>
        <c:axPos val="l"/>
        <c:majorGridlines>
          <c:spPr>
            <a:ln w="6350" cap="flat">
              <a:solidFill>
                <a:srgbClr val="E8E3D8"/>
              </a:solidFill>
              <a:prstDash val="solid"/>
              <a:round/>
            </a:ln>
          </c:spPr>
        </c:majorGridlines>
        <c:numFmt formatCode="General" sourceLinked="0"/>
        <c:majorTickMark val="out"/>
        <c:minorTickMark val="none"/>
        <c:tickLblPos val="nextTo"/>
        <c:spPr>
          <a:ln w="12700" cap="flat">
            <a:solidFill>
              <a:srgbClr val="888888"/>
            </a:solidFill>
            <a:prstDash val="solid"/>
            <a:round/>
          </a:ln>
        </c:spPr>
        <c:crossAx val="2094734554"/>
        <c:crosses val="autoZero"/>
        <c:crossBetween val="between"/>
      </c:valAx>
      <c:spPr>
        <a:noFill/>
        <a:ln>
          <a:noFill/>
        </a:ln>
        <a:effectLst/>
      </c:spPr>
    </c:plotArea>
    <c:legend>
      <c:legendPos val="t"/>
      <c:overlay val="0"/>
    </c:legend>
    <c:plotVisOnly val="1"/>
    <c:dispBlanksAs val="span"/>
    <c:showDLblsOverMax val="1"/>
  </c:chart>
  <c:spPr>
    <a:solidFill>
      <a:srgbClr val="FFFFFF"/>
    </a:solidFill>
    <a:ln>
      <a:noFill/>
    </a:ln>
    <a:effectLst/>
  </c:spPr>
  <c:txPr>
    <a:bodyPr/>
    <a:lstStyle/>
    <a:p>
      <a:pPr>
        <a:defRPr>
          <a:solidFill>
            <a:schemeClr val="tx1"/>
          </a:solidFill>
        </a:defRPr>
      </a:pPr>
      <a:endParaRPr lang="de-DE"/>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6111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611188"/>
          </a:xfrm>
          <a:prstGeom prst="rect">
            <a:avLst/>
          </a:prstGeom>
        </p:spPr>
        <p:txBody>
          <a:bodyPr vert="horz" lIns="91440" tIns="45720" rIns="91440" bIns="45720" rtlCol="0"/>
          <a:lstStyle>
            <a:lvl1pPr algn="r">
              <a:defRPr sz="1200"/>
            </a:lvl1pPr>
          </a:lstStyle>
          <a:p>
            <a:fld id="{DA004AD9-A1F6-40E5-B976-FB0267E5F989}" type="datetimeFigureOut">
              <a:t>6/26/2026</a:t>
            </a:fld>
            <a:endParaRPr lang="de-DE"/>
          </a:p>
        </p:txBody>
      </p:sp>
      <p:sp>
        <p:nvSpPr>
          <p:cNvPr id="4" name="Folienbildplatzhalter 3"/>
          <p:cNvSpPr>
            <a:spLocks noGrp="1" noRot="1" noChangeAspect="1"/>
          </p:cNvSpPr>
          <p:nvPr>
            <p:ph type="sldImg" idx="2"/>
          </p:nvPr>
        </p:nvSpPr>
        <p:spPr>
          <a:xfrm>
            <a:off x="-228600" y="1524000"/>
            <a:ext cx="7315200" cy="41148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5867400"/>
            <a:ext cx="5486400" cy="480060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11580813"/>
            <a:ext cx="2971800" cy="6111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11580813"/>
            <a:ext cx="2971800" cy="611187"/>
          </a:xfrm>
          <a:prstGeom prst="rect">
            <a:avLst/>
          </a:prstGeom>
        </p:spPr>
        <p:txBody>
          <a:bodyPr vert="horz" lIns="91440" tIns="45720" rIns="91440" bIns="45720" rtlCol="0" anchor="b"/>
          <a:lstStyle>
            <a:lvl1pPr algn="r">
              <a:defRPr sz="1200"/>
            </a:lvl1pPr>
          </a:lstStyle>
          <a:p>
            <a:fld id="{0696D4F4-205B-4554-A2B3-444916BB7E0C}" type="slidenum">
              <a:t>‹#›</a:t>
            </a:fld>
            <a:endParaRPr lang="de-DE"/>
          </a:p>
        </p:txBody>
      </p:sp>
    </p:spTree>
    <p:extLst>
      <p:ext uri="{BB962C8B-B14F-4D97-AF65-F5344CB8AC3E}">
        <p14:creationId xmlns:p14="http://schemas.microsoft.com/office/powerpoint/2010/main" val="2199310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C0B600-AC1C-4A37-B447-1F630F7061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46C2F5-3E8D-6F99-E7B3-C9DAF38369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773958-2B52-5727-254D-3A2B3DD5021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7508658-D753-5233-CD88-427AD3AFD6DF}"/>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42244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F7E737-3016-CCE5-D694-5B2C2F90E4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B56211-1B37-9F34-A40D-D3760B8580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7DAEEA-CE1D-9FBB-D1EE-6C6CD807896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8610055-6C0E-CF77-EB25-B1C16E298465}"/>
              </a:ext>
            </a:extLst>
          </p:cNvPr>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32539909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12BF57-3634-66D7-B7CB-F35187C96E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6ADDF5-A1AE-97CB-5382-1B8D27C8F4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1A075C-FA5D-1EDF-7C7F-CEDD7D72550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85DF8BF-0E69-8A55-73F5-0F59CB42924F}"/>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30199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88370C-F511-3273-D3B4-FD9ABC21D0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676538-F08C-02F2-D980-EECDE1FC4F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DB4766-E749-D937-E01A-3368AF4F492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56CAE34-F054-6177-BD9D-3F5DCF5A9336}"/>
              </a:ext>
            </a:extLst>
          </p:cNvPr>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27511987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1380A4-3707-20C1-BD4F-EE54B92B68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37CD4D-205F-0047-0001-72A796DAF2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77745C-543E-0F8E-01C6-321D1DDADB6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3639854-87EE-57E4-DCEF-90B3586D3469}"/>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17853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B38FCF-DCBA-1F3A-0E1A-5EF2661708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AB0D37-CE2F-2CC5-B65F-151969F75A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5EAE5C-632B-842E-ED0A-0291610B334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257B6BF-2015-D588-2002-C17F2C5660BF}"/>
              </a:ext>
            </a:extLst>
          </p:cNvPr>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33945286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DA46E6-7BE9-FE3A-F616-09D829B44E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4E4603-476F-6A87-D7D6-13DD419D78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D9987D-15CE-6B74-FFAE-F5C455617C2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828DD97-FF22-B00C-8DB7-5C5AA50D6E5A}"/>
              </a:ext>
            </a:extLst>
          </p:cNvPr>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21602606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Grafik 2" descr="Ein Bild, das Schrift, Grafiken, Logo, Grafikdesign enthält.&#10;&#10;KI-generierte Inhalte können fehlerhaft sein.">
            <a:extLst>
              <a:ext uri="{FF2B5EF4-FFF2-40B4-BE49-F238E27FC236}">
                <a16:creationId xmlns:a16="http://schemas.microsoft.com/office/drawing/2014/main" id="{9C01CF8E-8DC4-DFA8-B61B-B7E0AB005274}"/>
              </a:ext>
            </a:extLst>
          </p:cNvPr>
          <p:cNvPicPr>
            <a:picLocks noChangeAspect="1"/>
          </p:cNvPicPr>
          <p:nvPr userDrawn="1"/>
        </p:nvPicPr>
        <p:blipFill>
          <a:blip r:embed="rId3"/>
          <a:stretch>
            <a:fillRect/>
          </a:stretch>
        </p:blipFill>
        <p:spPr>
          <a:xfrm>
            <a:off x="11603736" y="0"/>
            <a:ext cx="588264" cy="588264"/>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hyperlink" Target="https://www.pngangels.org.au/" TargetMode="Externa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hyperlink" Target="https://www.pngangels.org.au/" TargetMode="Externa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hyperlink" Target="https://www.pngangels.org.au/"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hyperlink" Target="https://www.pngangels.org.au/" TargetMode="External"/><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2.jpeg"/><Relationship Id="rId4" Type="http://schemas.openxmlformats.org/officeDocument/2006/relationships/hyperlink" Target="https://www.medi-for-help.com/"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hemeOverride" Target="../theme/themeOverride1.xml"/><Relationship Id="rId5" Type="http://schemas.openxmlformats.org/officeDocument/2006/relationships/image" Target="../media/image4.jpeg"/><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8F5F0"/>
        </a:solidFill>
        <a:effectLst/>
      </p:bgPr>
    </p:bg>
    <p:spTree>
      <p:nvGrpSpPr>
        <p:cNvPr id="1" name="">
          <a:extLst>
            <a:ext uri="{FF2B5EF4-FFF2-40B4-BE49-F238E27FC236}">
              <a16:creationId xmlns:a16="http://schemas.microsoft.com/office/drawing/2014/main" id="{59392396-0291-4D9B-3BE7-DD9CE1084720}"/>
            </a:ext>
          </a:extLst>
        </p:cNvPr>
        <p:cNvGrpSpPr/>
        <p:nvPr/>
      </p:nvGrpSpPr>
      <p:grpSpPr>
        <a:xfrm>
          <a:off x="0" y="0"/>
          <a:ext cx="0" cy="0"/>
          <a:chOff x="0" y="0"/>
          <a:chExt cx="0" cy="0"/>
        </a:xfrm>
      </p:grpSpPr>
      <p:sp>
        <p:nvSpPr>
          <p:cNvPr id="47" name="Text 45">
            <a:extLst>
              <a:ext uri="{FF2B5EF4-FFF2-40B4-BE49-F238E27FC236}">
                <a16:creationId xmlns:a16="http://schemas.microsoft.com/office/drawing/2014/main" id="{5995F3EE-9C0E-3CBD-E8C2-08F1F949BAC7}"/>
              </a:ext>
            </a:extLst>
          </p:cNvPr>
          <p:cNvSpPr/>
          <p:nvPr/>
        </p:nvSpPr>
        <p:spPr>
          <a:xfrm>
            <a:off x="11247120" y="6583680"/>
            <a:ext cx="640080" cy="274320"/>
          </a:xfrm>
          <a:prstGeom prst="rect">
            <a:avLst/>
          </a:prstGeom>
          <a:noFill/>
          <a:ln/>
        </p:spPr>
        <p:txBody>
          <a:bodyPr wrap="square" lIns="0" tIns="0" rIns="0" b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Calibri" pitchFamily="34" charset="0"/>
                <a:ea typeface="Calibri" pitchFamily="34" charset="-122"/>
                <a:cs typeface="Calibri" pitchFamily="34" charset="-120"/>
              </a:rPr>
              <a:t>26 / 28</a:t>
            </a: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Shape 0">
            <a:extLst>
              <a:ext uri="{FF2B5EF4-FFF2-40B4-BE49-F238E27FC236}">
                <a16:creationId xmlns:a16="http://schemas.microsoft.com/office/drawing/2014/main" id="{3ABA19B6-729B-7ED8-48CF-02D29F9EF7C4}"/>
              </a:ext>
            </a:extLst>
          </p:cNvPr>
          <p:cNvSpPr/>
          <p:nvPr/>
        </p:nvSpPr>
        <p:spPr>
          <a:xfrm>
            <a:off x="0" y="0"/>
            <a:ext cx="365760" cy="6858000"/>
          </a:xfrm>
          <a:prstGeom prst="rect">
            <a:avLst/>
          </a:prstGeom>
          <a:solidFill>
            <a:srgbClr val="F39200"/>
          </a:solidFill>
          <a:ln w="12700">
            <a:solidFill>
              <a:srgbClr val="F39200"/>
            </a:solidFill>
            <a:prstDash val="solid"/>
          </a:ln>
        </p:spPr>
        <p:txBody>
          <a:bodyPr/>
          <a:lstStyle/>
          <a:p>
            <a:endParaRPr lang="de-DE"/>
          </a:p>
        </p:txBody>
      </p:sp>
      <p:pic>
        <p:nvPicPr>
          <p:cNvPr id="44" name="Picture 2">
            <a:extLst>
              <a:ext uri="{FF2B5EF4-FFF2-40B4-BE49-F238E27FC236}">
                <a16:creationId xmlns:a16="http://schemas.microsoft.com/office/drawing/2014/main" id="{F2B239A3-855A-D093-E80C-C346F2EB7E7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599" r="23806" b="20556"/>
          <a:stretch>
            <a:fillRect/>
          </a:stretch>
        </p:blipFill>
        <p:spPr bwMode="auto">
          <a:xfrm>
            <a:off x="7147976" y="-9349"/>
            <a:ext cx="5131110" cy="6867349"/>
          </a:xfrm>
          <a:prstGeom prst="rect">
            <a:avLst/>
          </a:prstGeom>
          <a:noFill/>
          <a:extLst>
            <a:ext uri="{909E8E84-426E-40DD-AFC4-6F175D3DCCD1}">
              <a14:hiddenFill xmlns:a14="http://schemas.microsoft.com/office/drawing/2010/main">
                <a:solidFill>
                  <a:srgbClr val="FFFFFF"/>
                </a:solidFill>
              </a14:hiddenFill>
            </a:ext>
          </a:extLst>
        </p:spPr>
      </p:pic>
      <p:sp>
        <p:nvSpPr>
          <p:cNvPr id="3" name="Text 3">
            <a:extLst>
              <a:ext uri="{FF2B5EF4-FFF2-40B4-BE49-F238E27FC236}">
                <a16:creationId xmlns:a16="http://schemas.microsoft.com/office/drawing/2014/main" id="{A4881F77-6682-4AE0-2757-7B140623ABEE}"/>
              </a:ext>
            </a:extLst>
          </p:cNvPr>
          <p:cNvSpPr/>
          <p:nvPr/>
        </p:nvSpPr>
        <p:spPr>
          <a:xfrm>
            <a:off x="777240" y="905256"/>
            <a:ext cx="10972800" cy="548640"/>
          </a:xfrm>
          <a:prstGeom prst="rect">
            <a:avLst/>
          </a:prstGeom>
          <a:noFill/>
          <a:ln/>
        </p:spPr>
        <p:txBody>
          <a:bodyPr wrap="square" lIns="0" tIns="0" rIns="0" bIns="0" rtlCol="0" anchor="ctr"/>
          <a:lstStyle/>
          <a:p>
            <a:pPr marL="0" indent="0">
              <a:buNone/>
            </a:pPr>
            <a:r>
              <a:rPr lang="en-US" sz="2200" b="1" kern="0" spc="800">
                <a:solidFill>
                  <a:srgbClr val="F39200"/>
                </a:solidFill>
                <a:latin typeface="Arial" panose="020B0604020202020204" pitchFamily="34" charset="0"/>
                <a:ea typeface="Calibri" pitchFamily="34" charset="-122"/>
                <a:cs typeface="Arial" panose="020B0604020202020204" pitchFamily="34" charset="0"/>
              </a:rPr>
              <a:t>JAHRESBERICHT</a:t>
            </a:r>
            <a:endParaRPr lang="en-US" sz="2200">
              <a:latin typeface="Arial" panose="020B0604020202020204" pitchFamily="34" charset="0"/>
              <a:cs typeface="Arial" panose="020B0604020202020204" pitchFamily="34" charset="0"/>
            </a:endParaRPr>
          </a:p>
        </p:txBody>
      </p:sp>
      <p:sp>
        <p:nvSpPr>
          <p:cNvPr id="4" name="Text 4">
            <a:extLst>
              <a:ext uri="{FF2B5EF4-FFF2-40B4-BE49-F238E27FC236}">
                <a16:creationId xmlns:a16="http://schemas.microsoft.com/office/drawing/2014/main" id="{71BB506D-55FC-F811-B6B0-F58D92528C5A}"/>
              </a:ext>
            </a:extLst>
          </p:cNvPr>
          <p:cNvSpPr/>
          <p:nvPr/>
        </p:nvSpPr>
        <p:spPr>
          <a:xfrm>
            <a:off x="777240" y="1773936"/>
            <a:ext cx="10972800" cy="2011680"/>
          </a:xfrm>
          <a:prstGeom prst="rect">
            <a:avLst/>
          </a:prstGeom>
          <a:noFill/>
          <a:ln/>
        </p:spPr>
        <p:txBody>
          <a:bodyPr wrap="square" lIns="0" tIns="0" rIns="0" bIns="0" rtlCol="0" anchor="ctr"/>
          <a:lstStyle/>
          <a:p>
            <a:pPr marL="0" indent="0">
              <a:buNone/>
            </a:pPr>
            <a:r>
              <a:rPr lang="en-US" sz="18000" b="1">
                <a:solidFill>
                  <a:srgbClr val="E6007E"/>
                </a:solidFill>
                <a:latin typeface="Arial" panose="020B0604020202020204" pitchFamily="34" charset="0"/>
                <a:ea typeface="Georgia" pitchFamily="34" charset="-122"/>
                <a:cs typeface="Arial" panose="020B0604020202020204" pitchFamily="34" charset="0"/>
              </a:rPr>
              <a:t>2025</a:t>
            </a:r>
            <a:endParaRPr lang="en-US" sz="18000">
              <a:solidFill>
                <a:srgbClr val="E6007E"/>
              </a:solidFill>
              <a:latin typeface="Arial" panose="020B0604020202020204" pitchFamily="34" charset="0"/>
              <a:cs typeface="Arial" panose="020B0604020202020204" pitchFamily="34" charset="0"/>
            </a:endParaRPr>
          </a:p>
        </p:txBody>
      </p:sp>
      <p:sp>
        <p:nvSpPr>
          <p:cNvPr id="6" name="Text 6">
            <a:extLst>
              <a:ext uri="{FF2B5EF4-FFF2-40B4-BE49-F238E27FC236}">
                <a16:creationId xmlns:a16="http://schemas.microsoft.com/office/drawing/2014/main" id="{2B5F0F04-0F62-3D19-1552-02566EC6DA71}"/>
              </a:ext>
            </a:extLst>
          </p:cNvPr>
          <p:cNvSpPr/>
          <p:nvPr/>
        </p:nvSpPr>
        <p:spPr>
          <a:xfrm>
            <a:off x="777240" y="4037076"/>
            <a:ext cx="10972800" cy="457200"/>
          </a:xfrm>
          <a:prstGeom prst="rect">
            <a:avLst/>
          </a:prstGeom>
          <a:noFill/>
          <a:ln/>
        </p:spPr>
        <p:txBody>
          <a:bodyPr wrap="square" lIns="0" tIns="0" rIns="0" bIns="0" rtlCol="0" anchor="ctr"/>
          <a:lstStyle/>
          <a:p>
            <a:pPr marL="0" indent="0">
              <a:buNone/>
            </a:pPr>
            <a:r>
              <a:rPr lang="en-US" sz="1400">
                <a:latin typeface="Arial" panose="020B0604020202020204" pitchFamily="34" charset="0"/>
                <a:ea typeface="Calibri" pitchFamily="34" charset="-122"/>
                <a:cs typeface="Arial" panose="020B0604020202020204" pitchFamily="34" charset="0"/>
              </a:rPr>
              <a:t>15 Jahre medi for help  •  Sechs Projekte  •  Ein Lächeln nach dem anderen</a:t>
            </a:r>
            <a:endParaRPr lang="en-US" sz="1400">
              <a:latin typeface="Arial" panose="020B0604020202020204" pitchFamily="34" charset="0"/>
              <a:cs typeface="Arial" panose="020B0604020202020204" pitchFamily="34" charset="0"/>
            </a:endParaRPr>
          </a:p>
        </p:txBody>
      </p:sp>
      <p:sp>
        <p:nvSpPr>
          <p:cNvPr id="7" name="Text 7">
            <a:extLst>
              <a:ext uri="{FF2B5EF4-FFF2-40B4-BE49-F238E27FC236}">
                <a16:creationId xmlns:a16="http://schemas.microsoft.com/office/drawing/2014/main" id="{50A2ABCE-F9A8-43AA-6CC7-4C49A04CBAF2}"/>
              </a:ext>
            </a:extLst>
          </p:cNvPr>
          <p:cNvSpPr/>
          <p:nvPr/>
        </p:nvSpPr>
        <p:spPr>
          <a:xfrm>
            <a:off x="777240" y="5660136"/>
            <a:ext cx="10972800" cy="365760"/>
          </a:xfrm>
          <a:prstGeom prst="rect">
            <a:avLst/>
          </a:prstGeom>
          <a:noFill/>
          <a:ln/>
        </p:spPr>
        <p:txBody>
          <a:bodyPr wrap="square" lIns="0" tIns="0" rIns="0" bIns="0" rtlCol="0" anchor="ctr"/>
          <a:lstStyle/>
          <a:p>
            <a:pPr marL="0" indent="0">
              <a:buNone/>
            </a:pPr>
            <a:r>
              <a:rPr lang="en-US" sz="1200" kern="0" spc="200" err="1">
                <a:latin typeface="Arial" panose="020B0604020202020204" pitchFamily="34" charset="0"/>
                <a:ea typeface="Calibri" pitchFamily="34" charset="-122"/>
                <a:cs typeface="Arial" panose="020B0604020202020204" pitchFamily="34" charset="0"/>
              </a:rPr>
              <a:t>medi</a:t>
            </a:r>
            <a:r>
              <a:rPr lang="en-US" sz="1200" kern="0" spc="200">
                <a:latin typeface="Arial" panose="020B0604020202020204" pitchFamily="34" charset="0"/>
                <a:ea typeface="Calibri" pitchFamily="34" charset="-122"/>
                <a:cs typeface="Arial" panose="020B0604020202020204" pitchFamily="34" charset="0"/>
              </a:rPr>
              <a:t> </a:t>
            </a:r>
            <a:r>
              <a:rPr lang="en-US" sz="1200" kern="0" spc="200" err="1">
                <a:latin typeface="Arial" panose="020B0604020202020204" pitchFamily="34" charset="0"/>
                <a:ea typeface="Calibri" pitchFamily="34" charset="-122"/>
                <a:cs typeface="Arial" panose="020B0604020202020204" pitchFamily="34" charset="0"/>
              </a:rPr>
              <a:t>hilft</a:t>
            </a:r>
            <a:r>
              <a:rPr lang="en-US" sz="1200" kern="0" spc="200">
                <a:latin typeface="Arial" panose="020B0604020202020204" pitchFamily="34" charset="0"/>
                <a:ea typeface="Calibri" pitchFamily="34" charset="-122"/>
                <a:cs typeface="Arial" panose="020B0604020202020204" pitchFamily="34" charset="0"/>
              </a:rPr>
              <a:t> </a:t>
            </a:r>
            <a:r>
              <a:rPr lang="en-US" sz="1200" kern="0" spc="200" err="1">
                <a:latin typeface="Arial" panose="020B0604020202020204" pitchFamily="34" charset="0"/>
                <a:ea typeface="Calibri" pitchFamily="34" charset="-122"/>
                <a:cs typeface="Arial" panose="020B0604020202020204" pitchFamily="34" charset="0"/>
              </a:rPr>
              <a:t>gGmbH</a:t>
            </a:r>
            <a:endParaRPr lang="en-US" sz="1200">
              <a:latin typeface="Arial" panose="020B0604020202020204" pitchFamily="34" charset="0"/>
              <a:cs typeface="Arial" panose="020B0604020202020204" pitchFamily="34" charset="0"/>
            </a:endParaRPr>
          </a:p>
        </p:txBody>
      </p:sp>
      <p:sp>
        <p:nvSpPr>
          <p:cNvPr id="8" name="Shape 2">
            <a:extLst>
              <a:ext uri="{FF2B5EF4-FFF2-40B4-BE49-F238E27FC236}">
                <a16:creationId xmlns:a16="http://schemas.microsoft.com/office/drawing/2014/main" id="{7820BCC6-4EA8-2404-A750-CF1A62561ADC}"/>
              </a:ext>
            </a:extLst>
          </p:cNvPr>
          <p:cNvSpPr/>
          <p:nvPr/>
        </p:nvSpPr>
        <p:spPr>
          <a:xfrm>
            <a:off x="777240" y="1572768"/>
            <a:ext cx="1097280" cy="73152"/>
          </a:xfrm>
          <a:prstGeom prst="rect">
            <a:avLst/>
          </a:prstGeom>
          <a:solidFill>
            <a:srgbClr val="F39200"/>
          </a:solidFill>
          <a:ln w="12700">
            <a:solidFill>
              <a:srgbClr val="F39200"/>
            </a:solidFill>
            <a:prstDash val="solid"/>
          </a:ln>
        </p:spPr>
        <p:txBody>
          <a:bodyPr/>
          <a:lstStyle/>
          <a:p>
            <a:endParaRPr lang="de-DE"/>
          </a:p>
        </p:txBody>
      </p:sp>
      <p:pic>
        <p:nvPicPr>
          <p:cNvPr id="19" name="Grafik 18" descr="Ein Bild, das Schrift, Grafiken, Logo, Grafikdesign enthält.&#10;&#10;KI-generierte Inhalte können fehlerhaft sein.">
            <a:extLst>
              <a:ext uri="{FF2B5EF4-FFF2-40B4-BE49-F238E27FC236}">
                <a16:creationId xmlns:a16="http://schemas.microsoft.com/office/drawing/2014/main" id="{EEEED6ED-A3FC-9E6E-91F6-EDC933F75FFD}"/>
              </a:ext>
            </a:extLst>
          </p:cNvPr>
          <p:cNvPicPr>
            <a:picLocks noChangeAspect="1"/>
          </p:cNvPicPr>
          <p:nvPr/>
        </p:nvPicPr>
        <p:blipFill>
          <a:blip r:embed="rId4"/>
          <a:stretch>
            <a:fillRect/>
          </a:stretch>
        </p:blipFill>
        <p:spPr>
          <a:xfrm>
            <a:off x="11551921" y="-9349"/>
            <a:ext cx="640079" cy="640079"/>
          </a:xfrm>
          <a:prstGeom prst="rect">
            <a:avLst/>
          </a:prstGeom>
        </p:spPr>
      </p:pic>
    </p:spTree>
    <p:extLst>
      <p:ext uri="{BB962C8B-B14F-4D97-AF65-F5344CB8AC3E}">
        <p14:creationId xmlns:p14="http://schemas.microsoft.com/office/powerpoint/2010/main" val="26545242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8F5F0"/>
        </a:solidFill>
        <a:effectLst/>
      </p:bgPr>
    </p:bg>
    <p:spTree>
      <p:nvGrpSpPr>
        <p:cNvPr id="1" name="">
          <a:extLst>
            <a:ext uri="{FF2B5EF4-FFF2-40B4-BE49-F238E27FC236}">
              <a16:creationId xmlns:a16="http://schemas.microsoft.com/office/drawing/2014/main" id="{755ABBC4-3397-5F12-752E-6FCFEB7E711D}"/>
            </a:ext>
          </a:extLst>
        </p:cNvPr>
        <p:cNvGrpSpPr/>
        <p:nvPr/>
      </p:nvGrpSpPr>
      <p:grpSpPr>
        <a:xfrm>
          <a:off x="0" y="0"/>
          <a:ext cx="0" cy="0"/>
          <a:chOff x="0" y="0"/>
          <a:chExt cx="0" cy="0"/>
        </a:xfrm>
      </p:grpSpPr>
      <p:sp>
        <p:nvSpPr>
          <p:cNvPr id="20" name="Shape 21">
            <a:extLst>
              <a:ext uri="{FF2B5EF4-FFF2-40B4-BE49-F238E27FC236}">
                <a16:creationId xmlns:a16="http://schemas.microsoft.com/office/drawing/2014/main" id="{D300E0CB-E5BA-96E1-6785-A153AC1EB366}"/>
              </a:ext>
            </a:extLst>
          </p:cNvPr>
          <p:cNvSpPr/>
          <p:nvPr/>
        </p:nvSpPr>
        <p:spPr>
          <a:xfrm>
            <a:off x="429768" y="2168845"/>
            <a:ext cx="6886656" cy="1880360"/>
          </a:xfrm>
          <a:prstGeom prst="rect">
            <a:avLst/>
          </a:prstGeom>
          <a:solidFill>
            <a:schemeClr val="bg1"/>
          </a:solidFill>
          <a:ln w="12700">
            <a:solidFill>
              <a:srgbClr val="F7F6F4"/>
            </a:solidFill>
            <a:prstDash val="solid"/>
          </a:ln>
        </p:spPr>
        <p:txBody>
          <a:bodyPr/>
          <a:lstStyle/>
          <a:p>
            <a:endParaRPr lang="de-DE" sz="1600"/>
          </a:p>
        </p:txBody>
      </p:sp>
      <p:sp>
        <p:nvSpPr>
          <p:cNvPr id="2" name="Shape 0">
            <a:extLst>
              <a:ext uri="{FF2B5EF4-FFF2-40B4-BE49-F238E27FC236}">
                <a16:creationId xmlns:a16="http://schemas.microsoft.com/office/drawing/2014/main" id="{0275167A-556F-DAAA-0E82-FF72D85AD7CA}"/>
              </a:ext>
            </a:extLst>
          </p:cNvPr>
          <p:cNvSpPr/>
          <p:nvPr/>
        </p:nvSpPr>
        <p:spPr>
          <a:xfrm>
            <a:off x="457200" y="457200"/>
            <a:ext cx="182880" cy="320040"/>
          </a:xfrm>
          <a:prstGeom prst="rect">
            <a:avLst/>
          </a:prstGeom>
          <a:solidFill>
            <a:srgbClr val="F39200"/>
          </a:solidFill>
          <a:ln w="12700">
            <a:solidFill>
              <a:srgbClr val="F39200"/>
            </a:solidFill>
            <a:prstDash val="solid"/>
          </a:ln>
        </p:spPr>
        <p:txBody>
          <a:bodyPr/>
          <a:lstStyle/>
          <a:p>
            <a:endParaRPr lang="de-DE"/>
          </a:p>
        </p:txBody>
      </p:sp>
      <p:sp>
        <p:nvSpPr>
          <p:cNvPr id="3" name="Text 1">
            <a:extLst>
              <a:ext uri="{FF2B5EF4-FFF2-40B4-BE49-F238E27FC236}">
                <a16:creationId xmlns:a16="http://schemas.microsoft.com/office/drawing/2014/main" id="{6FC95462-0559-112C-11CF-B8196BF33A30}"/>
              </a:ext>
            </a:extLst>
          </p:cNvPr>
          <p:cNvSpPr/>
          <p:nvPr/>
        </p:nvSpPr>
        <p:spPr>
          <a:xfrm>
            <a:off x="713232" y="457200"/>
            <a:ext cx="5486400" cy="320040"/>
          </a:xfrm>
          <a:prstGeom prst="rect">
            <a:avLst/>
          </a:prstGeom>
          <a:noFill/>
          <a:ln/>
        </p:spPr>
        <p:txBody>
          <a:bodyPr wrap="square" lIns="0" tIns="0" rIns="0" bIns="0" rtlCol="0" anchor="ctr"/>
          <a:lstStyle/>
          <a:p>
            <a:pPr marL="0" indent="0">
              <a:buNone/>
            </a:pPr>
            <a:r>
              <a:rPr lang="en-US" sz="1100" b="1" kern="0" spc="300">
                <a:solidFill>
                  <a:srgbClr val="F39200"/>
                </a:solidFill>
                <a:latin typeface="Arial" panose="020B0604020202020204" pitchFamily="34" charset="0"/>
                <a:ea typeface="Calibri" pitchFamily="34" charset="-122"/>
                <a:cs typeface="Arial" panose="020B0604020202020204" pitchFamily="34" charset="0"/>
              </a:rPr>
              <a:t>05  •  CAMP WATCHME USA</a:t>
            </a:r>
            <a:endParaRPr lang="en-US" sz="1100">
              <a:latin typeface="Arial" panose="020B0604020202020204" pitchFamily="34" charset="0"/>
              <a:cs typeface="Arial" panose="020B0604020202020204" pitchFamily="34" charset="0"/>
            </a:endParaRPr>
          </a:p>
        </p:txBody>
      </p:sp>
      <p:sp>
        <p:nvSpPr>
          <p:cNvPr id="4" name="Text 2">
            <a:extLst>
              <a:ext uri="{FF2B5EF4-FFF2-40B4-BE49-F238E27FC236}">
                <a16:creationId xmlns:a16="http://schemas.microsoft.com/office/drawing/2014/main" id="{4120F5FD-334F-DB85-AA72-92A854B7317B}"/>
              </a:ext>
            </a:extLst>
          </p:cNvPr>
          <p:cNvSpPr/>
          <p:nvPr/>
        </p:nvSpPr>
        <p:spPr>
          <a:xfrm>
            <a:off x="457200" y="868680"/>
            <a:ext cx="11247120" cy="731520"/>
          </a:xfrm>
          <a:prstGeom prst="rect">
            <a:avLst/>
          </a:prstGeom>
          <a:noFill/>
          <a:ln/>
        </p:spPr>
        <p:txBody>
          <a:bodyPr wrap="square" lIns="0" tIns="0" rIns="0" bIns="0" rtlCol="0" anchor="ctr"/>
          <a:lstStyle/>
          <a:p>
            <a:pPr marL="0" indent="0">
              <a:buNone/>
            </a:pPr>
            <a:r>
              <a:rPr lang="en-US" sz="3200" b="1">
                <a:solidFill>
                  <a:srgbClr val="E6007E"/>
                </a:solidFill>
                <a:latin typeface="Arial" panose="020B0604020202020204" pitchFamily="34" charset="0"/>
                <a:ea typeface="Georgia" pitchFamily="34" charset="-122"/>
                <a:cs typeface="Arial" panose="020B0604020202020204" pitchFamily="34" charset="0"/>
              </a:rPr>
              <a:t>Stimmen aus dem Camp</a:t>
            </a:r>
            <a:endParaRPr lang="en-US" sz="3200">
              <a:latin typeface="Arial" panose="020B0604020202020204" pitchFamily="34" charset="0"/>
              <a:cs typeface="Arial" panose="020B0604020202020204" pitchFamily="34" charset="0"/>
            </a:endParaRPr>
          </a:p>
        </p:txBody>
      </p:sp>
      <p:sp>
        <p:nvSpPr>
          <p:cNvPr id="5" name="Text 3">
            <a:extLst>
              <a:ext uri="{FF2B5EF4-FFF2-40B4-BE49-F238E27FC236}">
                <a16:creationId xmlns:a16="http://schemas.microsoft.com/office/drawing/2014/main" id="{AF5C0EF4-5BD8-1E18-A1D7-60FD5BD270C9}"/>
              </a:ext>
            </a:extLst>
          </p:cNvPr>
          <p:cNvSpPr/>
          <p:nvPr/>
        </p:nvSpPr>
        <p:spPr>
          <a:xfrm>
            <a:off x="457200" y="1600200"/>
            <a:ext cx="11247120" cy="411480"/>
          </a:xfrm>
          <a:prstGeom prst="rect">
            <a:avLst/>
          </a:prstGeom>
          <a:noFill/>
          <a:ln/>
        </p:spPr>
        <p:txBody>
          <a:bodyPr wrap="square" lIns="0" tIns="0" rIns="0" bIns="0" rtlCol="0" anchor="ctr"/>
          <a:lstStyle/>
          <a:p>
            <a:pPr marL="0" indent="0">
              <a:buNone/>
            </a:pPr>
            <a:r>
              <a:rPr lang="en-US" sz="1600" i="1">
                <a:latin typeface="Arial" panose="020B0604020202020204" pitchFamily="34" charset="0"/>
                <a:ea typeface="Georgia" pitchFamily="34" charset="-122"/>
                <a:cs typeface="Arial" panose="020B0604020202020204" pitchFamily="34" charset="0"/>
              </a:rPr>
              <a:t>Was Expert:innen über Camp WatchMe sagen</a:t>
            </a:r>
            <a:endParaRPr lang="en-US" sz="1600">
              <a:latin typeface="Arial" panose="020B0604020202020204" pitchFamily="34" charset="0"/>
              <a:cs typeface="Arial" panose="020B0604020202020204" pitchFamily="34" charset="0"/>
            </a:endParaRPr>
          </a:p>
        </p:txBody>
      </p:sp>
      <p:sp>
        <p:nvSpPr>
          <p:cNvPr id="9" name="Text 7">
            <a:extLst>
              <a:ext uri="{FF2B5EF4-FFF2-40B4-BE49-F238E27FC236}">
                <a16:creationId xmlns:a16="http://schemas.microsoft.com/office/drawing/2014/main" id="{644035C1-40CF-6DD7-2E5D-A1C1C7A107FC}"/>
              </a:ext>
            </a:extLst>
          </p:cNvPr>
          <p:cNvSpPr/>
          <p:nvPr/>
        </p:nvSpPr>
        <p:spPr>
          <a:xfrm>
            <a:off x="1203406" y="2175722"/>
            <a:ext cx="4445554" cy="1509299"/>
          </a:xfrm>
          <a:prstGeom prst="rect">
            <a:avLst/>
          </a:prstGeom>
          <a:noFill/>
          <a:ln/>
        </p:spPr>
        <p:txBody>
          <a:bodyPr wrap="square" lIns="0" tIns="0" rIns="0" bIns="0" rtlCol="0" anchor="ctr"/>
          <a:lstStyle/>
          <a:p>
            <a:pPr marL="0" indent="0">
              <a:buNone/>
            </a:pPr>
            <a:r>
              <a:rPr lang="en-US" sz="1200" i="1">
                <a:latin typeface="Arial" panose="020B0604020202020204" pitchFamily="34" charset="0"/>
                <a:ea typeface="Calibri" pitchFamily="34" charset="-122"/>
                <a:cs typeface="Arial" panose="020B0604020202020204" pitchFamily="34" charset="0"/>
              </a:rPr>
              <a:t>Wir klären auf, dass die Suche nach den bestmöglichen Kombinationen aus Material, Features und Farben ein fortlaufender Prozess ist, der sich im Laufe der Zeit ändern </a:t>
            </a:r>
            <a:r>
              <a:rPr lang="en-US" sz="1200" i="1" err="1">
                <a:latin typeface="Arial" panose="020B0604020202020204" pitchFamily="34" charset="0"/>
                <a:ea typeface="Calibri" pitchFamily="34" charset="-122"/>
                <a:cs typeface="Arial" panose="020B0604020202020204" pitchFamily="34" charset="0"/>
              </a:rPr>
              <a:t>kann</a:t>
            </a:r>
            <a:r>
              <a:rPr lang="en-US" sz="1200" i="1">
                <a:latin typeface="Arial" panose="020B0604020202020204" pitchFamily="34" charset="0"/>
                <a:ea typeface="Calibri" pitchFamily="34" charset="-122"/>
                <a:cs typeface="Arial" panose="020B0604020202020204" pitchFamily="34" charset="0"/>
              </a:rPr>
              <a:t>. Es gilt zu lernen, worauf das betroffene Körperteil am besten anspricht – so finden wir optimale Lösungen für jede:n </a:t>
            </a:r>
            <a:r>
              <a:rPr lang="en-US" sz="1200" i="1" err="1">
                <a:latin typeface="Arial" panose="020B0604020202020204" pitchFamily="34" charset="0"/>
                <a:ea typeface="Calibri" pitchFamily="34" charset="-122"/>
                <a:cs typeface="Arial" panose="020B0604020202020204" pitchFamily="34" charset="0"/>
              </a:rPr>
              <a:t>Patient:in</a:t>
            </a:r>
            <a:r>
              <a:rPr lang="en-US" sz="1200" i="1">
                <a:latin typeface="Arial" panose="020B0604020202020204" pitchFamily="34" charset="0"/>
                <a:ea typeface="Calibri" pitchFamily="34" charset="-122"/>
                <a:cs typeface="Arial" panose="020B0604020202020204" pitchFamily="34" charset="0"/>
              </a:rPr>
              <a:t>.</a:t>
            </a:r>
          </a:p>
        </p:txBody>
      </p:sp>
      <p:sp>
        <p:nvSpPr>
          <p:cNvPr id="10" name="Shape 8">
            <a:extLst>
              <a:ext uri="{FF2B5EF4-FFF2-40B4-BE49-F238E27FC236}">
                <a16:creationId xmlns:a16="http://schemas.microsoft.com/office/drawing/2014/main" id="{61EBCB83-AF7E-5EF3-30A5-F471E0AA1BE3}"/>
              </a:ext>
            </a:extLst>
          </p:cNvPr>
          <p:cNvSpPr/>
          <p:nvPr/>
        </p:nvSpPr>
        <p:spPr>
          <a:xfrm>
            <a:off x="863600" y="3578237"/>
            <a:ext cx="457200" cy="0"/>
          </a:xfrm>
          <a:prstGeom prst="line">
            <a:avLst/>
          </a:prstGeom>
          <a:noFill/>
          <a:ln w="19050">
            <a:solidFill>
              <a:srgbClr val="F39200"/>
            </a:solidFill>
            <a:prstDash val="solid"/>
          </a:ln>
        </p:spPr>
        <p:txBody>
          <a:bodyPr/>
          <a:lstStyle/>
          <a:p>
            <a:endParaRPr lang="de-DE" sz="1600"/>
          </a:p>
        </p:txBody>
      </p:sp>
      <p:sp>
        <p:nvSpPr>
          <p:cNvPr id="14" name="Shape 12">
            <a:extLst>
              <a:ext uri="{FF2B5EF4-FFF2-40B4-BE49-F238E27FC236}">
                <a16:creationId xmlns:a16="http://schemas.microsoft.com/office/drawing/2014/main" id="{BE8F6281-DC7B-3AEE-2996-15AC2BFF9D30}"/>
              </a:ext>
            </a:extLst>
          </p:cNvPr>
          <p:cNvSpPr/>
          <p:nvPr/>
        </p:nvSpPr>
        <p:spPr>
          <a:xfrm>
            <a:off x="429768" y="2168844"/>
            <a:ext cx="6886656" cy="73152"/>
          </a:xfrm>
          <a:prstGeom prst="rect">
            <a:avLst/>
          </a:prstGeom>
          <a:solidFill>
            <a:srgbClr val="F39200"/>
          </a:solidFill>
          <a:ln w="12700">
            <a:solidFill>
              <a:srgbClr val="F39200"/>
            </a:solidFill>
            <a:prstDash val="solid"/>
          </a:ln>
        </p:spPr>
        <p:txBody>
          <a:bodyPr/>
          <a:lstStyle/>
          <a:p>
            <a:endParaRPr lang="de-DE" sz="1600"/>
          </a:p>
        </p:txBody>
      </p:sp>
      <p:sp>
        <p:nvSpPr>
          <p:cNvPr id="15" name="Text 13">
            <a:extLst>
              <a:ext uri="{FF2B5EF4-FFF2-40B4-BE49-F238E27FC236}">
                <a16:creationId xmlns:a16="http://schemas.microsoft.com/office/drawing/2014/main" id="{54D8F2CC-AA63-CE71-7017-9D2B99091570}"/>
              </a:ext>
            </a:extLst>
          </p:cNvPr>
          <p:cNvSpPr/>
          <p:nvPr/>
        </p:nvSpPr>
        <p:spPr>
          <a:xfrm>
            <a:off x="492408" y="2060877"/>
            <a:ext cx="868680" cy="1042416"/>
          </a:xfrm>
          <a:prstGeom prst="rect">
            <a:avLst/>
          </a:prstGeom>
          <a:noFill/>
          <a:ln/>
        </p:spPr>
        <p:txBody>
          <a:bodyPr wrap="square" lIns="0" tIns="0" rIns="0" bIns="0" rtlCol="0" anchor="ctr"/>
          <a:lstStyle/>
          <a:p>
            <a:pPr marL="0" indent="0">
              <a:buNone/>
            </a:pPr>
            <a:r>
              <a:rPr lang="en-US" sz="4800" b="1">
                <a:solidFill>
                  <a:srgbClr val="F39200"/>
                </a:solidFill>
                <a:latin typeface="Georgia" pitchFamily="34" charset="0"/>
                <a:ea typeface="Georgia" pitchFamily="34" charset="-122"/>
                <a:cs typeface="Georgia" pitchFamily="34" charset="-120"/>
              </a:rPr>
              <a:t>“</a:t>
            </a:r>
            <a:endParaRPr lang="en-US" sz="4800"/>
          </a:p>
        </p:txBody>
      </p:sp>
      <p:sp>
        <p:nvSpPr>
          <p:cNvPr id="22" name="Shape 20">
            <a:extLst>
              <a:ext uri="{FF2B5EF4-FFF2-40B4-BE49-F238E27FC236}">
                <a16:creationId xmlns:a16="http://schemas.microsoft.com/office/drawing/2014/main" id="{4C110036-33D7-661A-8CDE-207E5AB14E0E}"/>
              </a:ext>
            </a:extLst>
          </p:cNvPr>
          <p:cNvSpPr/>
          <p:nvPr/>
        </p:nvSpPr>
        <p:spPr>
          <a:xfrm>
            <a:off x="0" y="6583680"/>
            <a:ext cx="12161520" cy="274320"/>
          </a:xfrm>
          <a:prstGeom prst="rect">
            <a:avLst/>
          </a:prstGeom>
          <a:solidFill>
            <a:srgbClr val="E6007E"/>
          </a:solidFill>
          <a:ln w="12700">
            <a:solidFill>
              <a:srgbClr val="E6007E"/>
            </a:solidFill>
            <a:prstDash val="solid"/>
          </a:ln>
        </p:spPr>
        <p:txBody>
          <a:bodyPr/>
          <a:lstStyle/>
          <a:p>
            <a:endParaRPr lang="de-DE"/>
          </a:p>
        </p:txBody>
      </p:sp>
      <p:sp>
        <p:nvSpPr>
          <p:cNvPr id="23" name="Text 21">
            <a:extLst>
              <a:ext uri="{FF2B5EF4-FFF2-40B4-BE49-F238E27FC236}">
                <a16:creationId xmlns:a16="http://schemas.microsoft.com/office/drawing/2014/main" id="{FDD59EE1-D097-87CB-C75D-44182B619B8E}"/>
              </a:ext>
            </a:extLst>
          </p:cNvPr>
          <p:cNvSpPr/>
          <p:nvPr/>
        </p:nvSpPr>
        <p:spPr>
          <a:xfrm>
            <a:off x="457200" y="6583680"/>
            <a:ext cx="8229600" cy="274320"/>
          </a:xfrm>
          <a:prstGeom prst="rect">
            <a:avLst/>
          </a:prstGeom>
          <a:noFill/>
          <a:ln/>
        </p:spPr>
        <p:txBody>
          <a:bodyPr wrap="square" lIns="0" tIns="0" rIns="0" bIns="0" rtlCol="0" anchor="ctr"/>
          <a:lstStyle/>
          <a:p>
            <a:pPr marL="0" indent="0">
              <a:buNone/>
            </a:pPr>
            <a:r>
              <a:rPr lang="en-US" sz="900">
                <a:solidFill>
                  <a:srgbClr val="FFFFFF"/>
                </a:solidFill>
                <a:latin typeface="Arial" panose="020B0604020202020204" pitchFamily="34" charset="0"/>
                <a:ea typeface="Calibri" pitchFamily="34" charset="-122"/>
                <a:cs typeface="Arial" panose="020B0604020202020204" pitchFamily="34" charset="0"/>
              </a:rPr>
              <a:t>medi for help  •  Jahresbericht 2025</a:t>
            </a:r>
            <a:endParaRPr lang="en-US" sz="900">
              <a:latin typeface="Arial" panose="020B0604020202020204" pitchFamily="34" charset="0"/>
              <a:cs typeface="Arial" panose="020B0604020202020204" pitchFamily="34" charset="0"/>
            </a:endParaRPr>
          </a:p>
        </p:txBody>
      </p:sp>
      <p:sp>
        <p:nvSpPr>
          <p:cNvPr id="24" name="Text 22">
            <a:extLst>
              <a:ext uri="{FF2B5EF4-FFF2-40B4-BE49-F238E27FC236}">
                <a16:creationId xmlns:a16="http://schemas.microsoft.com/office/drawing/2014/main" id="{02A38638-8DD5-40D7-C6C7-EBC10BC67E52}"/>
              </a:ext>
            </a:extLst>
          </p:cNvPr>
          <p:cNvSpPr/>
          <p:nvPr/>
        </p:nvSpPr>
        <p:spPr>
          <a:xfrm>
            <a:off x="11247120" y="6583680"/>
            <a:ext cx="640080" cy="274320"/>
          </a:xfrm>
          <a:prstGeom prst="rect">
            <a:avLst/>
          </a:prstGeom>
          <a:noFill/>
          <a:ln/>
        </p:spPr>
        <p:txBody>
          <a:bodyPr wrap="square" lIns="0" tIns="0" rIns="0" bIns="0" rtlCol="0" anchor="ctr"/>
          <a:lstStyle/>
          <a:p>
            <a:pPr marL="0" indent="0" algn="r">
              <a:buNone/>
            </a:pPr>
            <a:r>
              <a:rPr lang="en-US" sz="900">
                <a:solidFill>
                  <a:srgbClr val="FFFFFF"/>
                </a:solidFill>
                <a:latin typeface="Calibri" pitchFamily="34" charset="0"/>
                <a:ea typeface="Calibri" pitchFamily="34" charset="-122"/>
                <a:cs typeface="Calibri" pitchFamily="34" charset="-120"/>
              </a:rPr>
              <a:t>10 / 25</a:t>
            </a:r>
            <a:endParaRPr lang="en-US" sz="900"/>
          </a:p>
        </p:txBody>
      </p:sp>
      <p:sp>
        <p:nvSpPr>
          <p:cNvPr id="21" name="Text 10">
            <a:extLst>
              <a:ext uri="{FF2B5EF4-FFF2-40B4-BE49-F238E27FC236}">
                <a16:creationId xmlns:a16="http://schemas.microsoft.com/office/drawing/2014/main" id="{C3EB1679-CC42-6F97-B89D-26AD4DD0D4BB}"/>
              </a:ext>
            </a:extLst>
          </p:cNvPr>
          <p:cNvSpPr/>
          <p:nvPr/>
        </p:nvSpPr>
        <p:spPr>
          <a:xfrm>
            <a:off x="863600" y="3578237"/>
            <a:ext cx="9144000" cy="320040"/>
          </a:xfrm>
          <a:prstGeom prst="rect">
            <a:avLst/>
          </a:prstGeom>
          <a:noFill/>
          <a:ln/>
        </p:spPr>
        <p:txBody>
          <a:bodyPr wrap="square" lIns="0" tIns="0" rIns="0" bIns="0" rtlCol="0" anchor="ctr"/>
          <a:lstStyle/>
          <a:p>
            <a:pPr marL="0" indent="0">
              <a:buNone/>
            </a:pPr>
            <a:r>
              <a:rPr lang="en-US" sz="1000" b="1">
                <a:solidFill>
                  <a:srgbClr val="F39200"/>
                </a:solidFill>
                <a:latin typeface="Arial" panose="020B0604020202020204" pitchFamily="34" charset="0"/>
                <a:ea typeface="Calibri" pitchFamily="34" charset="-122"/>
                <a:cs typeface="Arial" panose="020B0604020202020204" pitchFamily="34" charset="0"/>
              </a:rPr>
              <a:t>Dayana Lardo •  Compression Specialist, medi USA</a:t>
            </a:r>
            <a:endParaRPr lang="en-US" sz="1000">
              <a:latin typeface="Arial" panose="020B0604020202020204" pitchFamily="34" charset="0"/>
              <a:cs typeface="Arial" panose="020B0604020202020204" pitchFamily="34" charset="0"/>
            </a:endParaRPr>
          </a:p>
        </p:txBody>
      </p:sp>
      <p:sp>
        <p:nvSpPr>
          <p:cNvPr id="25" name="Shape 21">
            <a:extLst>
              <a:ext uri="{FF2B5EF4-FFF2-40B4-BE49-F238E27FC236}">
                <a16:creationId xmlns:a16="http://schemas.microsoft.com/office/drawing/2014/main" id="{6C39BE84-4C66-F33D-1A7F-E6EEC6CC0583}"/>
              </a:ext>
            </a:extLst>
          </p:cNvPr>
          <p:cNvSpPr/>
          <p:nvPr/>
        </p:nvSpPr>
        <p:spPr>
          <a:xfrm>
            <a:off x="429768" y="4407509"/>
            <a:ext cx="6886656" cy="1727795"/>
          </a:xfrm>
          <a:prstGeom prst="rect">
            <a:avLst/>
          </a:prstGeom>
          <a:solidFill>
            <a:schemeClr val="bg1"/>
          </a:solidFill>
          <a:ln w="12700">
            <a:solidFill>
              <a:srgbClr val="F7F6F4"/>
            </a:solidFill>
            <a:prstDash val="solid"/>
          </a:ln>
        </p:spPr>
        <p:txBody>
          <a:bodyPr/>
          <a:lstStyle/>
          <a:p>
            <a:endParaRPr lang="de-DE" sz="1600"/>
          </a:p>
        </p:txBody>
      </p:sp>
      <p:sp>
        <p:nvSpPr>
          <p:cNvPr id="26" name="Shape 12">
            <a:extLst>
              <a:ext uri="{FF2B5EF4-FFF2-40B4-BE49-F238E27FC236}">
                <a16:creationId xmlns:a16="http://schemas.microsoft.com/office/drawing/2014/main" id="{2EAC982A-CCFC-87AE-33DE-91D206018965}"/>
              </a:ext>
            </a:extLst>
          </p:cNvPr>
          <p:cNvSpPr/>
          <p:nvPr/>
        </p:nvSpPr>
        <p:spPr>
          <a:xfrm>
            <a:off x="429768" y="4404499"/>
            <a:ext cx="6886656" cy="73152"/>
          </a:xfrm>
          <a:prstGeom prst="rect">
            <a:avLst/>
          </a:prstGeom>
          <a:solidFill>
            <a:srgbClr val="F39200"/>
          </a:solidFill>
          <a:ln w="12700">
            <a:solidFill>
              <a:srgbClr val="F39200"/>
            </a:solidFill>
            <a:prstDash val="solid"/>
          </a:ln>
        </p:spPr>
        <p:txBody>
          <a:bodyPr/>
          <a:lstStyle/>
          <a:p>
            <a:endParaRPr lang="de-DE" sz="1600"/>
          </a:p>
        </p:txBody>
      </p:sp>
      <p:sp>
        <p:nvSpPr>
          <p:cNvPr id="28" name="Text 13">
            <a:extLst>
              <a:ext uri="{FF2B5EF4-FFF2-40B4-BE49-F238E27FC236}">
                <a16:creationId xmlns:a16="http://schemas.microsoft.com/office/drawing/2014/main" id="{B808B287-A095-8EEF-2311-61D7017B4EC1}"/>
              </a:ext>
            </a:extLst>
          </p:cNvPr>
          <p:cNvSpPr/>
          <p:nvPr/>
        </p:nvSpPr>
        <p:spPr>
          <a:xfrm>
            <a:off x="507648" y="4270496"/>
            <a:ext cx="868680" cy="1042416"/>
          </a:xfrm>
          <a:prstGeom prst="rect">
            <a:avLst/>
          </a:prstGeom>
          <a:noFill/>
          <a:ln/>
        </p:spPr>
        <p:txBody>
          <a:bodyPr wrap="square" lIns="0" tIns="0" rIns="0" bIns="0" rtlCol="0" anchor="ctr"/>
          <a:lstStyle/>
          <a:p>
            <a:pPr marL="0" indent="0">
              <a:buNone/>
            </a:pPr>
            <a:r>
              <a:rPr lang="en-US" sz="4800" b="1">
                <a:solidFill>
                  <a:srgbClr val="F39200"/>
                </a:solidFill>
                <a:latin typeface="Georgia" pitchFamily="34" charset="0"/>
                <a:ea typeface="Georgia" pitchFamily="34" charset="-122"/>
                <a:cs typeface="Georgia" pitchFamily="34" charset="-120"/>
              </a:rPr>
              <a:t>“</a:t>
            </a:r>
            <a:endParaRPr lang="en-US" sz="4800"/>
          </a:p>
        </p:txBody>
      </p:sp>
      <p:sp>
        <p:nvSpPr>
          <p:cNvPr id="31" name="Text 14">
            <a:extLst>
              <a:ext uri="{FF2B5EF4-FFF2-40B4-BE49-F238E27FC236}">
                <a16:creationId xmlns:a16="http://schemas.microsoft.com/office/drawing/2014/main" id="{2E1267C1-A1E2-09CE-A3DB-8DF8E4AFCFD9}"/>
              </a:ext>
            </a:extLst>
          </p:cNvPr>
          <p:cNvSpPr/>
          <p:nvPr/>
        </p:nvSpPr>
        <p:spPr>
          <a:xfrm>
            <a:off x="1203406" y="4215064"/>
            <a:ext cx="4665518" cy="1920240"/>
          </a:xfrm>
          <a:prstGeom prst="rect">
            <a:avLst/>
          </a:prstGeom>
          <a:noFill/>
          <a:ln/>
        </p:spPr>
        <p:txBody>
          <a:bodyPr wrap="square" lIns="0" tIns="0" rIns="0" bIns="0" rtlCol="0" anchor="ctr"/>
          <a:lstStyle/>
          <a:p>
            <a:pPr marL="0" indent="0">
              <a:buNone/>
            </a:pPr>
            <a:r>
              <a:rPr lang="en-US" sz="1200" i="1">
                <a:latin typeface="Arial" panose="020B0604020202020204" pitchFamily="34" charset="0"/>
                <a:ea typeface="Calibri" pitchFamily="34" charset="-122"/>
                <a:cs typeface="Arial" panose="020B0604020202020204" pitchFamily="34" charset="0"/>
              </a:rPr>
              <a:t>Das Gefühl von Gemeinschaft und Zugehörigkeit steht für die meisten im Mittelpunkt. Sie können sich gemeinsam frei fühlen, ohne die </a:t>
            </a:r>
            <a:r>
              <a:rPr lang="en-US" sz="1200" i="1" err="1">
                <a:latin typeface="Arial" panose="020B0604020202020204" pitchFamily="34" charset="0"/>
                <a:ea typeface="Calibri" pitchFamily="34" charset="-122"/>
                <a:cs typeface="Arial" panose="020B0604020202020204" pitchFamily="34" charset="0"/>
              </a:rPr>
              <a:t>Erkrankung</a:t>
            </a:r>
            <a:r>
              <a:rPr lang="en-US" sz="1200" i="1">
                <a:latin typeface="Arial" panose="020B0604020202020204" pitchFamily="34" charset="0"/>
                <a:ea typeface="Calibri" pitchFamily="34" charset="-122"/>
                <a:cs typeface="Arial" panose="020B0604020202020204" pitchFamily="34" charset="0"/>
              </a:rPr>
              <a:t> </a:t>
            </a:r>
            <a:r>
              <a:rPr lang="en-US" sz="1200" i="1" err="1">
                <a:latin typeface="Arial" panose="020B0604020202020204" pitchFamily="34" charset="0"/>
                <a:ea typeface="Calibri" pitchFamily="34" charset="-122"/>
                <a:cs typeface="Arial" panose="020B0604020202020204" pitchFamily="34" charset="0"/>
              </a:rPr>
              <a:t>oder</a:t>
            </a:r>
            <a:r>
              <a:rPr lang="en-US" sz="1200" i="1">
                <a:latin typeface="Arial" panose="020B0604020202020204" pitchFamily="34" charset="0"/>
                <a:ea typeface="Calibri" pitchFamily="34" charset="-122"/>
                <a:cs typeface="Arial" panose="020B0604020202020204" pitchFamily="34" charset="0"/>
              </a:rPr>
              <a:t> </a:t>
            </a:r>
            <a:r>
              <a:rPr lang="en-US" sz="1200" i="1" err="1">
                <a:latin typeface="Arial" panose="020B0604020202020204" pitchFamily="34" charset="0"/>
                <a:ea typeface="Calibri" pitchFamily="34" charset="-122"/>
                <a:cs typeface="Arial" panose="020B0604020202020204" pitchFamily="34" charset="0"/>
              </a:rPr>
              <a:t>medizinische</a:t>
            </a:r>
            <a:r>
              <a:rPr lang="en-US" sz="1200" i="1">
                <a:latin typeface="Arial" panose="020B0604020202020204" pitchFamily="34" charset="0"/>
                <a:ea typeface="Calibri" pitchFamily="34" charset="-122"/>
                <a:cs typeface="Arial" panose="020B0604020202020204" pitchFamily="34" charset="0"/>
              </a:rPr>
              <a:t> </a:t>
            </a:r>
            <a:r>
              <a:rPr lang="en-US" sz="1200" i="1" err="1">
                <a:latin typeface="Arial" panose="020B0604020202020204" pitchFamily="34" charset="0"/>
                <a:ea typeface="Calibri" pitchFamily="34" charset="-122"/>
                <a:cs typeface="Arial" panose="020B0604020202020204" pitchFamily="34" charset="0"/>
              </a:rPr>
              <a:t>Kompression</a:t>
            </a:r>
            <a:r>
              <a:rPr lang="en-US" sz="1200" i="1">
                <a:latin typeface="Arial" panose="020B0604020202020204" pitchFamily="34" charset="0"/>
                <a:ea typeface="Calibri" pitchFamily="34" charset="-122"/>
                <a:cs typeface="Arial" panose="020B0604020202020204" pitchFamily="34" charset="0"/>
              </a:rPr>
              <a:t> erklären zu müssen. Die Kinder und Familien erleben das Camp </a:t>
            </a:r>
            <a:r>
              <a:rPr lang="en-US" sz="1200" i="1" err="1">
                <a:latin typeface="Arial" panose="020B0604020202020204" pitchFamily="34" charset="0"/>
                <a:ea typeface="Calibri" pitchFamily="34" charset="-122"/>
                <a:cs typeface="Arial" panose="020B0604020202020204" pitchFamily="34" charset="0"/>
              </a:rPr>
              <a:t>als</a:t>
            </a:r>
            <a:r>
              <a:rPr lang="en-US" sz="1200" i="1">
                <a:latin typeface="Arial" panose="020B0604020202020204" pitchFamily="34" charset="0"/>
                <a:ea typeface="Calibri" pitchFamily="34" charset="-122"/>
                <a:cs typeface="Arial" panose="020B0604020202020204" pitchFamily="34" charset="0"/>
              </a:rPr>
              <a:t> einen Ort, an dem sie Normalität erleben </a:t>
            </a:r>
            <a:r>
              <a:rPr lang="en-US" sz="1200" i="1" err="1">
                <a:latin typeface="Arial" panose="020B0604020202020204" pitchFamily="34" charset="0"/>
                <a:ea typeface="Calibri" pitchFamily="34" charset="-122"/>
                <a:cs typeface="Arial" panose="020B0604020202020204" pitchFamily="34" charset="0"/>
              </a:rPr>
              <a:t>dürfen</a:t>
            </a:r>
            <a:r>
              <a:rPr lang="en-US" sz="1200" i="1">
                <a:latin typeface="Arial" panose="020B0604020202020204" pitchFamily="34" charset="0"/>
                <a:ea typeface="Calibri" pitchFamily="34" charset="-122"/>
                <a:cs typeface="Arial" panose="020B0604020202020204" pitchFamily="34" charset="0"/>
              </a:rPr>
              <a:t>.</a:t>
            </a:r>
          </a:p>
        </p:txBody>
      </p:sp>
      <p:sp>
        <p:nvSpPr>
          <p:cNvPr id="33" name="Shape 8">
            <a:extLst>
              <a:ext uri="{FF2B5EF4-FFF2-40B4-BE49-F238E27FC236}">
                <a16:creationId xmlns:a16="http://schemas.microsoft.com/office/drawing/2014/main" id="{F26B5475-2670-DA3C-B93C-A386BF591306}"/>
              </a:ext>
            </a:extLst>
          </p:cNvPr>
          <p:cNvSpPr/>
          <p:nvPr/>
        </p:nvSpPr>
        <p:spPr>
          <a:xfrm>
            <a:off x="883920" y="5753583"/>
            <a:ext cx="457200" cy="0"/>
          </a:xfrm>
          <a:prstGeom prst="line">
            <a:avLst/>
          </a:prstGeom>
          <a:noFill/>
          <a:ln w="19050">
            <a:solidFill>
              <a:srgbClr val="F39200"/>
            </a:solidFill>
            <a:prstDash val="solid"/>
          </a:ln>
        </p:spPr>
        <p:txBody>
          <a:bodyPr/>
          <a:lstStyle/>
          <a:p>
            <a:endParaRPr lang="de-DE" sz="1600"/>
          </a:p>
        </p:txBody>
      </p:sp>
      <p:sp>
        <p:nvSpPr>
          <p:cNvPr id="34" name="Text 10">
            <a:extLst>
              <a:ext uri="{FF2B5EF4-FFF2-40B4-BE49-F238E27FC236}">
                <a16:creationId xmlns:a16="http://schemas.microsoft.com/office/drawing/2014/main" id="{7FE26307-38A5-D85C-6D75-FCAA0F3653E7}"/>
              </a:ext>
            </a:extLst>
          </p:cNvPr>
          <p:cNvSpPr/>
          <p:nvPr/>
        </p:nvSpPr>
        <p:spPr>
          <a:xfrm>
            <a:off x="863600" y="5731358"/>
            <a:ext cx="9144000" cy="320040"/>
          </a:xfrm>
          <a:prstGeom prst="rect">
            <a:avLst/>
          </a:prstGeom>
          <a:noFill/>
          <a:ln/>
        </p:spPr>
        <p:txBody>
          <a:bodyPr wrap="square" lIns="0" tIns="0" rIns="0" bIns="0" rtlCol="0" anchor="ctr"/>
          <a:lstStyle/>
          <a:p>
            <a:pPr marL="0" indent="0">
              <a:buNone/>
            </a:pPr>
            <a:r>
              <a:rPr lang="en-US" sz="1050" b="1">
                <a:solidFill>
                  <a:srgbClr val="F39200"/>
                </a:solidFill>
                <a:latin typeface="Arial" panose="020B0604020202020204" pitchFamily="34" charset="0"/>
                <a:ea typeface="Calibri" pitchFamily="34" charset="-122"/>
                <a:cs typeface="Arial" panose="020B0604020202020204" pitchFamily="34" charset="0"/>
              </a:rPr>
              <a:t>Bryan Groleau •  Director of Clinical Education, medi USA</a:t>
            </a:r>
            <a:endParaRPr lang="en-US" sz="1050">
              <a:latin typeface="Arial" panose="020B0604020202020204" pitchFamily="34" charset="0"/>
              <a:cs typeface="Arial" panose="020B0604020202020204" pitchFamily="34" charset="0"/>
            </a:endParaRPr>
          </a:p>
        </p:txBody>
      </p:sp>
      <p:pic>
        <p:nvPicPr>
          <p:cNvPr id="2050" name="Picture 2">
            <a:extLst>
              <a:ext uri="{FF2B5EF4-FFF2-40B4-BE49-F238E27FC236}">
                <a16:creationId xmlns:a16="http://schemas.microsoft.com/office/drawing/2014/main" id="{49ED67C1-FA23-9E93-D1F7-B694D0B272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6613" y="1439297"/>
            <a:ext cx="3467782" cy="4623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33211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3">
    <p:bg>
      <p:bgPr>
        <a:solidFill>
          <a:srgbClr val="F8F5F0"/>
        </a:solidFill>
        <a:effectLst/>
      </p:bgPr>
    </p:bg>
    <p:spTree>
      <p:nvGrpSpPr>
        <p:cNvPr id="1" name=""/>
        <p:cNvGrpSpPr/>
        <p:nvPr/>
      </p:nvGrpSpPr>
      <p:grpSpPr>
        <a:xfrm>
          <a:off x="0" y="0"/>
          <a:ext cx="0" cy="0"/>
          <a:chOff x="0" y="0"/>
          <a:chExt cx="0" cy="0"/>
        </a:xfrm>
      </p:grpSpPr>
      <p:sp>
        <p:nvSpPr>
          <p:cNvPr id="10" name="Shape 21">
            <a:extLst>
              <a:ext uri="{FF2B5EF4-FFF2-40B4-BE49-F238E27FC236}">
                <a16:creationId xmlns:a16="http://schemas.microsoft.com/office/drawing/2014/main" id="{8D7135B8-2BE1-AE51-0D0C-595A1CE73AB7}"/>
              </a:ext>
            </a:extLst>
          </p:cNvPr>
          <p:cNvSpPr/>
          <p:nvPr/>
        </p:nvSpPr>
        <p:spPr>
          <a:xfrm>
            <a:off x="7874270" y="1119814"/>
            <a:ext cx="3393440" cy="1934718"/>
          </a:xfrm>
          <a:prstGeom prst="rect">
            <a:avLst/>
          </a:prstGeom>
          <a:solidFill>
            <a:schemeClr val="bg1"/>
          </a:solidFill>
          <a:ln w="12700">
            <a:solidFill>
              <a:srgbClr val="F7F6F4"/>
            </a:solidFill>
            <a:prstDash val="solid"/>
          </a:ln>
        </p:spPr>
        <p:txBody>
          <a:bodyPr/>
          <a:lstStyle/>
          <a:p>
            <a:endParaRPr lang="de-DE"/>
          </a:p>
        </p:txBody>
      </p:sp>
      <p:sp>
        <p:nvSpPr>
          <p:cNvPr id="2" name="Shape 0"/>
          <p:cNvSpPr/>
          <p:nvPr/>
        </p:nvSpPr>
        <p:spPr>
          <a:xfrm>
            <a:off x="457200" y="457200"/>
            <a:ext cx="182880" cy="320040"/>
          </a:xfrm>
          <a:prstGeom prst="rect">
            <a:avLst/>
          </a:prstGeom>
          <a:solidFill>
            <a:srgbClr val="F39200"/>
          </a:solidFill>
          <a:ln w="12700">
            <a:solidFill>
              <a:srgbClr val="F39200"/>
            </a:solidFill>
            <a:prstDash val="solid"/>
          </a:ln>
        </p:spPr>
        <p:txBody>
          <a:bodyPr/>
          <a:lstStyle/>
          <a:p>
            <a:endParaRPr lang="de-DE"/>
          </a:p>
        </p:txBody>
      </p:sp>
      <p:sp>
        <p:nvSpPr>
          <p:cNvPr id="3" name="Text 1"/>
          <p:cNvSpPr/>
          <p:nvPr/>
        </p:nvSpPr>
        <p:spPr>
          <a:xfrm>
            <a:off x="713232" y="457200"/>
            <a:ext cx="5486400" cy="320040"/>
          </a:xfrm>
          <a:prstGeom prst="rect">
            <a:avLst/>
          </a:prstGeom>
          <a:noFill/>
          <a:ln/>
        </p:spPr>
        <p:txBody>
          <a:bodyPr wrap="square" lIns="0" tIns="0" rIns="0" bIns="0" rtlCol="0" anchor="ctr"/>
          <a:lstStyle/>
          <a:p>
            <a:pPr marL="0" indent="0">
              <a:buNone/>
            </a:pPr>
            <a:r>
              <a:rPr lang="en-US" sz="1100" b="1" kern="0" spc="300">
                <a:solidFill>
                  <a:srgbClr val="F39200"/>
                </a:solidFill>
                <a:latin typeface="Arial" panose="020B0604020202020204" pitchFamily="34" charset="0"/>
                <a:ea typeface="Calibri" pitchFamily="34" charset="-122"/>
                <a:cs typeface="Arial" panose="020B0604020202020204" pitchFamily="34" charset="0"/>
              </a:rPr>
              <a:t>06  •  PNG ANGELS</a:t>
            </a:r>
            <a:endParaRPr lang="en-US" sz="1100">
              <a:latin typeface="Arial" panose="020B0604020202020204" pitchFamily="34" charset="0"/>
              <a:cs typeface="Arial" panose="020B0604020202020204" pitchFamily="34" charset="0"/>
            </a:endParaRPr>
          </a:p>
        </p:txBody>
      </p:sp>
      <p:sp>
        <p:nvSpPr>
          <p:cNvPr id="4" name="Text 2"/>
          <p:cNvSpPr/>
          <p:nvPr/>
        </p:nvSpPr>
        <p:spPr>
          <a:xfrm>
            <a:off x="457200" y="868680"/>
            <a:ext cx="11247120" cy="731520"/>
          </a:xfrm>
          <a:prstGeom prst="rect">
            <a:avLst/>
          </a:prstGeom>
          <a:noFill/>
          <a:ln/>
        </p:spPr>
        <p:txBody>
          <a:bodyPr wrap="square" lIns="0" tIns="0" rIns="0" bIns="0" rtlCol="0" anchor="ctr"/>
          <a:lstStyle/>
          <a:p>
            <a:pPr marL="0" indent="0">
              <a:buNone/>
            </a:pPr>
            <a:r>
              <a:rPr lang="en-US" sz="3200" b="1">
                <a:solidFill>
                  <a:srgbClr val="E6007E"/>
                </a:solidFill>
                <a:latin typeface="Arial" panose="020B0604020202020204" pitchFamily="34" charset="0"/>
                <a:ea typeface="Georgia" pitchFamily="34" charset="-122"/>
                <a:cs typeface="Arial" panose="020B0604020202020204" pitchFamily="34" charset="0"/>
              </a:rPr>
              <a:t>PNG Angels in Papua-Neuguinea</a:t>
            </a:r>
            <a:endParaRPr lang="en-US" sz="3200">
              <a:latin typeface="Arial" panose="020B0604020202020204" pitchFamily="34" charset="0"/>
              <a:cs typeface="Arial" panose="020B0604020202020204" pitchFamily="34" charset="0"/>
            </a:endParaRPr>
          </a:p>
        </p:txBody>
      </p:sp>
      <p:sp>
        <p:nvSpPr>
          <p:cNvPr id="5" name="Text 3"/>
          <p:cNvSpPr/>
          <p:nvPr/>
        </p:nvSpPr>
        <p:spPr>
          <a:xfrm>
            <a:off x="457200" y="1600200"/>
            <a:ext cx="11247120" cy="411480"/>
          </a:xfrm>
          <a:prstGeom prst="rect">
            <a:avLst/>
          </a:prstGeom>
          <a:noFill/>
          <a:ln/>
        </p:spPr>
        <p:txBody>
          <a:bodyPr wrap="square" lIns="0" tIns="0" rIns="0" bIns="0" rtlCol="0" anchor="ctr"/>
          <a:lstStyle/>
          <a:p>
            <a:pPr marL="0" indent="0">
              <a:buNone/>
            </a:pPr>
            <a:r>
              <a:rPr lang="en-US" sz="1600" i="1">
                <a:latin typeface="Arial" panose="020B0604020202020204" pitchFamily="34" charset="0"/>
                <a:ea typeface="Georgia" pitchFamily="34" charset="-122"/>
                <a:cs typeface="Arial" panose="020B0604020202020204" pitchFamily="34" charset="0"/>
              </a:rPr>
              <a:t>Neurochirurgie, wo sonst keine ist</a:t>
            </a:r>
            <a:endParaRPr lang="en-US" sz="1600">
              <a:latin typeface="Arial" panose="020B0604020202020204" pitchFamily="34" charset="0"/>
              <a:cs typeface="Arial" panose="020B0604020202020204" pitchFamily="34" charset="0"/>
            </a:endParaRPr>
          </a:p>
        </p:txBody>
      </p:sp>
      <p:sp>
        <p:nvSpPr>
          <p:cNvPr id="6" name="Text 4"/>
          <p:cNvSpPr/>
          <p:nvPr/>
        </p:nvSpPr>
        <p:spPr>
          <a:xfrm>
            <a:off x="410182" y="1623060"/>
            <a:ext cx="7148879" cy="2194560"/>
          </a:xfrm>
          <a:prstGeom prst="rect">
            <a:avLst/>
          </a:prstGeom>
          <a:noFill/>
          <a:ln/>
        </p:spPr>
        <p:txBody>
          <a:bodyPr wrap="square" lIns="0" tIns="0" rIns="0" bIns="0" rtlCol="0" anchor="ctr"/>
          <a:lstStyle/>
          <a:p>
            <a:pPr marL="0" indent="0">
              <a:buNone/>
            </a:pPr>
            <a:r>
              <a:rPr lang="en-US" sz="1400">
                <a:solidFill>
                  <a:srgbClr val="1A1A1A"/>
                </a:solidFill>
                <a:latin typeface="Arial" panose="020B0604020202020204" pitchFamily="34" charset="0"/>
                <a:ea typeface="Calibri" pitchFamily="34" charset="-122"/>
                <a:cs typeface="Arial" panose="020B0604020202020204" pitchFamily="34" charset="0"/>
              </a:rPr>
              <a:t>Einmal jährlich schickt die Wohltätigkeitsorganisation PNG Angels hochqualifizierte medizinische Teams aus Australien nach Papua-Neuguinea, um komplexe neurochirurgische Eingriffe bei Patient:innen ohne Zugang zu medizinischer Versorgung durchzuführen. Zudem schult PNG Angels das Personal vor Ort in der neurochirurgischen Aus- und Weiterbildung, um nachhaltige Kapazitäten aufzubauen.</a:t>
            </a:r>
            <a:endParaRPr lang="en-US" sz="1400">
              <a:latin typeface="Arial" panose="020B0604020202020204" pitchFamily="34" charset="0"/>
              <a:cs typeface="Arial" panose="020B0604020202020204" pitchFamily="34" charset="0"/>
            </a:endParaRPr>
          </a:p>
        </p:txBody>
      </p:sp>
      <p:sp>
        <p:nvSpPr>
          <p:cNvPr id="12" name="Text 10"/>
          <p:cNvSpPr/>
          <p:nvPr/>
        </p:nvSpPr>
        <p:spPr>
          <a:xfrm>
            <a:off x="8074223" y="1198434"/>
            <a:ext cx="3291840" cy="320040"/>
          </a:xfrm>
          <a:prstGeom prst="rect">
            <a:avLst/>
          </a:prstGeom>
          <a:noFill/>
          <a:ln/>
        </p:spPr>
        <p:txBody>
          <a:bodyPr wrap="square" lIns="0" tIns="0" rIns="0" bIns="0" rtlCol="0" anchor="ctr"/>
          <a:lstStyle/>
          <a:p>
            <a:pPr marL="0" indent="0">
              <a:buNone/>
            </a:pPr>
            <a:r>
              <a:rPr lang="en-US" sz="1600" b="1" kern="0" spc="300">
                <a:solidFill>
                  <a:srgbClr val="F39200"/>
                </a:solidFill>
                <a:latin typeface="Arial" panose="020B0604020202020204" pitchFamily="34" charset="0"/>
                <a:ea typeface="Calibri" pitchFamily="34" charset="-122"/>
                <a:cs typeface="Arial" panose="020B0604020202020204" pitchFamily="34" charset="0"/>
              </a:rPr>
              <a:t>STECKBRIEF</a:t>
            </a:r>
            <a:endParaRPr lang="en-US" sz="1600">
              <a:latin typeface="Arial" panose="020B0604020202020204" pitchFamily="34" charset="0"/>
              <a:cs typeface="Arial" panose="020B0604020202020204" pitchFamily="34" charset="0"/>
            </a:endParaRPr>
          </a:p>
        </p:txBody>
      </p:sp>
      <p:sp>
        <p:nvSpPr>
          <p:cNvPr id="13" name="Text 11"/>
          <p:cNvSpPr/>
          <p:nvPr/>
        </p:nvSpPr>
        <p:spPr>
          <a:xfrm>
            <a:off x="8097790" y="1488083"/>
            <a:ext cx="3291840" cy="228600"/>
          </a:xfrm>
          <a:prstGeom prst="rect">
            <a:avLst/>
          </a:prstGeom>
          <a:noFill/>
          <a:ln/>
        </p:spPr>
        <p:txBody>
          <a:bodyPr wrap="square" lIns="0" tIns="0" rIns="0" bIns="0" rtlCol="0" anchor="ctr"/>
          <a:lstStyle/>
          <a:p>
            <a:pPr indent="0">
              <a:buNone/>
            </a:pPr>
            <a:r>
              <a:rPr lang="en-US" sz="1400" b="1">
                <a:latin typeface="Arial" panose="020B0604020202020204" pitchFamily="34" charset="0"/>
                <a:ea typeface="Calibri" pitchFamily="34" charset="-122"/>
                <a:cs typeface="Arial" panose="020B0604020202020204" pitchFamily="34" charset="0"/>
              </a:rPr>
              <a:t>Land</a:t>
            </a:r>
            <a:endParaRPr lang="en-US" sz="1200" b="1">
              <a:latin typeface="Arial" panose="020B0604020202020204" pitchFamily="34" charset="0"/>
              <a:ea typeface="Calibri" pitchFamily="34" charset="-122"/>
              <a:cs typeface="Arial" panose="020B0604020202020204" pitchFamily="34" charset="0"/>
            </a:endParaRPr>
          </a:p>
        </p:txBody>
      </p:sp>
      <p:sp>
        <p:nvSpPr>
          <p:cNvPr id="14" name="Text 12"/>
          <p:cNvSpPr/>
          <p:nvPr/>
        </p:nvSpPr>
        <p:spPr>
          <a:xfrm>
            <a:off x="8097790" y="1689251"/>
            <a:ext cx="3291840" cy="320040"/>
          </a:xfrm>
          <a:prstGeom prst="rect">
            <a:avLst/>
          </a:prstGeom>
          <a:noFill/>
          <a:ln/>
        </p:spPr>
        <p:txBody>
          <a:bodyPr wrap="square" lIns="0" tIns="0" rIns="0" bIns="0" rtlCol="0" anchor="ctr"/>
          <a:lstStyle/>
          <a:p>
            <a:pPr marL="0" indent="0">
              <a:buNone/>
            </a:pPr>
            <a:r>
              <a:rPr lang="en-US" sz="1400">
                <a:latin typeface="Arial" panose="020B0604020202020204" pitchFamily="34" charset="0"/>
                <a:ea typeface="Calibri" pitchFamily="34" charset="-122"/>
                <a:cs typeface="Arial" panose="020B0604020202020204" pitchFamily="34" charset="0"/>
              </a:rPr>
              <a:t>Papua-</a:t>
            </a:r>
            <a:r>
              <a:rPr lang="en-US" sz="1400" err="1">
                <a:latin typeface="Arial" panose="020B0604020202020204" pitchFamily="34" charset="0"/>
                <a:ea typeface="Calibri" pitchFamily="34" charset="-122"/>
                <a:cs typeface="Arial" panose="020B0604020202020204" pitchFamily="34" charset="0"/>
              </a:rPr>
              <a:t>Neuguinea</a:t>
            </a:r>
            <a:endParaRPr lang="en-US" sz="1400">
              <a:latin typeface="Arial" panose="020B0604020202020204" pitchFamily="34" charset="0"/>
              <a:ea typeface="Calibri" pitchFamily="34" charset="-122"/>
              <a:cs typeface="Arial" panose="020B0604020202020204" pitchFamily="34" charset="0"/>
            </a:endParaRPr>
          </a:p>
        </p:txBody>
      </p:sp>
      <p:sp>
        <p:nvSpPr>
          <p:cNvPr id="15" name="Text 13"/>
          <p:cNvSpPr/>
          <p:nvPr/>
        </p:nvSpPr>
        <p:spPr>
          <a:xfrm>
            <a:off x="8097790" y="2018435"/>
            <a:ext cx="3291840" cy="228600"/>
          </a:xfrm>
          <a:prstGeom prst="rect">
            <a:avLst/>
          </a:prstGeom>
          <a:noFill/>
          <a:ln/>
        </p:spPr>
        <p:txBody>
          <a:bodyPr wrap="square" lIns="0" tIns="0" rIns="0" bIns="0" rtlCol="0" anchor="ctr"/>
          <a:lstStyle/>
          <a:p>
            <a:r>
              <a:rPr lang="en-US" sz="1400" b="1">
                <a:latin typeface="Arial" panose="020B0604020202020204" pitchFamily="34" charset="0"/>
                <a:ea typeface="Calibri" pitchFamily="34" charset="-122"/>
                <a:cs typeface="Arial" panose="020B0604020202020204" pitchFamily="34" charset="0"/>
              </a:rPr>
              <a:t>medi for help Partner</a:t>
            </a:r>
          </a:p>
        </p:txBody>
      </p:sp>
      <p:sp>
        <p:nvSpPr>
          <p:cNvPr id="16" name="Text 14"/>
          <p:cNvSpPr/>
          <p:nvPr/>
        </p:nvSpPr>
        <p:spPr>
          <a:xfrm>
            <a:off x="8097790" y="2219603"/>
            <a:ext cx="3291840" cy="320040"/>
          </a:xfrm>
          <a:prstGeom prst="rect">
            <a:avLst/>
          </a:prstGeom>
          <a:noFill/>
          <a:ln/>
        </p:spPr>
        <p:txBody>
          <a:bodyPr wrap="square" lIns="0" tIns="0" rIns="0" bIns="0" rtlCol="0" anchor="ctr"/>
          <a:lstStyle/>
          <a:p>
            <a:r>
              <a:rPr lang="en-US" sz="1400">
                <a:latin typeface="Arial" panose="020B0604020202020204" pitchFamily="34" charset="0"/>
                <a:ea typeface="Calibri" pitchFamily="34" charset="-122"/>
                <a:cs typeface="Arial" panose="020B0604020202020204" pitchFamily="34" charset="0"/>
              </a:rPr>
              <a:t>PNG Angels (AUS)</a:t>
            </a:r>
          </a:p>
        </p:txBody>
      </p:sp>
      <p:sp>
        <p:nvSpPr>
          <p:cNvPr id="19" name="Text 17"/>
          <p:cNvSpPr/>
          <p:nvPr/>
        </p:nvSpPr>
        <p:spPr>
          <a:xfrm>
            <a:off x="8097790" y="2532384"/>
            <a:ext cx="3291840" cy="228600"/>
          </a:xfrm>
          <a:prstGeom prst="rect">
            <a:avLst/>
          </a:prstGeom>
          <a:noFill/>
          <a:ln/>
        </p:spPr>
        <p:txBody>
          <a:bodyPr wrap="square" lIns="0" tIns="0" rIns="0" bIns="0" rtlCol="0" anchor="ctr"/>
          <a:lstStyle/>
          <a:p>
            <a:r>
              <a:rPr lang="en-US" sz="1400" b="1" err="1">
                <a:latin typeface="Arial" panose="020B0604020202020204" pitchFamily="34" charset="0"/>
                <a:ea typeface="Calibri" pitchFamily="34" charset="-122"/>
                <a:cs typeface="Arial" panose="020B0604020202020204" pitchFamily="34" charset="0"/>
              </a:rPr>
              <a:t>Schwerpunkt</a:t>
            </a:r>
            <a:r>
              <a:rPr lang="en-US" sz="1400">
                <a:latin typeface="Calibri" pitchFamily="34" charset="0"/>
                <a:ea typeface="Calibri" pitchFamily="34" charset="-122"/>
                <a:cs typeface="Calibri" pitchFamily="34" charset="-120"/>
              </a:rPr>
              <a:t> </a:t>
            </a:r>
          </a:p>
        </p:txBody>
      </p:sp>
      <p:sp>
        <p:nvSpPr>
          <p:cNvPr id="20" name="Text 18"/>
          <p:cNvSpPr/>
          <p:nvPr/>
        </p:nvSpPr>
        <p:spPr>
          <a:xfrm>
            <a:off x="8097790" y="2733552"/>
            <a:ext cx="3291840" cy="320040"/>
          </a:xfrm>
          <a:prstGeom prst="rect">
            <a:avLst/>
          </a:prstGeom>
          <a:noFill/>
          <a:ln/>
        </p:spPr>
        <p:txBody>
          <a:bodyPr wrap="square" lIns="0" tIns="0" rIns="0" bIns="0" rtlCol="0" anchor="ctr"/>
          <a:lstStyle/>
          <a:p>
            <a:r>
              <a:rPr lang="en-US" sz="1400" err="1">
                <a:latin typeface="Arial" panose="020B0604020202020204" pitchFamily="34" charset="0"/>
                <a:ea typeface="Calibri" pitchFamily="34" charset="-122"/>
                <a:cs typeface="Arial" panose="020B0604020202020204" pitchFamily="34" charset="0"/>
              </a:rPr>
              <a:t>Neurochirurgie</a:t>
            </a:r>
            <a:endParaRPr lang="en-US" sz="1400">
              <a:latin typeface="Arial" panose="020B0604020202020204" pitchFamily="34" charset="0"/>
              <a:ea typeface="Calibri" pitchFamily="34" charset="-122"/>
              <a:cs typeface="Arial" panose="020B0604020202020204" pitchFamily="34" charset="0"/>
            </a:endParaRPr>
          </a:p>
        </p:txBody>
      </p:sp>
      <p:sp>
        <p:nvSpPr>
          <p:cNvPr id="25" name="Shape 23"/>
          <p:cNvSpPr/>
          <p:nvPr/>
        </p:nvSpPr>
        <p:spPr>
          <a:xfrm>
            <a:off x="0" y="6583680"/>
            <a:ext cx="12161520" cy="274320"/>
          </a:xfrm>
          <a:prstGeom prst="rect">
            <a:avLst/>
          </a:prstGeom>
          <a:solidFill>
            <a:srgbClr val="E6007E"/>
          </a:solidFill>
          <a:ln w="12700">
            <a:solidFill>
              <a:srgbClr val="E6007E"/>
            </a:solidFill>
            <a:prstDash val="solid"/>
          </a:ln>
        </p:spPr>
        <p:txBody>
          <a:bodyPr/>
          <a:lstStyle/>
          <a:p>
            <a:endParaRPr lang="de-DE"/>
          </a:p>
        </p:txBody>
      </p:sp>
      <p:sp>
        <p:nvSpPr>
          <p:cNvPr id="26" name="Text 24"/>
          <p:cNvSpPr/>
          <p:nvPr/>
        </p:nvSpPr>
        <p:spPr>
          <a:xfrm>
            <a:off x="457200" y="6583680"/>
            <a:ext cx="8229600" cy="274320"/>
          </a:xfrm>
          <a:prstGeom prst="rect">
            <a:avLst/>
          </a:prstGeom>
          <a:noFill/>
          <a:ln/>
        </p:spPr>
        <p:txBody>
          <a:bodyPr wrap="square" lIns="0" tIns="0" rIns="0" bIns="0" rtlCol="0" anchor="ctr"/>
          <a:lstStyle/>
          <a:p>
            <a:pPr marL="0" indent="0">
              <a:buNone/>
            </a:pPr>
            <a:r>
              <a:rPr lang="en-US" sz="900">
                <a:solidFill>
                  <a:srgbClr val="FFFFFF"/>
                </a:solidFill>
                <a:latin typeface="Arial" panose="020B0604020202020204" pitchFamily="34" charset="0"/>
                <a:ea typeface="Calibri" pitchFamily="34" charset="-122"/>
                <a:cs typeface="Arial" panose="020B0604020202020204" pitchFamily="34" charset="0"/>
              </a:rPr>
              <a:t>medi for help  •  Jahresbericht 2025</a:t>
            </a:r>
            <a:endParaRPr lang="en-US" sz="900">
              <a:latin typeface="Arial" panose="020B0604020202020204" pitchFamily="34" charset="0"/>
              <a:cs typeface="Arial" panose="020B0604020202020204" pitchFamily="34" charset="0"/>
            </a:endParaRPr>
          </a:p>
        </p:txBody>
      </p:sp>
      <p:sp>
        <p:nvSpPr>
          <p:cNvPr id="27" name="Text 25"/>
          <p:cNvSpPr/>
          <p:nvPr/>
        </p:nvSpPr>
        <p:spPr>
          <a:xfrm>
            <a:off x="11247120" y="6583680"/>
            <a:ext cx="640080" cy="274320"/>
          </a:xfrm>
          <a:prstGeom prst="rect">
            <a:avLst/>
          </a:prstGeom>
          <a:noFill/>
          <a:ln/>
        </p:spPr>
        <p:txBody>
          <a:bodyPr wrap="square" lIns="0" tIns="0" rIns="0" bIns="0" rtlCol="0" anchor="ctr"/>
          <a:lstStyle/>
          <a:p>
            <a:pPr marL="0" indent="0" algn="r">
              <a:buNone/>
            </a:pPr>
            <a:r>
              <a:rPr lang="en-US" sz="900">
                <a:solidFill>
                  <a:srgbClr val="FFFFFF"/>
                </a:solidFill>
                <a:latin typeface="Calibri" pitchFamily="34" charset="0"/>
                <a:ea typeface="Calibri" pitchFamily="34" charset="-122"/>
                <a:cs typeface="Calibri" pitchFamily="34" charset="-120"/>
              </a:rPr>
              <a:t>11 / 25</a:t>
            </a:r>
            <a:endParaRPr lang="en-US" sz="900"/>
          </a:p>
        </p:txBody>
      </p:sp>
      <p:sp>
        <p:nvSpPr>
          <p:cNvPr id="7" name="Textfeld 6">
            <a:extLst>
              <a:ext uri="{FF2B5EF4-FFF2-40B4-BE49-F238E27FC236}">
                <a16:creationId xmlns:a16="http://schemas.microsoft.com/office/drawing/2014/main" id="{9340C52C-4755-19F3-B3CD-76C68B7D5855}"/>
              </a:ext>
            </a:extLst>
          </p:cNvPr>
          <p:cNvSpPr txBox="1"/>
          <p:nvPr/>
        </p:nvSpPr>
        <p:spPr>
          <a:xfrm>
            <a:off x="7940388" y="3429000"/>
            <a:ext cx="3303876" cy="830997"/>
          </a:xfrm>
          <a:prstGeom prst="rect">
            <a:avLst/>
          </a:prstGeom>
          <a:solidFill>
            <a:schemeClr val="bg1"/>
          </a:solidFill>
        </p:spPr>
        <p:txBody>
          <a:bodyPr wrap="square" rtlCol="0">
            <a:spAutoFit/>
          </a:bodyPr>
          <a:lstStyle/>
          <a:p>
            <a:r>
              <a:rPr lang="de-DE" sz="1600" b="1" kern="0" spc="200">
                <a:solidFill>
                  <a:srgbClr val="F39200"/>
                </a:solidFill>
                <a:latin typeface="Arial" panose="020B0604020202020204" pitchFamily="34" charset="0"/>
                <a:ea typeface="Calibri" pitchFamily="34" charset="-122"/>
                <a:cs typeface="Arial" panose="020B0604020202020204" pitchFamily="34" charset="0"/>
              </a:rPr>
              <a:t>BEITRAG MEDI FOR HELP</a:t>
            </a:r>
            <a:br>
              <a:rPr lang="de-DE" sz="1600" b="1" kern="0" spc="200">
                <a:solidFill>
                  <a:srgbClr val="F39200"/>
                </a:solidFill>
                <a:latin typeface="Arial" panose="020B0604020202020204" pitchFamily="34" charset="0"/>
                <a:ea typeface="Calibri" pitchFamily="34" charset="-122"/>
                <a:cs typeface="Arial" panose="020B0604020202020204" pitchFamily="34" charset="0"/>
              </a:rPr>
            </a:br>
            <a:endParaRPr lang="de-DE"/>
          </a:p>
          <a:p>
            <a:pPr>
              <a:spcAft>
                <a:spcPts val="600"/>
              </a:spcAft>
            </a:pPr>
            <a:r>
              <a:rPr lang="de-DE" sz="1400">
                <a:latin typeface="Arial" panose="020B0604020202020204" pitchFamily="34" charset="0"/>
                <a:ea typeface="Calibri" pitchFamily="34" charset="-122"/>
                <a:cs typeface="Arial" panose="020B0604020202020204" pitchFamily="34" charset="0"/>
              </a:rPr>
              <a:t>Produktspenden: medi Rückenorthesen</a:t>
            </a:r>
            <a:endParaRPr lang="de-DE" sz="1400">
              <a:highlight>
                <a:srgbClr val="FFFF00"/>
              </a:highlight>
              <a:latin typeface="Arial" panose="020B0604020202020204" pitchFamily="34" charset="0"/>
              <a:ea typeface="Calibri" pitchFamily="34" charset="-122"/>
              <a:cs typeface="Arial" panose="020B0604020202020204" pitchFamily="34" charset="0"/>
            </a:endParaRPr>
          </a:p>
        </p:txBody>
      </p:sp>
      <p:sp>
        <p:nvSpPr>
          <p:cNvPr id="29" name="Shape 6">
            <a:extLst>
              <a:ext uri="{FF2B5EF4-FFF2-40B4-BE49-F238E27FC236}">
                <a16:creationId xmlns:a16="http://schemas.microsoft.com/office/drawing/2014/main" id="{96416CE3-6105-662E-8EBC-EDEB8005CECA}"/>
              </a:ext>
            </a:extLst>
          </p:cNvPr>
          <p:cNvSpPr/>
          <p:nvPr/>
        </p:nvSpPr>
        <p:spPr>
          <a:xfrm>
            <a:off x="7873751" y="3429000"/>
            <a:ext cx="47369" cy="1050352"/>
          </a:xfrm>
          <a:prstGeom prst="rect">
            <a:avLst/>
          </a:prstGeom>
          <a:solidFill>
            <a:srgbClr val="F39200"/>
          </a:solidFill>
          <a:ln w="12700">
            <a:solidFill>
              <a:srgbClr val="F39200"/>
            </a:solidFill>
            <a:prstDash val="solid"/>
          </a:ln>
        </p:spPr>
        <p:txBody>
          <a:bodyPr/>
          <a:lstStyle/>
          <a:p>
            <a:endParaRPr lang="de-DE"/>
          </a:p>
        </p:txBody>
      </p:sp>
      <p:sp>
        <p:nvSpPr>
          <p:cNvPr id="30" name="Shape 6">
            <a:extLst>
              <a:ext uri="{FF2B5EF4-FFF2-40B4-BE49-F238E27FC236}">
                <a16:creationId xmlns:a16="http://schemas.microsoft.com/office/drawing/2014/main" id="{87A8C0E5-8667-37F8-A735-7D3173C896CD}"/>
              </a:ext>
            </a:extLst>
          </p:cNvPr>
          <p:cNvSpPr/>
          <p:nvPr/>
        </p:nvSpPr>
        <p:spPr>
          <a:xfrm>
            <a:off x="7874270" y="1116408"/>
            <a:ext cx="81280" cy="1936847"/>
          </a:xfrm>
          <a:prstGeom prst="rect">
            <a:avLst/>
          </a:prstGeom>
          <a:solidFill>
            <a:srgbClr val="F39200"/>
          </a:solidFill>
          <a:ln w="12700">
            <a:solidFill>
              <a:srgbClr val="F39200"/>
            </a:solidFill>
            <a:prstDash val="solid"/>
          </a:ln>
        </p:spPr>
        <p:txBody>
          <a:bodyPr/>
          <a:lstStyle/>
          <a:p>
            <a:endParaRPr lang="de-DE"/>
          </a:p>
        </p:txBody>
      </p:sp>
      <p:pic>
        <p:nvPicPr>
          <p:cNvPr id="5124" name="Picture 4">
            <a:extLst>
              <a:ext uri="{FF2B5EF4-FFF2-40B4-BE49-F238E27FC236}">
                <a16:creationId xmlns:a16="http://schemas.microsoft.com/office/drawing/2014/main" id="{A83E14CE-0DF1-1FBF-E6CA-01B77CB91B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913" y="3609399"/>
            <a:ext cx="2094379" cy="2794230"/>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Ein Bild, das Person, Im Haus, Mann, Kleidung enthält.&#10;&#10;KI-generierte Inhalte können fehlerhaft sein.">
            <a:extLst>
              <a:ext uri="{FF2B5EF4-FFF2-40B4-BE49-F238E27FC236}">
                <a16:creationId xmlns:a16="http://schemas.microsoft.com/office/drawing/2014/main" id="{08EEFBAD-066B-4FAA-BBF7-A27766B1C5B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9347"/>
          <a:stretch>
            <a:fillRect/>
          </a:stretch>
        </p:blipFill>
        <p:spPr bwMode="auto">
          <a:xfrm>
            <a:off x="2694475" y="3609399"/>
            <a:ext cx="1959587" cy="2792460"/>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7">
            <a:extLst>
              <a:ext uri="{FF2B5EF4-FFF2-40B4-BE49-F238E27FC236}">
                <a16:creationId xmlns:a16="http://schemas.microsoft.com/office/drawing/2014/main" id="{8F369216-F216-5AE0-24CC-3F0B4124E5B6}"/>
              </a:ext>
            </a:extLst>
          </p:cNvPr>
          <p:cNvSpPr txBox="1"/>
          <p:nvPr/>
        </p:nvSpPr>
        <p:spPr>
          <a:xfrm>
            <a:off x="358726" y="6348325"/>
            <a:ext cx="2214880" cy="261610"/>
          </a:xfrm>
          <a:prstGeom prst="rect">
            <a:avLst/>
          </a:prstGeom>
          <a:noFill/>
        </p:spPr>
        <p:txBody>
          <a:bodyPr wrap="square" rtlCol="0">
            <a:spAutoFit/>
          </a:bodyPr>
          <a:lstStyle/>
          <a:p>
            <a:r>
              <a:rPr lang="de-DE" sz="1100" i="1">
                <a:latin typeface="Arial" panose="020B0604020202020204" pitchFamily="34" charset="0"/>
                <a:cs typeface="Arial" panose="020B0604020202020204" pitchFamily="34" charset="0"/>
              </a:rPr>
              <a:t>Bilder: © </a:t>
            </a:r>
            <a:r>
              <a:rPr lang="de-DE" sz="1100" i="1">
                <a:latin typeface="Arial" panose="020B0604020202020204" pitchFamily="34" charset="0"/>
                <a:cs typeface="Arial" panose="020B0604020202020204" pitchFamily="34" charset="0"/>
                <a:hlinkClick r:id="rId5"/>
              </a:rPr>
              <a:t>PNG Angels</a:t>
            </a:r>
            <a:endParaRPr lang="de-DE" sz="1100">
              <a:latin typeface="Arial" panose="020B0604020202020204" pitchFamily="34" charset="0"/>
              <a:cs typeface="Arial" panose="020B060402020202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4">
    <p:bg>
      <p:bgPr>
        <a:solidFill>
          <a:srgbClr val="F8F5F0"/>
        </a:solidFill>
        <a:effectLst/>
      </p:bgPr>
    </p:bg>
    <p:spTree>
      <p:nvGrpSpPr>
        <p:cNvPr id="1" name=""/>
        <p:cNvGrpSpPr/>
        <p:nvPr/>
      </p:nvGrpSpPr>
      <p:grpSpPr>
        <a:xfrm>
          <a:off x="0" y="0"/>
          <a:ext cx="0" cy="0"/>
          <a:chOff x="0" y="0"/>
          <a:chExt cx="0" cy="0"/>
        </a:xfrm>
      </p:grpSpPr>
      <p:sp>
        <p:nvSpPr>
          <p:cNvPr id="2" name="Shape 0"/>
          <p:cNvSpPr/>
          <p:nvPr/>
        </p:nvSpPr>
        <p:spPr>
          <a:xfrm>
            <a:off x="457200" y="457200"/>
            <a:ext cx="182880" cy="320040"/>
          </a:xfrm>
          <a:prstGeom prst="rect">
            <a:avLst/>
          </a:prstGeom>
          <a:solidFill>
            <a:srgbClr val="F39200"/>
          </a:solidFill>
          <a:ln w="12700">
            <a:solidFill>
              <a:srgbClr val="F39200"/>
            </a:solidFill>
            <a:prstDash val="solid"/>
          </a:ln>
        </p:spPr>
        <p:txBody>
          <a:bodyPr/>
          <a:lstStyle/>
          <a:p>
            <a:endParaRPr lang="de-DE"/>
          </a:p>
        </p:txBody>
      </p:sp>
      <p:sp>
        <p:nvSpPr>
          <p:cNvPr id="3" name="Text 1"/>
          <p:cNvSpPr/>
          <p:nvPr/>
        </p:nvSpPr>
        <p:spPr>
          <a:xfrm>
            <a:off x="713232" y="457200"/>
            <a:ext cx="5486400" cy="320040"/>
          </a:xfrm>
          <a:prstGeom prst="rect">
            <a:avLst/>
          </a:prstGeom>
          <a:noFill/>
          <a:ln/>
        </p:spPr>
        <p:txBody>
          <a:bodyPr wrap="square" lIns="0" tIns="0" rIns="0" bIns="0" rtlCol="0" anchor="ctr"/>
          <a:lstStyle/>
          <a:p>
            <a:pPr marL="0" indent="0">
              <a:buNone/>
            </a:pPr>
            <a:r>
              <a:rPr lang="en-US" sz="1100" b="1" kern="0" spc="300">
                <a:solidFill>
                  <a:srgbClr val="F39200"/>
                </a:solidFill>
                <a:latin typeface="Arial" panose="020B0604020202020204" pitchFamily="34" charset="0"/>
                <a:ea typeface="Calibri" pitchFamily="34" charset="-122"/>
                <a:cs typeface="Arial" panose="020B0604020202020204" pitchFamily="34" charset="0"/>
              </a:rPr>
              <a:t>06  •  PNG ANGELS</a:t>
            </a:r>
            <a:endParaRPr lang="en-US" sz="1100">
              <a:latin typeface="Arial" panose="020B0604020202020204" pitchFamily="34" charset="0"/>
              <a:cs typeface="Arial" panose="020B0604020202020204" pitchFamily="34" charset="0"/>
            </a:endParaRPr>
          </a:p>
        </p:txBody>
      </p:sp>
      <p:sp>
        <p:nvSpPr>
          <p:cNvPr id="4" name="Text 2"/>
          <p:cNvSpPr/>
          <p:nvPr/>
        </p:nvSpPr>
        <p:spPr>
          <a:xfrm>
            <a:off x="457200" y="868680"/>
            <a:ext cx="11247120" cy="731520"/>
          </a:xfrm>
          <a:prstGeom prst="rect">
            <a:avLst/>
          </a:prstGeom>
          <a:noFill/>
          <a:ln/>
        </p:spPr>
        <p:txBody>
          <a:bodyPr wrap="square" lIns="0" tIns="0" rIns="0" bIns="0" rtlCol="0" anchor="ctr"/>
          <a:lstStyle/>
          <a:p>
            <a:pPr marL="0" indent="0">
              <a:buNone/>
            </a:pPr>
            <a:r>
              <a:rPr lang="en-US" sz="3200" b="1" err="1">
                <a:solidFill>
                  <a:srgbClr val="E6007E"/>
                </a:solidFill>
                <a:latin typeface="Arial" panose="020B0604020202020204" pitchFamily="34" charset="0"/>
                <a:ea typeface="Georgia" pitchFamily="34" charset="-122"/>
                <a:cs typeface="Arial" panose="020B0604020202020204" pitchFamily="34" charset="0"/>
              </a:rPr>
              <a:t>Patientengeschichte</a:t>
            </a:r>
            <a:r>
              <a:rPr lang="en-US" sz="3200" b="1">
                <a:solidFill>
                  <a:srgbClr val="E6007E"/>
                </a:solidFill>
                <a:latin typeface="Arial" panose="020B0604020202020204" pitchFamily="34" charset="0"/>
                <a:ea typeface="Georgia" pitchFamily="34" charset="-122"/>
                <a:cs typeface="Arial" panose="020B0604020202020204" pitchFamily="34" charset="0"/>
              </a:rPr>
              <a:t>: Milton McMahon</a:t>
            </a:r>
            <a:endParaRPr lang="en-US" sz="3200">
              <a:latin typeface="Arial" panose="020B0604020202020204" pitchFamily="34" charset="0"/>
              <a:cs typeface="Arial" panose="020B0604020202020204" pitchFamily="34" charset="0"/>
            </a:endParaRPr>
          </a:p>
        </p:txBody>
      </p:sp>
      <p:sp>
        <p:nvSpPr>
          <p:cNvPr id="5" name="Text 3"/>
          <p:cNvSpPr/>
          <p:nvPr/>
        </p:nvSpPr>
        <p:spPr>
          <a:xfrm>
            <a:off x="457200" y="1600200"/>
            <a:ext cx="11247120" cy="411480"/>
          </a:xfrm>
          <a:prstGeom prst="rect">
            <a:avLst/>
          </a:prstGeom>
          <a:noFill/>
          <a:ln/>
        </p:spPr>
        <p:txBody>
          <a:bodyPr wrap="square" lIns="0" tIns="0" rIns="0" bIns="0" rtlCol="0" anchor="ctr"/>
          <a:lstStyle/>
          <a:p>
            <a:pPr marL="0" indent="0">
              <a:buNone/>
            </a:pPr>
            <a:r>
              <a:rPr lang="en-US" sz="1600" i="1">
                <a:latin typeface="Arial" panose="020B0604020202020204" pitchFamily="34" charset="0"/>
                <a:ea typeface="Georgia" pitchFamily="34" charset="-122"/>
                <a:cs typeface="Arial" panose="020B0604020202020204" pitchFamily="34" charset="0"/>
              </a:rPr>
              <a:t>Wie </a:t>
            </a:r>
            <a:r>
              <a:rPr lang="en-US" sz="1600" i="1" err="1">
                <a:latin typeface="Arial" panose="020B0604020202020204" pitchFamily="34" charset="0"/>
                <a:ea typeface="Georgia" pitchFamily="34" charset="-122"/>
                <a:cs typeface="Arial" panose="020B0604020202020204" pitchFamily="34" charset="0"/>
              </a:rPr>
              <a:t>eine</a:t>
            </a:r>
            <a:r>
              <a:rPr lang="en-US" sz="1600" i="1">
                <a:latin typeface="Arial" panose="020B0604020202020204" pitchFamily="34" charset="0"/>
                <a:ea typeface="Georgia" pitchFamily="34" charset="-122"/>
                <a:cs typeface="Arial" panose="020B0604020202020204" pitchFamily="34" charset="0"/>
              </a:rPr>
              <a:t> </a:t>
            </a:r>
            <a:r>
              <a:rPr lang="en-US" sz="1600" i="1" err="1">
                <a:latin typeface="Arial" panose="020B0604020202020204" pitchFamily="34" charset="0"/>
                <a:ea typeface="Georgia" pitchFamily="34" charset="-122"/>
                <a:cs typeface="Arial" panose="020B0604020202020204" pitchFamily="34" charset="0"/>
              </a:rPr>
              <a:t>Rückenorthese</a:t>
            </a:r>
            <a:r>
              <a:rPr lang="en-US" sz="1600" i="1">
                <a:latin typeface="Arial" panose="020B0604020202020204" pitchFamily="34" charset="0"/>
                <a:ea typeface="Georgia" pitchFamily="34" charset="-122"/>
                <a:cs typeface="Arial" panose="020B0604020202020204" pitchFamily="34" charset="0"/>
              </a:rPr>
              <a:t> </a:t>
            </a:r>
            <a:r>
              <a:rPr lang="en-US" sz="1600" i="1" err="1">
                <a:latin typeface="Arial" panose="020B0604020202020204" pitchFamily="34" charset="0"/>
                <a:ea typeface="Georgia" pitchFamily="34" charset="-122"/>
                <a:cs typeface="Arial" panose="020B0604020202020204" pitchFamily="34" charset="0"/>
              </a:rPr>
              <a:t>wieder</a:t>
            </a:r>
            <a:r>
              <a:rPr lang="en-US" sz="1600" i="1">
                <a:latin typeface="Arial" panose="020B0604020202020204" pitchFamily="34" charset="0"/>
                <a:ea typeface="Georgia" pitchFamily="34" charset="-122"/>
                <a:cs typeface="Arial" panose="020B0604020202020204" pitchFamily="34" charset="0"/>
              </a:rPr>
              <a:t> </a:t>
            </a:r>
            <a:r>
              <a:rPr lang="en-US" sz="1600" i="1" err="1">
                <a:latin typeface="Arial" panose="020B0604020202020204" pitchFamily="34" charset="0"/>
                <a:ea typeface="Georgia" pitchFamily="34" charset="-122"/>
                <a:cs typeface="Arial" panose="020B0604020202020204" pitchFamily="34" charset="0"/>
              </a:rPr>
              <a:t>mehr</a:t>
            </a:r>
            <a:r>
              <a:rPr lang="en-US" sz="1600" i="1">
                <a:latin typeface="Arial" panose="020B0604020202020204" pitchFamily="34" charset="0"/>
                <a:ea typeface="Georgia" pitchFamily="34" charset="-122"/>
                <a:cs typeface="Arial" panose="020B0604020202020204" pitchFamily="34" charset="0"/>
              </a:rPr>
              <a:t> </a:t>
            </a:r>
            <a:r>
              <a:rPr lang="en-US" sz="1600" i="1" err="1">
                <a:latin typeface="Arial" panose="020B0604020202020204" pitchFamily="34" charset="0"/>
                <a:ea typeface="Georgia" pitchFamily="34" charset="-122"/>
                <a:cs typeface="Arial" panose="020B0604020202020204" pitchFamily="34" charset="0"/>
              </a:rPr>
              <a:t>Lebensqualität</a:t>
            </a:r>
            <a:r>
              <a:rPr lang="en-US" sz="1600" i="1">
                <a:latin typeface="Arial" panose="020B0604020202020204" pitchFamily="34" charset="0"/>
                <a:ea typeface="Georgia" pitchFamily="34" charset="-122"/>
                <a:cs typeface="Arial" panose="020B0604020202020204" pitchFamily="34" charset="0"/>
              </a:rPr>
              <a:t> </a:t>
            </a:r>
            <a:r>
              <a:rPr lang="en-US" sz="1600" i="1" err="1">
                <a:latin typeface="Arial" panose="020B0604020202020204" pitchFamily="34" charset="0"/>
                <a:ea typeface="Georgia" pitchFamily="34" charset="-122"/>
                <a:cs typeface="Arial" panose="020B0604020202020204" pitchFamily="34" charset="0"/>
              </a:rPr>
              <a:t>bewirkt</a:t>
            </a:r>
            <a:endParaRPr lang="en-US" sz="1600" i="1">
              <a:latin typeface="Arial" panose="020B0604020202020204" pitchFamily="34" charset="0"/>
              <a:ea typeface="Georgia" pitchFamily="34" charset="-122"/>
              <a:cs typeface="Arial" panose="020B0604020202020204" pitchFamily="34" charset="0"/>
            </a:endParaRPr>
          </a:p>
        </p:txBody>
      </p:sp>
      <p:sp>
        <p:nvSpPr>
          <p:cNvPr id="6" name="Shape 4"/>
          <p:cNvSpPr/>
          <p:nvPr/>
        </p:nvSpPr>
        <p:spPr>
          <a:xfrm>
            <a:off x="822960" y="2377440"/>
            <a:ext cx="1097280" cy="640080"/>
          </a:xfrm>
          <a:prstGeom prst="rect">
            <a:avLst/>
          </a:prstGeom>
          <a:solidFill>
            <a:srgbClr val="E6007E"/>
          </a:solidFill>
          <a:ln w="12700">
            <a:solidFill>
              <a:srgbClr val="E6007E"/>
            </a:solidFill>
            <a:prstDash val="solid"/>
          </a:ln>
        </p:spPr>
        <p:txBody>
          <a:bodyPr/>
          <a:lstStyle/>
          <a:p>
            <a:endParaRPr lang="de-DE"/>
          </a:p>
        </p:txBody>
      </p:sp>
      <p:sp>
        <p:nvSpPr>
          <p:cNvPr id="7" name="Text 5"/>
          <p:cNvSpPr/>
          <p:nvPr/>
        </p:nvSpPr>
        <p:spPr>
          <a:xfrm>
            <a:off x="822960" y="2377440"/>
            <a:ext cx="1097280" cy="640080"/>
          </a:xfrm>
          <a:prstGeom prst="rect">
            <a:avLst/>
          </a:prstGeom>
          <a:noFill/>
          <a:ln/>
        </p:spPr>
        <p:txBody>
          <a:bodyPr wrap="square" lIns="0" tIns="0" rIns="0" bIns="0" rtlCol="0" anchor="ctr"/>
          <a:lstStyle/>
          <a:p>
            <a:pPr marL="0" indent="0" algn="ctr">
              <a:buNone/>
            </a:pPr>
            <a:r>
              <a:rPr lang="en-US" sz="1800" b="1">
                <a:solidFill>
                  <a:srgbClr val="FFFFFF"/>
                </a:solidFill>
                <a:latin typeface="Arial" panose="020B0604020202020204" pitchFamily="34" charset="0"/>
                <a:ea typeface="Georgia" pitchFamily="34" charset="-122"/>
                <a:cs typeface="Arial" panose="020B0604020202020204" pitchFamily="34" charset="0"/>
              </a:rPr>
              <a:t>2021</a:t>
            </a:r>
            <a:endParaRPr lang="en-US" sz="1800">
              <a:latin typeface="Arial" panose="020B0604020202020204" pitchFamily="34" charset="0"/>
              <a:cs typeface="Arial" panose="020B0604020202020204" pitchFamily="34" charset="0"/>
            </a:endParaRPr>
          </a:p>
        </p:txBody>
      </p:sp>
      <p:sp>
        <p:nvSpPr>
          <p:cNvPr id="8" name="Text 6"/>
          <p:cNvSpPr/>
          <p:nvPr/>
        </p:nvSpPr>
        <p:spPr>
          <a:xfrm>
            <a:off x="2103120" y="2255222"/>
            <a:ext cx="9144000" cy="320040"/>
          </a:xfrm>
          <a:prstGeom prst="rect">
            <a:avLst/>
          </a:prstGeom>
          <a:noFill/>
          <a:ln/>
        </p:spPr>
        <p:txBody>
          <a:bodyPr wrap="square" lIns="0" tIns="0" rIns="0" bIns="0" rtlCol="0" anchor="ctr"/>
          <a:lstStyle/>
          <a:p>
            <a:pPr marL="0" indent="0">
              <a:buNone/>
            </a:pPr>
            <a:r>
              <a:rPr lang="en-US" sz="1500" b="1">
                <a:solidFill>
                  <a:srgbClr val="E6007E"/>
                </a:solidFill>
                <a:latin typeface="Arial" panose="020B0604020202020204" pitchFamily="34" charset="0"/>
                <a:ea typeface="Georgia" pitchFamily="34" charset="-122"/>
                <a:cs typeface="Arial" panose="020B0604020202020204" pitchFamily="34" charset="0"/>
              </a:rPr>
              <a:t>Der Sturz</a:t>
            </a:r>
            <a:endParaRPr lang="en-US" sz="1500">
              <a:latin typeface="Arial" panose="020B0604020202020204" pitchFamily="34" charset="0"/>
              <a:cs typeface="Arial" panose="020B0604020202020204" pitchFamily="34" charset="0"/>
            </a:endParaRPr>
          </a:p>
        </p:txBody>
      </p:sp>
      <p:sp>
        <p:nvSpPr>
          <p:cNvPr id="9" name="Text 7"/>
          <p:cNvSpPr/>
          <p:nvPr/>
        </p:nvSpPr>
        <p:spPr>
          <a:xfrm>
            <a:off x="2103120" y="2453043"/>
            <a:ext cx="6144767" cy="914400"/>
          </a:xfrm>
          <a:prstGeom prst="rect">
            <a:avLst/>
          </a:prstGeom>
          <a:noFill/>
          <a:ln/>
        </p:spPr>
        <p:txBody>
          <a:bodyPr wrap="square" lIns="0" tIns="0" rIns="0" bIns="0" rtlCol="0" anchor="ctr"/>
          <a:lstStyle/>
          <a:p>
            <a:pPr marL="0" indent="0">
              <a:buNone/>
            </a:pPr>
            <a:r>
              <a:rPr lang="en-US" sz="1400">
                <a:solidFill>
                  <a:srgbClr val="1A1A1A"/>
                </a:solidFill>
                <a:latin typeface="Arial" panose="020B0604020202020204" pitchFamily="34" charset="0"/>
                <a:ea typeface="Calibri" pitchFamily="34" charset="-122"/>
                <a:cs typeface="Arial" panose="020B0604020202020204" pitchFamily="34" charset="0"/>
              </a:rPr>
              <a:t>Der Patient Milton McMahon erleidet einen Sturz. Die Diagnose: Hyperkyphose (nach hinten gewölbte Wirbelsäule) sowie ein gebrochener Brustwirbel. Eine Röntgen-Untersuchung erfolgt direkt im Anschluss.</a:t>
            </a:r>
            <a:endParaRPr lang="en-US" sz="1400">
              <a:latin typeface="Arial" panose="020B0604020202020204" pitchFamily="34" charset="0"/>
              <a:cs typeface="Arial" panose="020B0604020202020204" pitchFamily="34" charset="0"/>
            </a:endParaRPr>
          </a:p>
        </p:txBody>
      </p:sp>
      <p:sp>
        <p:nvSpPr>
          <p:cNvPr id="10" name="Shape 8"/>
          <p:cNvSpPr/>
          <p:nvPr/>
        </p:nvSpPr>
        <p:spPr>
          <a:xfrm>
            <a:off x="1371600" y="3063240"/>
            <a:ext cx="0" cy="548640"/>
          </a:xfrm>
          <a:prstGeom prst="line">
            <a:avLst/>
          </a:prstGeom>
          <a:noFill/>
          <a:ln w="25400">
            <a:solidFill>
              <a:srgbClr val="F39200"/>
            </a:solidFill>
            <a:prstDash val="solid"/>
          </a:ln>
        </p:spPr>
        <p:txBody>
          <a:bodyPr/>
          <a:lstStyle/>
          <a:p>
            <a:endParaRPr lang="de-DE"/>
          </a:p>
        </p:txBody>
      </p:sp>
      <p:sp>
        <p:nvSpPr>
          <p:cNvPr id="11" name="Shape 9"/>
          <p:cNvSpPr/>
          <p:nvPr/>
        </p:nvSpPr>
        <p:spPr>
          <a:xfrm>
            <a:off x="822960" y="3657600"/>
            <a:ext cx="1097280" cy="640080"/>
          </a:xfrm>
          <a:prstGeom prst="rect">
            <a:avLst/>
          </a:prstGeom>
          <a:solidFill>
            <a:srgbClr val="E6007E"/>
          </a:solidFill>
          <a:ln w="12700">
            <a:solidFill>
              <a:srgbClr val="E6007E"/>
            </a:solidFill>
            <a:prstDash val="solid"/>
          </a:ln>
        </p:spPr>
        <p:txBody>
          <a:bodyPr/>
          <a:lstStyle/>
          <a:p>
            <a:endParaRPr lang="de-DE"/>
          </a:p>
        </p:txBody>
      </p:sp>
      <p:sp>
        <p:nvSpPr>
          <p:cNvPr id="12" name="Text 10"/>
          <p:cNvSpPr/>
          <p:nvPr/>
        </p:nvSpPr>
        <p:spPr>
          <a:xfrm>
            <a:off x="822960" y="3657600"/>
            <a:ext cx="1097280" cy="640080"/>
          </a:xfrm>
          <a:prstGeom prst="rect">
            <a:avLst/>
          </a:prstGeom>
          <a:noFill/>
          <a:ln/>
        </p:spPr>
        <p:txBody>
          <a:bodyPr wrap="square" lIns="0" tIns="0" rIns="0" bIns="0" rtlCol="0" anchor="ctr"/>
          <a:lstStyle/>
          <a:p>
            <a:pPr marL="0" indent="0" algn="ctr">
              <a:buNone/>
            </a:pPr>
            <a:r>
              <a:rPr lang="en-US" sz="1800" b="1">
                <a:solidFill>
                  <a:srgbClr val="FFFFFF"/>
                </a:solidFill>
                <a:latin typeface="Arial" panose="020B0604020202020204" pitchFamily="34" charset="0"/>
                <a:ea typeface="Georgia" pitchFamily="34" charset="-122"/>
                <a:cs typeface="Arial" panose="020B0604020202020204" pitchFamily="34" charset="0"/>
              </a:rPr>
              <a:t>2024</a:t>
            </a:r>
            <a:endParaRPr lang="en-US" sz="1800">
              <a:latin typeface="Arial" panose="020B0604020202020204" pitchFamily="34" charset="0"/>
              <a:cs typeface="Arial" panose="020B0604020202020204" pitchFamily="34" charset="0"/>
            </a:endParaRPr>
          </a:p>
        </p:txBody>
      </p:sp>
      <p:sp>
        <p:nvSpPr>
          <p:cNvPr id="13" name="Text 11"/>
          <p:cNvSpPr/>
          <p:nvPr/>
        </p:nvSpPr>
        <p:spPr>
          <a:xfrm>
            <a:off x="2103120" y="3535382"/>
            <a:ext cx="9144000" cy="320040"/>
          </a:xfrm>
          <a:prstGeom prst="rect">
            <a:avLst/>
          </a:prstGeom>
          <a:noFill/>
          <a:ln/>
        </p:spPr>
        <p:txBody>
          <a:bodyPr wrap="square" lIns="0" tIns="0" rIns="0" bIns="0" rtlCol="0" anchor="ctr"/>
          <a:lstStyle/>
          <a:p>
            <a:pPr marL="0" indent="0">
              <a:buNone/>
            </a:pPr>
            <a:r>
              <a:rPr lang="en-US" sz="1500" b="1">
                <a:solidFill>
                  <a:srgbClr val="E6007E"/>
                </a:solidFill>
                <a:latin typeface="Arial" panose="020B0604020202020204" pitchFamily="34" charset="0"/>
                <a:ea typeface="Georgia" pitchFamily="34" charset="-122"/>
                <a:cs typeface="Arial" panose="020B0604020202020204" pitchFamily="34" charset="0"/>
              </a:rPr>
              <a:t>Erste Untersuchung</a:t>
            </a:r>
            <a:endParaRPr lang="en-US" sz="1500">
              <a:latin typeface="Arial" panose="020B0604020202020204" pitchFamily="34" charset="0"/>
              <a:cs typeface="Arial" panose="020B0604020202020204" pitchFamily="34" charset="0"/>
            </a:endParaRPr>
          </a:p>
        </p:txBody>
      </p:sp>
      <p:sp>
        <p:nvSpPr>
          <p:cNvPr id="14" name="Text 12"/>
          <p:cNvSpPr/>
          <p:nvPr/>
        </p:nvSpPr>
        <p:spPr>
          <a:xfrm>
            <a:off x="2103120" y="3733203"/>
            <a:ext cx="6144767" cy="914400"/>
          </a:xfrm>
          <a:prstGeom prst="rect">
            <a:avLst/>
          </a:prstGeom>
          <a:noFill/>
          <a:ln/>
        </p:spPr>
        <p:txBody>
          <a:bodyPr wrap="square" lIns="0" tIns="0" rIns="0" bIns="0" rtlCol="0" anchor="ctr"/>
          <a:lstStyle/>
          <a:p>
            <a:pPr marL="0" indent="0">
              <a:buNone/>
            </a:pPr>
            <a:r>
              <a:rPr lang="en-US" sz="1400">
                <a:solidFill>
                  <a:srgbClr val="1A1A1A"/>
                </a:solidFill>
                <a:latin typeface="Arial" panose="020B0604020202020204" pitchFamily="34" charset="0"/>
                <a:ea typeface="Calibri" pitchFamily="34" charset="-122"/>
                <a:cs typeface="Arial" panose="020B0604020202020204" pitchFamily="34" charset="0"/>
              </a:rPr>
              <a:t>Erstmalige Untersuchung durch die Ärzt:innen von PNG Angels. Empfehlung: eine Orthese zur Verbesserung von Haltung und Stabilität sowie zur Unterstützung der Frakturheilung.</a:t>
            </a:r>
            <a:endParaRPr lang="en-US" sz="1400">
              <a:latin typeface="Arial" panose="020B0604020202020204" pitchFamily="34" charset="0"/>
              <a:cs typeface="Arial" panose="020B0604020202020204" pitchFamily="34" charset="0"/>
            </a:endParaRPr>
          </a:p>
        </p:txBody>
      </p:sp>
      <p:sp>
        <p:nvSpPr>
          <p:cNvPr id="15" name="Shape 13"/>
          <p:cNvSpPr/>
          <p:nvPr/>
        </p:nvSpPr>
        <p:spPr>
          <a:xfrm>
            <a:off x="1371600" y="4343400"/>
            <a:ext cx="0" cy="548640"/>
          </a:xfrm>
          <a:prstGeom prst="line">
            <a:avLst/>
          </a:prstGeom>
          <a:noFill/>
          <a:ln w="25400">
            <a:solidFill>
              <a:srgbClr val="F39200"/>
            </a:solidFill>
            <a:prstDash val="solid"/>
          </a:ln>
        </p:spPr>
        <p:txBody>
          <a:bodyPr/>
          <a:lstStyle/>
          <a:p>
            <a:endParaRPr lang="de-DE"/>
          </a:p>
        </p:txBody>
      </p:sp>
      <p:sp>
        <p:nvSpPr>
          <p:cNvPr id="16" name="Shape 14"/>
          <p:cNvSpPr/>
          <p:nvPr/>
        </p:nvSpPr>
        <p:spPr>
          <a:xfrm>
            <a:off x="822960" y="4937760"/>
            <a:ext cx="1097280" cy="640080"/>
          </a:xfrm>
          <a:prstGeom prst="rect">
            <a:avLst/>
          </a:prstGeom>
          <a:solidFill>
            <a:srgbClr val="E6007E"/>
          </a:solidFill>
          <a:ln w="12700">
            <a:solidFill>
              <a:srgbClr val="E6007E"/>
            </a:solidFill>
            <a:prstDash val="solid"/>
          </a:ln>
        </p:spPr>
        <p:txBody>
          <a:bodyPr/>
          <a:lstStyle/>
          <a:p>
            <a:endParaRPr lang="de-DE"/>
          </a:p>
        </p:txBody>
      </p:sp>
      <p:sp>
        <p:nvSpPr>
          <p:cNvPr id="17" name="Text 15"/>
          <p:cNvSpPr/>
          <p:nvPr/>
        </p:nvSpPr>
        <p:spPr>
          <a:xfrm>
            <a:off x="822960" y="4937760"/>
            <a:ext cx="1097280" cy="640080"/>
          </a:xfrm>
          <a:prstGeom prst="rect">
            <a:avLst/>
          </a:prstGeom>
          <a:noFill/>
          <a:ln/>
        </p:spPr>
        <p:txBody>
          <a:bodyPr wrap="square" lIns="0" tIns="0" rIns="0" bIns="0" rtlCol="0" anchor="ctr"/>
          <a:lstStyle/>
          <a:p>
            <a:pPr marL="0" indent="0" algn="ctr">
              <a:buNone/>
            </a:pPr>
            <a:r>
              <a:rPr lang="en-US" sz="1800" b="1">
                <a:solidFill>
                  <a:srgbClr val="FFFFFF"/>
                </a:solidFill>
                <a:latin typeface="Arial" panose="020B0604020202020204" pitchFamily="34" charset="0"/>
                <a:ea typeface="Georgia" pitchFamily="34" charset="-122"/>
                <a:cs typeface="Arial" panose="020B0604020202020204" pitchFamily="34" charset="0"/>
              </a:rPr>
              <a:t>2025</a:t>
            </a:r>
            <a:endParaRPr lang="en-US" sz="1800">
              <a:latin typeface="Arial" panose="020B0604020202020204" pitchFamily="34" charset="0"/>
              <a:cs typeface="Arial" panose="020B0604020202020204" pitchFamily="34" charset="0"/>
            </a:endParaRPr>
          </a:p>
        </p:txBody>
      </p:sp>
      <p:sp>
        <p:nvSpPr>
          <p:cNvPr id="18" name="Text 16"/>
          <p:cNvSpPr/>
          <p:nvPr/>
        </p:nvSpPr>
        <p:spPr>
          <a:xfrm>
            <a:off x="2103120" y="4815542"/>
            <a:ext cx="9144000" cy="320040"/>
          </a:xfrm>
          <a:prstGeom prst="rect">
            <a:avLst/>
          </a:prstGeom>
          <a:noFill/>
          <a:ln/>
        </p:spPr>
        <p:txBody>
          <a:bodyPr wrap="square" lIns="0" tIns="0" rIns="0" bIns="0" rtlCol="0" anchor="ctr"/>
          <a:lstStyle/>
          <a:p>
            <a:pPr marL="0" indent="0">
              <a:buNone/>
            </a:pPr>
            <a:r>
              <a:rPr lang="en-US" sz="1500" b="1">
                <a:solidFill>
                  <a:srgbClr val="E6007E"/>
                </a:solidFill>
                <a:latin typeface="Arial" panose="020B0604020202020204" pitchFamily="34" charset="0"/>
                <a:ea typeface="Georgia" pitchFamily="34" charset="-122"/>
                <a:cs typeface="Arial" panose="020B0604020202020204" pitchFamily="34" charset="0"/>
              </a:rPr>
              <a:t>Versorgung</a:t>
            </a:r>
            <a:endParaRPr lang="en-US" sz="1500">
              <a:latin typeface="Arial" panose="020B0604020202020204" pitchFamily="34" charset="0"/>
              <a:cs typeface="Arial" panose="020B0604020202020204" pitchFamily="34" charset="0"/>
            </a:endParaRPr>
          </a:p>
        </p:txBody>
      </p:sp>
      <p:sp>
        <p:nvSpPr>
          <p:cNvPr id="19" name="Text 17"/>
          <p:cNvSpPr/>
          <p:nvPr/>
        </p:nvSpPr>
        <p:spPr>
          <a:xfrm>
            <a:off x="2103120" y="5013363"/>
            <a:ext cx="6144767" cy="914400"/>
          </a:xfrm>
          <a:prstGeom prst="rect">
            <a:avLst/>
          </a:prstGeom>
          <a:noFill/>
          <a:ln/>
        </p:spPr>
        <p:txBody>
          <a:bodyPr wrap="square" lIns="0" tIns="0" rIns="0" bIns="0" rtlCol="0" anchor="ctr"/>
          <a:lstStyle/>
          <a:p>
            <a:pPr marL="0" indent="0">
              <a:buNone/>
            </a:pPr>
            <a:r>
              <a:rPr lang="en-US" sz="1400">
                <a:solidFill>
                  <a:srgbClr val="1A1A1A"/>
                </a:solidFill>
                <a:latin typeface="Arial" panose="020B0604020202020204" pitchFamily="34" charset="0"/>
                <a:ea typeface="Calibri" pitchFamily="34" charset="-122"/>
                <a:cs typeface="Arial" panose="020B0604020202020204" pitchFamily="34" charset="0"/>
              </a:rPr>
              <a:t>Bei seinem zweiten Besuch passen die Expert:innen Milton </a:t>
            </a:r>
            <a:r>
              <a:rPr lang="en-US" sz="1400" err="1">
                <a:solidFill>
                  <a:srgbClr val="1A1A1A"/>
                </a:solidFill>
                <a:latin typeface="Arial" panose="020B0604020202020204" pitchFamily="34" charset="0"/>
                <a:ea typeface="Calibri" pitchFamily="34" charset="-122"/>
                <a:cs typeface="Arial" panose="020B0604020202020204" pitchFamily="34" charset="0"/>
              </a:rPr>
              <a:t>eine</a:t>
            </a:r>
            <a:r>
              <a:rPr lang="en-US" sz="1400">
                <a:solidFill>
                  <a:srgbClr val="1A1A1A"/>
                </a:solidFill>
                <a:latin typeface="Arial" panose="020B0604020202020204" pitchFamily="34" charset="0"/>
                <a:ea typeface="Calibri" pitchFamily="34" charset="-122"/>
                <a:cs typeface="Arial" panose="020B0604020202020204" pitchFamily="34" charset="0"/>
              </a:rPr>
              <a:t> </a:t>
            </a:r>
            <a:r>
              <a:rPr lang="en-US" sz="1400" err="1">
                <a:solidFill>
                  <a:srgbClr val="1A1A1A"/>
                </a:solidFill>
                <a:latin typeface="Arial" panose="020B0604020202020204" pitchFamily="34" charset="0"/>
                <a:ea typeface="Calibri" pitchFamily="34" charset="-122"/>
                <a:cs typeface="Arial" panose="020B0604020202020204" pitchFamily="34" charset="0"/>
              </a:rPr>
              <a:t>Rückenorthese</a:t>
            </a:r>
            <a:r>
              <a:rPr lang="en-US" sz="1400">
                <a:solidFill>
                  <a:srgbClr val="1A1A1A"/>
                </a:solidFill>
                <a:latin typeface="Arial" panose="020B0604020202020204" pitchFamily="34" charset="0"/>
                <a:ea typeface="Calibri" pitchFamily="34" charset="-122"/>
                <a:cs typeface="Arial" panose="020B0604020202020204" pitchFamily="34" charset="0"/>
              </a:rPr>
              <a:t> von medi </a:t>
            </a:r>
            <a:r>
              <a:rPr lang="en-US" sz="1400" err="1">
                <a:solidFill>
                  <a:srgbClr val="1A1A1A"/>
                </a:solidFill>
                <a:latin typeface="Arial" panose="020B0604020202020204" pitchFamily="34" charset="0"/>
                <a:ea typeface="Calibri" pitchFamily="34" charset="-122"/>
                <a:cs typeface="Arial" panose="020B0604020202020204" pitchFamily="34" charset="0"/>
              </a:rPr>
              <a:t>individuell</a:t>
            </a:r>
            <a:r>
              <a:rPr lang="en-US" sz="1400">
                <a:solidFill>
                  <a:srgbClr val="1A1A1A"/>
                </a:solidFill>
                <a:latin typeface="Arial" panose="020B0604020202020204" pitchFamily="34" charset="0"/>
                <a:ea typeface="Calibri" pitchFamily="34" charset="-122"/>
                <a:cs typeface="Arial" panose="020B0604020202020204" pitchFamily="34" charset="0"/>
              </a:rPr>
              <a:t> an – ein spürbarer Schritt in </a:t>
            </a:r>
            <a:r>
              <a:rPr lang="en-US" sz="1400" err="1">
                <a:solidFill>
                  <a:srgbClr val="1A1A1A"/>
                </a:solidFill>
                <a:latin typeface="Arial" panose="020B0604020202020204" pitchFamily="34" charset="0"/>
                <a:ea typeface="Calibri" pitchFamily="34" charset="-122"/>
                <a:cs typeface="Arial" panose="020B0604020202020204" pitchFamily="34" charset="0"/>
              </a:rPr>
              <a:t>Richtung</a:t>
            </a:r>
            <a:r>
              <a:rPr lang="en-US" sz="1400">
                <a:solidFill>
                  <a:srgbClr val="1A1A1A"/>
                </a:solidFill>
                <a:latin typeface="Arial" panose="020B0604020202020204" pitchFamily="34" charset="0"/>
                <a:ea typeface="Calibri" pitchFamily="34" charset="-122"/>
                <a:cs typeface="Arial" panose="020B0604020202020204" pitchFamily="34" charset="0"/>
              </a:rPr>
              <a:t> </a:t>
            </a:r>
            <a:r>
              <a:rPr lang="en-US" sz="1400" err="1">
                <a:solidFill>
                  <a:srgbClr val="1A1A1A"/>
                </a:solidFill>
                <a:latin typeface="Arial" panose="020B0604020202020204" pitchFamily="34" charset="0"/>
                <a:ea typeface="Calibri" pitchFamily="34" charset="-122"/>
                <a:cs typeface="Arial" panose="020B0604020202020204" pitchFamily="34" charset="0"/>
              </a:rPr>
              <a:t>mehr</a:t>
            </a:r>
            <a:r>
              <a:rPr lang="en-US" sz="1400">
                <a:solidFill>
                  <a:srgbClr val="1A1A1A"/>
                </a:solidFill>
                <a:latin typeface="Arial" panose="020B0604020202020204" pitchFamily="34" charset="0"/>
                <a:ea typeface="Calibri" pitchFamily="34" charset="-122"/>
                <a:cs typeface="Arial" panose="020B0604020202020204" pitchFamily="34" charset="0"/>
              </a:rPr>
              <a:t> Lebensqualität.</a:t>
            </a:r>
            <a:endParaRPr lang="en-US" sz="1400">
              <a:latin typeface="Arial" panose="020B0604020202020204" pitchFamily="34" charset="0"/>
              <a:cs typeface="Arial" panose="020B0604020202020204" pitchFamily="34" charset="0"/>
            </a:endParaRPr>
          </a:p>
        </p:txBody>
      </p:sp>
      <p:sp>
        <p:nvSpPr>
          <p:cNvPr id="22" name="Shape 18"/>
          <p:cNvSpPr/>
          <p:nvPr/>
        </p:nvSpPr>
        <p:spPr>
          <a:xfrm>
            <a:off x="0" y="6583680"/>
            <a:ext cx="12161520" cy="274320"/>
          </a:xfrm>
          <a:prstGeom prst="rect">
            <a:avLst/>
          </a:prstGeom>
          <a:solidFill>
            <a:srgbClr val="E6007E"/>
          </a:solidFill>
          <a:ln w="12700">
            <a:solidFill>
              <a:srgbClr val="E6007E"/>
            </a:solidFill>
            <a:prstDash val="solid"/>
          </a:ln>
        </p:spPr>
        <p:txBody>
          <a:bodyPr/>
          <a:lstStyle/>
          <a:p>
            <a:endParaRPr lang="de-DE"/>
          </a:p>
        </p:txBody>
      </p:sp>
      <p:sp>
        <p:nvSpPr>
          <p:cNvPr id="23" name="Text 19"/>
          <p:cNvSpPr/>
          <p:nvPr/>
        </p:nvSpPr>
        <p:spPr>
          <a:xfrm>
            <a:off x="457200" y="6583680"/>
            <a:ext cx="8229600" cy="274320"/>
          </a:xfrm>
          <a:prstGeom prst="rect">
            <a:avLst/>
          </a:prstGeom>
          <a:noFill/>
          <a:ln/>
        </p:spPr>
        <p:txBody>
          <a:bodyPr wrap="square" lIns="0" tIns="0" rIns="0" bIns="0" rtlCol="0" anchor="ctr"/>
          <a:lstStyle/>
          <a:p>
            <a:pPr marL="0" indent="0">
              <a:buNone/>
            </a:pPr>
            <a:r>
              <a:rPr lang="en-US" sz="900">
                <a:solidFill>
                  <a:srgbClr val="FFFFFF"/>
                </a:solidFill>
                <a:latin typeface="Arial" panose="020B0604020202020204" pitchFamily="34" charset="0"/>
                <a:ea typeface="Calibri" pitchFamily="34" charset="-122"/>
                <a:cs typeface="Arial" panose="020B0604020202020204" pitchFamily="34" charset="0"/>
              </a:rPr>
              <a:t>medi for help  •  Jahresbericht 2025</a:t>
            </a:r>
            <a:endParaRPr lang="en-US" sz="900">
              <a:latin typeface="Arial" panose="020B0604020202020204" pitchFamily="34" charset="0"/>
              <a:cs typeface="Arial" panose="020B0604020202020204" pitchFamily="34" charset="0"/>
            </a:endParaRPr>
          </a:p>
        </p:txBody>
      </p:sp>
      <p:sp>
        <p:nvSpPr>
          <p:cNvPr id="24" name="Text 20"/>
          <p:cNvSpPr/>
          <p:nvPr/>
        </p:nvSpPr>
        <p:spPr>
          <a:xfrm>
            <a:off x="11247120" y="6583680"/>
            <a:ext cx="640080" cy="274320"/>
          </a:xfrm>
          <a:prstGeom prst="rect">
            <a:avLst/>
          </a:prstGeom>
          <a:noFill/>
          <a:ln/>
        </p:spPr>
        <p:txBody>
          <a:bodyPr wrap="square" lIns="0" tIns="0" rIns="0" bIns="0" rtlCol="0" anchor="ctr"/>
          <a:lstStyle/>
          <a:p>
            <a:pPr marL="0" indent="0" algn="r">
              <a:buNone/>
            </a:pPr>
            <a:r>
              <a:rPr lang="en-US" sz="900">
                <a:solidFill>
                  <a:srgbClr val="FFFFFF"/>
                </a:solidFill>
                <a:latin typeface="Calibri" pitchFamily="34" charset="0"/>
                <a:ea typeface="Calibri" pitchFamily="34" charset="-122"/>
                <a:cs typeface="Calibri" pitchFamily="34" charset="-120"/>
              </a:rPr>
              <a:t>12 / 25</a:t>
            </a:r>
            <a:endParaRPr lang="en-US" sz="900"/>
          </a:p>
        </p:txBody>
      </p:sp>
      <p:pic>
        <p:nvPicPr>
          <p:cNvPr id="4098" name="Picture 2">
            <a:extLst>
              <a:ext uri="{FF2B5EF4-FFF2-40B4-BE49-F238E27FC236}">
                <a16:creationId xmlns:a16="http://schemas.microsoft.com/office/drawing/2014/main" id="{E6F3EA6E-3205-E107-BB59-84DE8C60D0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49647" y="1153828"/>
            <a:ext cx="1920207" cy="256185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Ein Bild, das Person, Kleidung, Im Haus, Wand enthält.&#10;&#10;KI-generierte Inhalte können fehlerhaft sein.">
            <a:extLst>
              <a:ext uri="{FF2B5EF4-FFF2-40B4-BE49-F238E27FC236}">
                <a16:creationId xmlns:a16="http://schemas.microsoft.com/office/drawing/2014/main" id="{79184A73-4B70-C47F-2C45-8E355F83E3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49647" y="3854646"/>
            <a:ext cx="1920217" cy="2561871"/>
          </a:xfrm>
          <a:prstGeom prst="rect">
            <a:avLst/>
          </a:prstGeom>
          <a:noFill/>
          <a:extLst>
            <a:ext uri="{909E8E84-426E-40DD-AFC4-6F175D3DCCD1}">
              <a14:hiddenFill xmlns:a14="http://schemas.microsoft.com/office/drawing/2010/main">
                <a:solidFill>
                  <a:srgbClr val="FFFFFF"/>
                </a:solidFill>
              </a14:hiddenFill>
            </a:ext>
          </a:extLst>
        </p:spPr>
      </p:pic>
      <p:sp>
        <p:nvSpPr>
          <p:cNvPr id="20" name="Textfeld 19">
            <a:extLst>
              <a:ext uri="{FF2B5EF4-FFF2-40B4-BE49-F238E27FC236}">
                <a16:creationId xmlns:a16="http://schemas.microsoft.com/office/drawing/2014/main" id="{86FECCEF-2FA6-55AA-AB49-7C417B3753A6}"/>
              </a:ext>
            </a:extLst>
          </p:cNvPr>
          <p:cNvSpPr txBox="1"/>
          <p:nvPr/>
        </p:nvSpPr>
        <p:spPr>
          <a:xfrm>
            <a:off x="8976360" y="6387939"/>
            <a:ext cx="2214880" cy="261610"/>
          </a:xfrm>
          <a:prstGeom prst="rect">
            <a:avLst/>
          </a:prstGeom>
          <a:noFill/>
        </p:spPr>
        <p:txBody>
          <a:bodyPr wrap="square" rtlCol="0">
            <a:spAutoFit/>
          </a:bodyPr>
          <a:lstStyle/>
          <a:p>
            <a:r>
              <a:rPr lang="de-DE" sz="1100" i="1">
                <a:latin typeface="Arial" panose="020B0604020202020204" pitchFamily="34" charset="0"/>
                <a:cs typeface="Arial" panose="020B0604020202020204" pitchFamily="34" charset="0"/>
              </a:rPr>
              <a:t>Bilder: © </a:t>
            </a:r>
            <a:r>
              <a:rPr lang="de-DE" sz="1100" i="1">
                <a:latin typeface="Arial" panose="020B0604020202020204" pitchFamily="34" charset="0"/>
                <a:cs typeface="Arial" panose="020B0604020202020204" pitchFamily="34" charset="0"/>
                <a:hlinkClick r:id="rId5"/>
              </a:rPr>
              <a:t>PNG Angels</a:t>
            </a:r>
            <a:endParaRPr lang="de-DE" sz="1100">
              <a:latin typeface="Arial" panose="020B0604020202020204" pitchFamily="34" charset="0"/>
              <a:cs typeface="Arial" panose="020B060402020202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5">
    <p:bg>
      <p:bgPr>
        <a:solidFill>
          <a:srgbClr val="F8F5F0"/>
        </a:solidFill>
        <a:effectLst/>
      </p:bgPr>
    </p:bg>
    <p:spTree>
      <p:nvGrpSpPr>
        <p:cNvPr id="1" name=""/>
        <p:cNvGrpSpPr/>
        <p:nvPr/>
      </p:nvGrpSpPr>
      <p:grpSpPr>
        <a:xfrm>
          <a:off x="0" y="0"/>
          <a:ext cx="0" cy="0"/>
          <a:chOff x="0" y="0"/>
          <a:chExt cx="0" cy="0"/>
        </a:xfrm>
      </p:grpSpPr>
      <p:sp>
        <p:nvSpPr>
          <p:cNvPr id="2" name="Shape 0"/>
          <p:cNvSpPr/>
          <p:nvPr/>
        </p:nvSpPr>
        <p:spPr>
          <a:xfrm>
            <a:off x="457200" y="457200"/>
            <a:ext cx="182880" cy="320040"/>
          </a:xfrm>
          <a:prstGeom prst="rect">
            <a:avLst/>
          </a:prstGeom>
          <a:solidFill>
            <a:srgbClr val="F39200"/>
          </a:solidFill>
          <a:ln w="12700">
            <a:solidFill>
              <a:srgbClr val="F39200"/>
            </a:solidFill>
            <a:prstDash val="solid"/>
          </a:ln>
        </p:spPr>
        <p:txBody>
          <a:bodyPr/>
          <a:lstStyle/>
          <a:p>
            <a:endParaRPr lang="de-DE"/>
          </a:p>
        </p:txBody>
      </p:sp>
      <p:sp>
        <p:nvSpPr>
          <p:cNvPr id="3" name="Text 1"/>
          <p:cNvSpPr/>
          <p:nvPr/>
        </p:nvSpPr>
        <p:spPr>
          <a:xfrm>
            <a:off x="713232" y="457200"/>
            <a:ext cx="5486400" cy="320040"/>
          </a:xfrm>
          <a:prstGeom prst="rect">
            <a:avLst/>
          </a:prstGeom>
          <a:noFill/>
          <a:ln/>
        </p:spPr>
        <p:txBody>
          <a:bodyPr wrap="square" lIns="0" tIns="0" rIns="0" bIns="0" rtlCol="0" anchor="ctr"/>
          <a:lstStyle/>
          <a:p>
            <a:pPr marL="0" indent="0">
              <a:buNone/>
            </a:pPr>
            <a:r>
              <a:rPr lang="en-US" sz="1100" b="1" kern="0" spc="300">
                <a:solidFill>
                  <a:srgbClr val="F39200"/>
                </a:solidFill>
                <a:latin typeface="Arial" panose="020B0604020202020204" pitchFamily="34" charset="0"/>
                <a:ea typeface="Calibri" pitchFamily="34" charset="-122"/>
                <a:cs typeface="Arial" panose="020B0604020202020204" pitchFamily="34" charset="0"/>
              </a:rPr>
              <a:t>06  •  PNG ANGELS</a:t>
            </a:r>
            <a:endParaRPr lang="en-US" sz="1100">
              <a:latin typeface="Arial" panose="020B0604020202020204" pitchFamily="34" charset="0"/>
              <a:cs typeface="Arial" panose="020B0604020202020204" pitchFamily="34" charset="0"/>
            </a:endParaRPr>
          </a:p>
        </p:txBody>
      </p:sp>
      <p:sp>
        <p:nvSpPr>
          <p:cNvPr id="4" name="Text 2"/>
          <p:cNvSpPr/>
          <p:nvPr/>
        </p:nvSpPr>
        <p:spPr>
          <a:xfrm>
            <a:off x="457200" y="868680"/>
            <a:ext cx="11247120" cy="731520"/>
          </a:xfrm>
          <a:prstGeom prst="rect">
            <a:avLst/>
          </a:prstGeom>
          <a:noFill/>
          <a:ln/>
        </p:spPr>
        <p:txBody>
          <a:bodyPr wrap="square" lIns="0" tIns="0" rIns="0" bIns="0" rtlCol="0" anchor="ctr"/>
          <a:lstStyle/>
          <a:p>
            <a:pPr marL="0" indent="0">
              <a:buNone/>
            </a:pPr>
            <a:r>
              <a:rPr lang="en-US" sz="3200" b="1">
                <a:solidFill>
                  <a:srgbClr val="E6007E"/>
                </a:solidFill>
                <a:latin typeface="Arial" panose="020B0604020202020204" pitchFamily="34" charset="0"/>
                <a:ea typeface="Georgia" pitchFamily="34" charset="-122"/>
                <a:cs typeface="Arial" panose="020B0604020202020204" pitchFamily="34" charset="0"/>
              </a:rPr>
              <a:t>Hilfe zur Selbsthilfe</a:t>
            </a:r>
            <a:endParaRPr lang="en-US" sz="3200">
              <a:latin typeface="Arial" panose="020B0604020202020204" pitchFamily="34" charset="0"/>
              <a:cs typeface="Arial" panose="020B0604020202020204" pitchFamily="34" charset="0"/>
            </a:endParaRPr>
          </a:p>
        </p:txBody>
      </p:sp>
      <p:sp>
        <p:nvSpPr>
          <p:cNvPr id="6" name="Text 4"/>
          <p:cNvSpPr/>
          <p:nvPr/>
        </p:nvSpPr>
        <p:spPr>
          <a:xfrm>
            <a:off x="432816" y="1577340"/>
            <a:ext cx="6672072" cy="1463040"/>
          </a:xfrm>
          <a:prstGeom prst="rect">
            <a:avLst/>
          </a:prstGeom>
          <a:noFill/>
          <a:ln/>
        </p:spPr>
        <p:txBody>
          <a:bodyPr wrap="square" lIns="0" tIns="0" rIns="0" bIns="0" rtlCol="0" anchor="ctr"/>
          <a:lstStyle/>
          <a:p>
            <a:pPr marL="0" indent="0">
              <a:buNone/>
            </a:pPr>
            <a:r>
              <a:rPr lang="en-US" sz="1400">
                <a:solidFill>
                  <a:srgbClr val="1A1A1A"/>
                </a:solidFill>
                <a:latin typeface="Arial" panose="020B0604020202020204" pitchFamily="34" charset="0"/>
                <a:ea typeface="Calibri" pitchFamily="34" charset="-122"/>
                <a:cs typeface="Arial" panose="020B0604020202020204" pitchFamily="34" charset="0"/>
              </a:rPr>
              <a:t>PNG Angels schulte das Personal vor Ort – im Sinne der Hilfe zur </a:t>
            </a:r>
            <a:r>
              <a:rPr lang="en-US" sz="1400" err="1">
                <a:solidFill>
                  <a:srgbClr val="1A1A1A"/>
                </a:solidFill>
                <a:latin typeface="Arial" panose="020B0604020202020204" pitchFamily="34" charset="0"/>
                <a:ea typeface="Calibri" pitchFamily="34" charset="-122"/>
                <a:cs typeface="Arial" panose="020B0604020202020204" pitchFamily="34" charset="0"/>
              </a:rPr>
              <a:t>Selbsthilfe</a:t>
            </a:r>
            <a:r>
              <a:rPr lang="en-US" sz="1400">
                <a:solidFill>
                  <a:srgbClr val="1A1A1A"/>
                </a:solidFill>
                <a:latin typeface="Arial" panose="020B0604020202020204" pitchFamily="34" charset="0"/>
                <a:ea typeface="Calibri" pitchFamily="34" charset="-122"/>
                <a:cs typeface="Arial" panose="020B0604020202020204" pitchFamily="34" charset="0"/>
              </a:rPr>
              <a:t> –, damit dieses die Rückenorthese zukünftig eigenständig bei Patient:innen anlegen kann. Die Betroffenen sind somit nicht mehr auf den einmal jährlich stattfindenden Besuch von PNG Angels angewiesen. Auch die </a:t>
            </a:r>
            <a:r>
              <a:rPr lang="en-US" sz="1400" err="1">
                <a:solidFill>
                  <a:srgbClr val="1A1A1A"/>
                </a:solidFill>
                <a:latin typeface="Arial" panose="020B0604020202020204" pitchFamily="34" charset="0"/>
                <a:ea typeface="Calibri" pitchFamily="34" charset="-122"/>
                <a:cs typeface="Arial" panose="020B0604020202020204" pitchFamily="34" charset="0"/>
              </a:rPr>
              <a:t>Patient:innen</a:t>
            </a:r>
            <a:r>
              <a:rPr lang="en-US" sz="1400">
                <a:solidFill>
                  <a:srgbClr val="1A1A1A"/>
                </a:solidFill>
                <a:latin typeface="Arial" panose="020B0604020202020204" pitchFamily="34" charset="0"/>
                <a:ea typeface="Calibri" pitchFamily="34" charset="-122"/>
                <a:cs typeface="Arial" panose="020B0604020202020204" pitchFamily="34" charset="0"/>
              </a:rPr>
              <a:t> </a:t>
            </a:r>
            <a:r>
              <a:rPr lang="en-US" sz="1400" err="1">
                <a:solidFill>
                  <a:srgbClr val="1A1A1A"/>
                </a:solidFill>
                <a:latin typeface="Arial" panose="020B0604020202020204" pitchFamily="34" charset="0"/>
                <a:ea typeface="Calibri" pitchFamily="34" charset="-122"/>
                <a:cs typeface="Arial" panose="020B0604020202020204" pitchFamily="34" charset="0"/>
              </a:rPr>
              <a:t>selbst</a:t>
            </a:r>
            <a:r>
              <a:rPr lang="en-US" sz="1400">
                <a:solidFill>
                  <a:srgbClr val="1A1A1A"/>
                </a:solidFill>
                <a:latin typeface="Arial" panose="020B0604020202020204" pitchFamily="34" charset="0"/>
                <a:ea typeface="Calibri" pitchFamily="34" charset="-122"/>
                <a:cs typeface="Arial" panose="020B0604020202020204" pitchFamily="34" charset="0"/>
              </a:rPr>
              <a:t> </a:t>
            </a:r>
            <a:r>
              <a:rPr lang="en-US" sz="1400" err="1">
                <a:solidFill>
                  <a:srgbClr val="1A1A1A"/>
                </a:solidFill>
                <a:latin typeface="Arial" panose="020B0604020202020204" pitchFamily="34" charset="0"/>
                <a:ea typeface="Calibri" pitchFamily="34" charset="-122"/>
                <a:cs typeface="Arial" panose="020B0604020202020204" pitchFamily="34" charset="0"/>
              </a:rPr>
              <a:t>erhalten</a:t>
            </a:r>
            <a:r>
              <a:rPr lang="en-US" sz="1400">
                <a:solidFill>
                  <a:srgbClr val="1A1A1A"/>
                </a:solidFill>
                <a:latin typeface="Arial" panose="020B0604020202020204" pitchFamily="34" charset="0"/>
                <a:ea typeface="Calibri" pitchFamily="34" charset="-122"/>
                <a:cs typeface="Arial" panose="020B0604020202020204" pitchFamily="34" charset="0"/>
              </a:rPr>
              <a:t> Tipps zum richtigen An- und Ablegen sowie Informationen zur Trageanwendung und </a:t>
            </a:r>
            <a:br>
              <a:rPr lang="en-US" sz="1400">
                <a:solidFill>
                  <a:srgbClr val="1A1A1A"/>
                </a:solidFill>
                <a:latin typeface="Arial" panose="020B0604020202020204" pitchFamily="34" charset="0"/>
                <a:ea typeface="Calibri" pitchFamily="34" charset="-122"/>
                <a:cs typeface="Arial" panose="020B0604020202020204" pitchFamily="34" charset="0"/>
              </a:rPr>
            </a:br>
            <a:r>
              <a:rPr lang="en-US" sz="1400">
                <a:solidFill>
                  <a:srgbClr val="1A1A1A"/>
                </a:solidFill>
                <a:latin typeface="Arial" panose="020B0604020202020204" pitchFamily="34" charset="0"/>
                <a:ea typeface="Calibri" pitchFamily="34" charset="-122"/>
                <a:cs typeface="Arial" panose="020B0604020202020204" pitchFamily="34" charset="0"/>
              </a:rPr>
              <a:t>-dauer.</a:t>
            </a:r>
            <a:endParaRPr lang="en-US" sz="1400">
              <a:latin typeface="Arial" panose="020B0604020202020204" pitchFamily="34" charset="0"/>
              <a:cs typeface="Arial" panose="020B0604020202020204" pitchFamily="34" charset="0"/>
            </a:endParaRPr>
          </a:p>
        </p:txBody>
      </p:sp>
      <p:sp>
        <p:nvSpPr>
          <p:cNvPr id="7" name="Shape 5"/>
          <p:cNvSpPr/>
          <p:nvPr/>
        </p:nvSpPr>
        <p:spPr>
          <a:xfrm>
            <a:off x="432815" y="3360420"/>
            <a:ext cx="6505313" cy="2560320"/>
          </a:xfrm>
          <a:prstGeom prst="rect">
            <a:avLst/>
          </a:prstGeom>
          <a:solidFill>
            <a:schemeClr val="bg1"/>
          </a:solidFill>
          <a:ln w="12700">
            <a:solidFill>
              <a:srgbClr val="F7F6F4"/>
            </a:solidFill>
            <a:prstDash val="solid"/>
          </a:ln>
        </p:spPr>
        <p:txBody>
          <a:bodyPr/>
          <a:lstStyle/>
          <a:p>
            <a:endParaRPr lang="de-DE"/>
          </a:p>
        </p:txBody>
      </p:sp>
      <p:sp>
        <p:nvSpPr>
          <p:cNvPr id="8" name="Shape 6"/>
          <p:cNvSpPr/>
          <p:nvPr/>
        </p:nvSpPr>
        <p:spPr>
          <a:xfrm>
            <a:off x="432816" y="3291840"/>
            <a:ext cx="6505313" cy="91440"/>
          </a:xfrm>
          <a:prstGeom prst="rect">
            <a:avLst/>
          </a:prstGeom>
          <a:solidFill>
            <a:srgbClr val="F39200"/>
          </a:solidFill>
          <a:ln w="12700">
            <a:solidFill>
              <a:srgbClr val="F39200"/>
            </a:solidFill>
            <a:prstDash val="solid"/>
          </a:ln>
        </p:spPr>
        <p:txBody>
          <a:bodyPr/>
          <a:lstStyle/>
          <a:p>
            <a:endParaRPr lang="de-DE"/>
          </a:p>
        </p:txBody>
      </p:sp>
      <p:sp>
        <p:nvSpPr>
          <p:cNvPr id="9" name="Text 7"/>
          <p:cNvSpPr/>
          <p:nvPr/>
        </p:nvSpPr>
        <p:spPr>
          <a:xfrm>
            <a:off x="516637" y="3306445"/>
            <a:ext cx="914400" cy="1188720"/>
          </a:xfrm>
          <a:prstGeom prst="rect">
            <a:avLst/>
          </a:prstGeom>
          <a:noFill/>
          <a:ln/>
        </p:spPr>
        <p:txBody>
          <a:bodyPr wrap="square" lIns="0" tIns="0" rIns="0" bIns="0" rtlCol="0" anchor="ctr"/>
          <a:lstStyle/>
          <a:p>
            <a:pPr marL="0" indent="0">
              <a:buNone/>
            </a:pPr>
            <a:r>
              <a:rPr lang="en-US" sz="7200" b="1">
                <a:solidFill>
                  <a:srgbClr val="F39200"/>
                </a:solidFill>
                <a:latin typeface="Georgia" pitchFamily="34" charset="0"/>
                <a:ea typeface="Georgia" pitchFamily="34" charset="-122"/>
                <a:cs typeface="Georgia" pitchFamily="34" charset="-120"/>
              </a:rPr>
              <a:t>“</a:t>
            </a:r>
            <a:endParaRPr lang="en-US" sz="7200"/>
          </a:p>
        </p:txBody>
      </p:sp>
      <p:sp>
        <p:nvSpPr>
          <p:cNvPr id="10" name="Text 8"/>
          <p:cNvSpPr/>
          <p:nvPr/>
        </p:nvSpPr>
        <p:spPr>
          <a:xfrm>
            <a:off x="1177566" y="3520440"/>
            <a:ext cx="5401007" cy="1737360"/>
          </a:xfrm>
          <a:prstGeom prst="rect">
            <a:avLst/>
          </a:prstGeom>
          <a:noFill/>
          <a:ln/>
        </p:spPr>
        <p:txBody>
          <a:bodyPr wrap="square" lIns="0" tIns="0" rIns="0" bIns="0" rtlCol="0" anchor="ctr"/>
          <a:lstStyle/>
          <a:p>
            <a:pPr marL="0" indent="0">
              <a:buNone/>
            </a:pPr>
            <a:r>
              <a:rPr lang="en-US" sz="1400" i="1">
                <a:latin typeface="Arial" panose="020B0604020202020204" pitchFamily="34" charset="0"/>
                <a:ea typeface="Calibri" pitchFamily="34" charset="-122"/>
                <a:cs typeface="Arial" panose="020B0604020202020204" pitchFamily="34" charset="0"/>
              </a:rPr>
              <a:t>PNG Angels ermöglicht durch die ehrenamtliche Arbeit hochqualifizierter Teams lebensrettende Operationen und stellt wichtige medizinische Ausrüstung zur Verfügung. Die Intention dahinter – Menschen ohne Zugang zu medizinischer Versorgung zu helfen und ihnen eine bessere Lebensqualität zu schenken – geht Hand in Hand mit der Mission von medi for help. Besonders schön ist es zu sehen, dass wir mit unserer Unterstützung etwas in Gang </a:t>
            </a:r>
            <a:r>
              <a:rPr lang="en-US" sz="1400" i="1" err="1">
                <a:latin typeface="Arial" panose="020B0604020202020204" pitchFamily="34" charset="0"/>
                <a:ea typeface="Calibri" pitchFamily="34" charset="-122"/>
                <a:cs typeface="Arial" panose="020B0604020202020204" pitchFamily="34" charset="0"/>
              </a:rPr>
              <a:t>bringen</a:t>
            </a:r>
            <a:r>
              <a:rPr lang="en-US" sz="1400" i="1">
                <a:latin typeface="Arial" panose="020B0604020202020204" pitchFamily="34" charset="0"/>
                <a:ea typeface="Calibri" pitchFamily="34" charset="-122"/>
                <a:cs typeface="Arial" panose="020B0604020202020204" pitchFamily="34" charset="0"/>
              </a:rPr>
              <a:t>.</a:t>
            </a:r>
          </a:p>
        </p:txBody>
      </p:sp>
      <p:sp>
        <p:nvSpPr>
          <p:cNvPr id="11" name="Shape 9"/>
          <p:cNvSpPr/>
          <p:nvPr/>
        </p:nvSpPr>
        <p:spPr>
          <a:xfrm>
            <a:off x="1139954" y="5413892"/>
            <a:ext cx="457200" cy="0"/>
          </a:xfrm>
          <a:prstGeom prst="line">
            <a:avLst/>
          </a:prstGeom>
          <a:noFill/>
          <a:ln w="19050">
            <a:solidFill>
              <a:srgbClr val="F39200"/>
            </a:solidFill>
            <a:prstDash val="solid"/>
          </a:ln>
        </p:spPr>
        <p:txBody>
          <a:bodyPr/>
          <a:lstStyle/>
          <a:p>
            <a:endParaRPr lang="de-DE"/>
          </a:p>
        </p:txBody>
      </p:sp>
      <p:sp>
        <p:nvSpPr>
          <p:cNvPr id="12" name="Text 10"/>
          <p:cNvSpPr/>
          <p:nvPr/>
        </p:nvSpPr>
        <p:spPr>
          <a:xfrm>
            <a:off x="1139954" y="5502158"/>
            <a:ext cx="9144000" cy="320040"/>
          </a:xfrm>
          <a:prstGeom prst="rect">
            <a:avLst/>
          </a:prstGeom>
          <a:noFill/>
          <a:ln/>
        </p:spPr>
        <p:txBody>
          <a:bodyPr wrap="square" lIns="0" tIns="0" rIns="0" bIns="0" rtlCol="0" anchor="ctr"/>
          <a:lstStyle/>
          <a:p>
            <a:pPr marL="0" indent="0">
              <a:buNone/>
            </a:pPr>
            <a:r>
              <a:rPr lang="en-US" sz="1100" b="1">
                <a:solidFill>
                  <a:srgbClr val="F39200"/>
                </a:solidFill>
                <a:latin typeface="Arial" panose="020B0604020202020204" pitchFamily="34" charset="0"/>
                <a:ea typeface="Calibri" pitchFamily="34" charset="-122"/>
                <a:cs typeface="Arial" panose="020B0604020202020204" pitchFamily="34" charset="0"/>
              </a:rPr>
              <a:t>Daniela Weihermüller  •  Geschäftsführerin medi for help</a:t>
            </a:r>
            <a:endParaRPr lang="en-US" sz="1100">
              <a:latin typeface="Arial" panose="020B0604020202020204" pitchFamily="34" charset="0"/>
              <a:cs typeface="Arial" panose="020B0604020202020204" pitchFamily="34" charset="0"/>
            </a:endParaRPr>
          </a:p>
        </p:txBody>
      </p:sp>
      <p:sp>
        <p:nvSpPr>
          <p:cNvPr id="13" name="Shape 11"/>
          <p:cNvSpPr/>
          <p:nvPr/>
        </p:nvSpPr>
        <p:spPr>
          <a:xfrm>
            <a:off x="0" y="6583680"/>
            <a:ext cx="12161520" cy="274320"/>
          </a:xfrm>
          <a:prstGeom prst="rect">
            <a:avLst/>
          </a:prstGeom>
          <a:solidFill>
            <a:srgbClr val="E6007E"/>
          </a:solidFill>
          <a:ln w="12700">
            <a:solidFill>
              <a:srgbClr val="E6007E"/>
            </a:solidFill>
            <a:prstDash val="solid"/>
          </a:ln>
        </p:spPr>
        <p:txBody>
          <a:bodyPr/>
          <a:lstStyle/>
          <a:p>
            <a:endParaRPr lang="de-DE"/>
          </a:p>
        </p:txBody>
      </p:sp>
      <p:sp>
        <p:nvSpPr>
          <p:cNvPr id="14" name="Text 12"/>
          <p:cNvSpPr/>
          <p:nvPr/>
        </p:nvSpPr>
        <p:spPr>
          <a:xfrm>
            <a:off x="457200" y="6583680"/>
            <a:ext cx="8229600" cy="274320"/>
          </a:xfrm>
          <a:prstGeom prst="rect">
            <a:avLst/>
          </a:prstGeom>
          <a:noFill/>
          <a:ln/>
        </p:spPr>
        <p:txBody>
          <a:bodyPr wrap="square" lIns="0" tIns="0" rIns="0" bIns="0" rtlCol="0" anchor="ctr"/>
          <a:lstStyle/>
          <a:p>
            <a:pPr marL="0" indent="0">
              <a:buNone/>
            </a:pPr>
            <a:r>
              <a:rPr lang="en-US" sz="900">
                <a:solidFill>
                  <a:srgbClr val="FFFFFF"/>
                </a:solidFill>
                <a:latin typeface="Arial" panose="020B0604020202020204" pitchFamily="34" charset="0"/>
                <a:ea typeface="Calibri" pitchFamily="34" charset="-122"/>
                <a:cs typeface="Arial" panose="020B0604020202020204" pitchFamily="34" charset="0"/>
              </a:rPr>
              <a:t>medi for help  •  Jahresbericht 2025</a:t>
            </a:r>
            <a:endParaRPr lang="en-US" sz="900">
              <a:latin typeface="Arial" panose="020B0604020202020204" pitchFamily="34" charset="0"/>
              <a:cs typeface="Arial" panose="020B0604020202020204" pitchFamily="34" charset="0"/>
            </a:endParaRPr>
          </a:p>
        </p:txBody>
      </p:sp>
      <p:sp>
        <p:nvSpPr>
          <p:cNvPr id="15" name="Text 13"/>
          <p:cNvSpPr/>
          <p:nvPr/>
        </p:nvSpPr>
        <p:spPr>
          <a:xfrm>
            <a:off x="11247120" y="6583680"/>
            <a:ext cx="640080" cy="274320"/>
          </a:xfrm>
          <a:prstGeom prst="rect">
            <a:avLst/>
          </a:prstGeom>
          <a:noFill/>
          <a:ln/>
        </p:spPr>
        <p:txBody>
          <a:bodyPr wrap="square" lIns="0" tIns="0" rIns="0" bIns="0" rtlCol="0" anchor="ctr"/>
          <a:lstStyle/>
          <a:p>
            <a:pPr marL="0" indent="0" algn="r">
              <a:buNone/>
            </a:pPr>
            <a:r>
              <a:rPr lang="en-US" sz="900">
                <a:solidFill>
                  <a:srgbClr val="FFFFFF"/>
                </a:solidFill>
                <a:latin typeface="Calibri" pitchFamily="34" charset="0"/>
                <a:ea typeface="Calibri" pitchFamily="34" charset="-122"/>
                <a:cs typeface="Calibri" pitchFamily="34" charset="-120"/>
              </a:rPr>
              <a:t>13/ 25</a:t>
            </a:r>
            <a:endParaRPr lang="en-US" sz="900"/>
          </a:p>
        </p:txBody>
      </p:sp>
      <p:pic>
        <p:nvPicPr>
          <p:cNvPr id="6146" name="Picture 2" descr="Ein Bild, das Kleidung, Person, Im Haus, Wand enthält.&#10;&#10;KI-generierte Inhalte können fehlerhaft sein.">
            <a:extLst>
              <a:ext uri="{FF2B5EF4-FFF2-40B4-BE49-F238E27FC236}">
                <a16:creationId xmlns:a16="http://schemas.microsoft.com/office/drawing/2014/main" id="{4A7FD46D-7A40-11B8-6D56-05126C2A15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4503" y="1595911"/>
            <a:ext cx="3259760" cy="4347689"/>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a:extLst>
              <a:ext uri="{FF2B5EF4-FFF2-40B4-BE49-F238E27FC236}">
                <a16:creationId xmlns:a16="http://schemas.microsoft.com/office/drawing/2014/main" id="{3EC0A1F1-A4BB-D1DE-A460-86E9514BF05D}"/>
              </a:ext>
            </a:extLst>
          </p:cNvPr>
          <p:cNvSpPr txBox="1"/>
          <p:nvPr/>
        </p:nvSpPr>
        <p:spPr>
          <a:xfrm>
            <a:off x="9908998" y="5943600"/>
            <a:ext cx="2214880" cy="261610"/>
          </a:xfrm>
          <a:prstGeom prst="rect">
            <a:avLst/>
          </a:prstGeom>
          <a:noFill/>
        </p:spPr>
        <p:txBody>
          <a:bodyPr wrap="square" rtlCol="0">
            <a:spAutoFit/>
          </a:bodyPr>
          <a:lstStyle/>
          <a:p>
            <a:r>
              <a:rPr lang="de-DE" sz="1100" i="1">
                <a:latin typeface="Arial" panose="020B0604020202020204" pitchFamily="34" charset="0"/>
                <a:cs typeface="Arial" panose="020B0604020202020204" pitchFamily="34" charset="0"/>
              </a:rPr>
              <a:t>Bild: © </a:t>
            </a:r>
            <a:r>
              <a:rPr lang="de-DE" sz="1100" i="1">
                <a:latin typeface="Arial" panose="020B0604020202020204" pitchFamily="34" charset="0"/>
                <a:cs typeface="Arial" panose="020B0604020202020204" pitchFamily="34" charset="0"/>
                <a:hlinkClick r:id="rId4"/>
              </a:rPr>
              <a:t>PNG Angels</a:t>
            </a:r>
            <a:endParaRPr lang="de-DE" sz="1100">
              <a:latin typeface="Arial" panose="020B0604020202020204" pitchFamily="34" charset="0"/>
              <a:cs typeface="Arial" panose="020B060402020202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6">
    <p:bg>
      <p:bgPr>
        <a:solidFill>
          <a:srgbClr val="F8F5F0"/>
        </a:solidFill>
        <a:effectLst/>
      </p:bgPr>
    </p:bg>
    <p:spTree>
      <p:nvGrpSpPr>
        <p:cNvPr id="1" name=""/>
        <p:cNvGrpSpPr/>
        <p:nvPr/>
      </p:nvGrpSpPr>
      <p:grpSpPr>
        <a:xfrm>
          <a:off x="0" y="0"/>
          <a:ext cx="0" cy="0"/>
          <a:chOff x="0" y="0"/>
          <a:chExt cx="0" cy="0"/>
        </a:xfrm>
      </p:grpSpPr>
      <p:sp>
        <p:nvSpPr>
          <p:cNvPr id="2" name="Shape 0"/>
          <p:cNvSpPr/>
          <p:nvPr/>
        </p:nvSpPr>
        <p:spPr>
          <a:xfrm>
            <a:off x="457200" y="457200"/>
            <a:ext cx="182880" cy="320040"/>
          </a:xfrm>
          <a:prstGeom prst="rect">
            <a:avLst/>
          </a:prstGeom>
          <a:solidFill>
            <a:srgbClr val="F39200"/>
          </a:solidFill>
          <a:ln w="12700">
            <a:solidFill>
              <a:srgbClr val="F39200"/>
            </a:solidFill>
            <a:prstDash val="solid"/>
          </a:ln>
        </p:spPr>
        <p:txBody>
          <a:bodyPr/>
          <a:lstStyle/>
          <a:p>
            <a:endParaRPr lang="de-DE"/>
          </a:p>
        </p:txBody>
      </p:sp>
      <p:sp>
        <p:nvSpPr>
          <p:cNvPr id="3" name="Text 1"/>
          <p:cNvSpPr/>
          <p:nvPr/>
        </p:nvSpPr>
        <p:spPr>
          <a:xfrm>
            <a:off x="713232" y="457200"/>
            <a:ext cx="5486400" cy="320040"/>
          </a:xfrm>
          <a:prstGeom prst="rect">
            <a:avLst/>
          </a:prstGeom>
          <a:noFill/>
          <a:ln/>
        </p:spPr>
        <p:txBody>
          <a:bodyPr wrap="square" lIns="0" tIns="0" rIns="0" bIns="0" rtlCol="0" anchor="ctr"/>
          <a:lstStyle/>
          <a:p>
            <a:pPr marL="0" indent="0">
              <a:buNone/>
            </a:pPr>
            <a:r>
              <a:rPr lang="en-US" sz="1100" b="1" kern="0" spc="300">
                <a:solidFill>
                  <a:srgbClr val="F39200"/>
                </a:solidFill>
                <a:latin typeface="Arial" panose="020B0604020202020204" pitchFamily="34" charset="0"/>
                <a:ea typeface="Calibri" pitchFamily="34" charset="-122"/>
                <a:cs typeface="Arial" panose="020B0604020202020204" pitchFamily="34" charset="0"/>
              </a:rPr>
              <a:t>07  •  HAS HAITI</a:t>
            </a:r>
            <a:endParaRPr lang="en-US" sz="1100">
              <a:latin typeface="Arial" panose="020B0604020202020204" pitchFamily="34" charset="0"/>
              <a:cs typeface="Arial" panose="020B0604020202020204" pitchFamily="34" charset="0"/>
            </a:endParaRPr>
          </a:p>
        </p:txBody>
      </p:sp>
      <p:sp>
        <p:nvSpPr>
          <p:cNvPr id="4" name="Text 2"/>
          <p:cNvSpPr/>
          <p:nvPr/>
        </p:nvSpPr>
        <p:spPr>
          <a:xfrm>
            <a:off x="457200" y="868680"/>
            <a:ext cx="11247120" cy="731520"/>
          </a:xfrm>
          <a:prstGeom prst="rect">
            <a:avLst/>
          </a:prstGeom>
          <a:noFill/>
          <a:ln/>
        </p:spPr>
        <p:txBody>
          <a:bodyPr wrap="square" lIns="0" tIns="0" rIns="0" bIns="0" rtlCol="0" anchor="ctr"/>
          <a:lstStyle/>
          <a:p>
            <a:pPr marL="0" indent="0">
              <a:buNone/>
            </a:pPr>
            <a:r>
              <a:rPr lang="en-US" sz="3200" b="1">
                <a:solidFill>
                  <a:srgbClr val="E6007E"/>
                </a:solidFill>
                <a:latin typeface="Arial" panose="020B0604020202020204" pitchFamily="34" charset="0"/>
                <a:ea typeface="Georgia" pitchFamily="34" charset="-122"/>
                <a:cs typeface="Arial" panose="020B0604020202020204" pitchFamily="34" charset="0"/>
              </a:rPr>
              <a:t>Hôpital Albert Schweitzer, Haiti</a:t>
            </a:r>
            <a:endParaRPr lang="en-US" sz="3200">
              <a:latin typeface="Arial" panose="020B0604020202020204" pitchFamily="34" charset="0"/>
              <a:cs typeface="Arial" panose="020B0604020202020204" pitchFamily="34" charset="0"/>
            </a:endParaRPr>
          </a:p>
        </p:txBody>
      </p:sp>
      <p:sp>
        <p:nvSpPr>
          <p:cNvPr id="12" name="Shape 10"/>
          <p:cNvSpPr/>
          <p:nvPr/>
        </p:nvSpPr>
        <p:spPr>
          <a:xfrm>
            <a:off x="9003323" y="963375"/>
            <a:ext cx="2240939" cy="3154677"/>
          </a:xfrm>
          <a:prstGeom prst="rect">
            <a:avLst/>
          </a:prstGeom>
          <a:solidFill>
            <a:schemeClr val="bg1"/>
          </a:solidFill>
          <a:ln w="12700">
            <a:solidFill>
              <a:srgbClr val="F7F6F4"/>
            </a:solidFill>
            <a:prstDash val="solid"/>
          </a:ln>
        </p:spPr>
        <p:txBody>
          <a:bodyPr/>
          <a:lstStyle/>
          <a:p>
            <a:endParaRPr lang="de-DE"/>
          </a:p>
        </p:txBody>
      </p:sp>
      <p:sp>
        <p:nvSpPr>
          <p:cNvPr id="13" name="Shape 11"/>
          <p:cNvSpPr/>
          <p:nvPr/>
        </p:nvSpPr>
        <p:spPr>
          <a:xfrm>
            <a:off x="9003323" y="963375"/>
            <a:ext cx="2240940" cy="51847"/>
          </a:xfrm>
          <a:prstGeom prst="rect">
            <a:avLst/>
          </a:prstGeom>
          <a:solidFill>
            <a:srgbClr val="F39200"/>
          </a:solidFill>
          <a:ln w="12700">
            <a:solidFill>
              <a:srgbClr val="F39200"/>
            </a:solidFill>
            <a:prstDash val="solid"/>
          </a:ln>
        </p:spPr>
        <p:txBody>
          <a:bodyPr/>
          <a:lstStyle/>
          <a:p>
            <a:endParaRPr lang="de-DE"/>
          </a:p>
        </p:txBody>
      </p:sp>
      <p:sp>
        <p:nvSpPr>
          <p:cNvPr id="14" name="Text 12"/>
          <p:cNvSpPr/>
          <p:nvPr/>
        </p:nvSpPr>
        <p:spPr>
          <a:xfrm>
            <a:off x="9108312" y="1146255"/>
            <a:ext cx="3291840" cy="320040"/>
          </a:xfrm>
          <a:prstGeom prst="rect">
            <a:avLst/>
          </a:prstGeom>
          <a:noFill/>
          <a:ln/>
        </p:spPr>
        <p:txBody>
          <a:bodyPr wrap="square" lIns="0" tIns="0" rIns="0" bIns="0" rtlCol="0" anchor="ctr"/>
          <a:lstStyle/>
          <a:p>
            <a:pPr marL="0" indent="0">
              <a:buNone/>
            </a:pPr>
            <a:r>
              <a:rPr lang="en-US" sz="1100" b="1" kern="0" spc="300">
                <a:solidFill>
                  <a:srgbClr val="F39200"/>
                </a:solidFill>
                <a:latin typeface="Arial" panose="020B0604020202020204" pitchFamily="34" charset="0"/>
                <a:ea typeface="Calibri" pitchFamily="34" charset="-122"/>
                <a:cs typeface="Arial" panose="020B0604020202020204" pitchFamily="34" charset="0"/>
              </a:rPr>
              <a:t>JUBILÄEN 2025</a:t>
            </a:r>
            <a:endParaRPr lang="en-US" sz="1100">
              <a:latin typeface="Arial" panose="020B0604020202020204" pitchFamily="34" charset="0"/>
              <a:cs typeface="Arial" panose="020B0604020202020204" pitchFamily="34" charset="0"/>
            </a:endParaRPr>
          </a:p>
        </p:txBody>
      </p:sp>
      <p:sp>
        <p:nvSpPr>
          <p:cNvPr id="15" name="Text 13"/>
          <p:cNvSpPr/>
          <p:nvPr/>
        </p:nvSpPr>
        <p:spPr>
          <a:xfrm>
            <a:off x="9199752" y="1426702"/>
            <a:ext cx="3291840" cy="1005840"/>
          </a:xfrm>
          <a:prstGeom prst="rect">
            <a:avLst/>
          </a:prstGeom>
          <a:noFill/>
          <a:ln/>
        </p:spPr>
        <p:txBody>
          <a:bodyPr wrap="square" lIns="0" tIns="0" rIns="0" bIns="0" rtlCol="0" anchor="ctr"/>
          <a:lstStyle/>
          <a:p>
            <a:pPr marL="0" indent="0">
              <a:buNone/>
            </a:pPr>
            <a:r>
              <a:rPr lang="en-US" sz="5400" b="1">
                <a:solidFill>
                  <a:srgbClr val="E6007E"/>
                </a:solidFill>
                <a:latin typeface="Arial" panose="020B0604020202020204" pitchFamily="34" charset="0"/>
                <a:ea typeface="Georgia" pitchFamily="34" charset="-122"/>
                <a:cs typeface="Arial" panose="020B0604020202020204" pitchFamily="34" charset="0"/>
              </a:rPr>
              <a:t>69</a:t>
            </a:r>
            <a:endParaRPr lang="en-US" sz="5400">
              <a:solidFill>
                <a:srgbClr val="E6007E"/>
              </a:solidFill>
              <a:latin typeface="Arial" panose="020B0604020202020204" pitchFamily="34" charset="0"/>
              <a:cs typeface="Arial" panose="020B0604020202020204" pitchFamily="34" charset="0"/>
            </a:endParaRPr>
          </a:p>
        </p:txBody>
      </p:sp>
      <p:sp>
        <p:nvSpPr>
          <p:cNvPr id="16" name="Text 14"/>
          <p:cNvSpPr/>
          <p:nvPr/>
        </p:nvSpPr>
        <p:spPr>
          <a:xfrm>
            <a:off x="9199752" y="2220673"/>
            <a:ext cx="3291840" cy="320040"/>
          </a:xfrm>
          <a:prstGeom prst="rect">
            <a:avLst/>
          </a:prstGeom>
          <a:noFill/>
          <a:ln/>
        </p:spPr>
        <p:txBody>
          <a:bodyPr wrap="square" lIns="0" tIns="0" rIns="0" bIns="0" rtlCol="0" anchor="ctr"/>
          <a:lstStyle/>
          <a:p>
            <a:pPr marL="0" indent="0">
              <a:buNone/>
            </a:pPr>
            <a:r>
              <a:rPr lang="en-US" sz="1400">
                <a:latin typeface="Arial" panose="020B0604020202020204" pitchFamily="34" charset="0"/>
                <a:ea typeface="Calibri" pitchFamily="34" charset="-122"/>
                <a:cs typeface="Arial" panose="020B0604020202020204" pitchFamily="34" charset="0"/>
              </a:rPr>
              <a:t>Jahre HAS in Haiti</a:t>
            </a:r>
            <a:endParaRPr lang="en-US" sz="1400">
              <a:latin typeface="Arial" panose="020B0604020202020204" pitchFamily="34" charset="0"/>
              <a:cs typeface="Arial" panose="020B0604020202020204" pitchFamily="34" charset="0"/>
            </a:endParaRPr>
          </a:p>
        </p:txBody>
      </p:sp>
      <p:sp>
        <p:nvSpPr>
          <p:cNvPr id="17" name="Shape 15"/>
          <p:cNvSpPr/>
          <p:nvPr/>
        </p:nvSpPr>
        <p:spPr>
          <a:xfrm flipV="1">
            <a:off x="9199752" y="2712989"/>
            <a:ext cx="1773048" cy="2986"/>
          </a:xfrm>
          <a:prstGeom prst="line">
            <a:avLst/>
          </a:prstGeom>
          <a:noFill/>
          <a:ln w="12700">
            <a:solidFill>
              <a:srgbClr val="F39200"/>
            </a:solidFill>
            <a:prstDash val="solid"/>
          </a:ln>
        </p:spPr>
        <p:txBody>
          <a:bodyPr/>
          <a:lstStyle/>
          <a:p>
            <a:endParaRPr lang="de-DE"/>
          </a:p>
        </p:txBody>
      </p:sp>
      <p:sp>
        <p:nvSpPr>
          <p:cNvPr id="18" name="Text 16"/>
          <p:cNvSpPr/>
          <p:nvPr/>
        </p:nvSpPr>
        <p:spPr>
          <a:xfrm>
            <a:off x="9199752" y="2764827"/>
            <a:ext cx="3291840" cy="822960"/>
          </a:xfrm>
          <a:prstGeom prst="rect">
            <a:avLst/>
          </a:prstGeom>
          <a:noFill/>
          <a:ln/>
        </p:spPr>
        <p:txBody>
          <a:bodyPr wrap="square" lIns="0" tIns="0" rIns="0" bIns="0" rtlCol="0" anchor="ctr"/>
          <a:lstStyle/>
          <a:p>
            <a:pPr marL="0" indent="0">
              <a:buNone/>
            </a:pPr>
            <a:r>
              <a:rPr lang="en-US" sz="5400" b="1">
                <a:solidFill>
                  <a:srgbClr val="E6007E"/>
                </a:solidFill>
                <a:latin typeface="Arial" panose="020B0604020202020204" pitchFamily="34" charset="0"/>
                <a:ea typeface="Georgia" pitchFamily="34" charset="-122"/>
                <a:cs typeface="Arial" panose="020B0604020202020204" pitchFamily="34" charset="0"/>
              </a:rPr>
              <a:t>15</a:t>
            </a:r>
            <a:endParaRPr lang="en-US" sz="5400">
              <a:solidFill>
                <a:srgbClr val="E6007E"/>
              </a:solidFill>
              <a:latin typeface="Arial" panose="020B0604020202020204" pitchFamily="34" charset="0"/>
              <a:cs typeface="Arial" panose="020B0604020202020204" pitchFamily="34" charset="0"/>
            </a:endParaRPr>
          </a:p>
        </p:txBody>
      </p:sp>
      <p:sp>
        <p:nvSpPr>
          <p:cNvPr id="19" name="Text 17"/>
          <p:cNvSpPr/>
          <p:nvPr/>
        </p:nvSpPr>
        <p:spPr>
          <a:xfrm>
            <a:off x="9199752" y="3383268"/>
            <a:ext cx="3291840" cy="731520"/>
          </a:xfrm>
          <a:prstGeom prst="rect">
            <a:avLst/>
          </a:prstGeom>
          <a:noFill/>
          <a:ln/>
        </p:spPr>
        <p:txBody>
          <a:bodyPr wrap="square" lIns="0" tIns="0" rIns="0" bIns="0" rtlCol="0" anchor="ctr"/>
          <a:lstStyle/>
          <a:p>
            <a:pPr marL="0" indent="0">
              <a:buNone/>
            </a:pPr>
            <a:r>
              <a:rPr lang="en-US" sz="1400">
                <a:latin typeface="Arial" panose="020B0604020202020204" pitchFamily="34" charset="0"/>
                <a:ea typeface="Calibri" pitchFamily="34" charset="-122"/>
                <a:cs typeface="Arial" panose="020B0604020202020204" pitchFamily="34" charset="0"/>
              </a:rPr>
              <a:t>Jahre medi for help Teil </a:t>
            </a:r>
          </a:p>
          <a:p>
            <a:pPr marL="0" indent="0">
              <a:buNone/>
            </a:pPr>
            <a:r>
              <a:rPr lang="en-US" sz="1400">
                <a:latin typeface="Arial" panose="020B0604020202020204" pitchFamily="34" charset="0"/>
                <a:ea typeface="Calibri" pitchFamily="34" charset="-122"/>
                <a:cs typeface="Arial" panose="020B0604020202020204" pitchFamily="34" charset="0"/>
              </a:rPr>
              <a:t>der Erfolgsgeschichte</a:t>
            </a:r>
            <a:endParaRPr lang="en-US" sz="1400">
              <a:latin typeface="Arial" panose="020B0604020202020204" pitchFamily="34" charset="0"/>
              <a:cs typeface="Arial" panose="020B0604020202020204" pitchFamily="34" charset="0"/>
            </a:endParaRPr>
          </a:p>
        </p:txBody>
      </p:sp>
      <p:sp>
        <p:nvSpPr>
          <p:cNvPr id="20" name="Shape 18"/>
          <p:cNvSpPr/>
          <p:nvPr/>
        </p:nvSpPr>
        <p:spPr>
          <a:xfrm>
            <a:off x="0" y="6583680"/>
            <a:ext cx="12161520" cy="274320"/>
          </a:xfrm>
          <a:prstGeom prst="rect">
            <a:avLst/>
          </a:prstGeom>
          <a:solidFill>
            <a:srgbClr val="E6007E"/>
          </a:solidFill>
          <a:ln w="12700">
            <a:solidFill>
              <a:srgbClr val="E6007E"/>
            </a:solidFill>
            <a:prstDash val="solid"/>
          </a:ln>
        </p:spPr>
        <p:txBody>
          <a:bodyPr/>
          <a:lstStyle/>
          <a:p>
            <a:endParaRPr lang="de-DE"/>
          </a:p>
        </p:txBody>
      </p:sp>
      <p:sp>
        <p:nvSpPr>
          <p:cNvPr id="21" name="Text 19"/>
          <p:cNvSpPr/>
          <p:nvPr/>
        </p:nvSpPr>
        <p:spPr>
          <a:xfrm>
            <a:off x="457200" y="6583680"/>
            <a:ext cx="8229600" cy="274320"/>
          </a:xfrm>
          <a:prstGeom prst="rect">
            <a:avLst/>
          </a:prstGeom>
          <a:noFill/>
          <a:ln/>
        </p:spPr>
        <p:txBody>
          <a:bodyPr wrap="square" lIns="0" tIns="0" rIns="0" bIns="0" rtlCol="0" anchor="ctr"/>
          <a:lstStyle/>
          <a:p>
            <a:pPr marL="0" indent="0">
              <a:buNone/>
            </a:pPr>
            <a:r>
              <a:rPr lang="en-US" sz="900">
                <a:solidFill>
                  <a:srgbClr val="FFFFFF"/>
                </a:solidFill>
                <a:latin typeface="Arial" panose="020B0604020202020204" pitchFamily="34" charset="0"/>
                <a:ea typeface="Calibri" pitchFamily="34" charset="-122"/>
                <a:cs typeface="Arial" panose="020B0604020202020204" pitchFamily="34" charset="0"/>
              </a:rPr>
              <a:t>medi for help  •  Jahresbericht 2025</a:t>
            </a:r>
            <a:endParaRPr lang="en-US" sz="900">
              <a:latin typeface="Arial" panose="020B0604020202020204" pitchFamily="34" charset="0"/>
              <a:cs typeface="Arial" panose="020B0604020202020204" pitchFamily="34" charset="0"/>
            </a:endParaRPr>
          </a:p>
        </p:txBody>
      </p:sp>
      <p:sp>
        <p:nvSpPr>
          <p:cNvPr id="22" name="Text 20"/>
          <p:cNvSpPr/>
          <p:nvPr/>
        </p:nvSpPr>
        <p:spPr>
          <a:xfrm>
            <a:off x="11247120" y="6583680"/>
            <a:ext cx="640080" cy="274320"/>
          </a:xfrm>
          <a:prstGeom prst="rect">
            <a:avLst/>
          </a:prstGeom>
          <a:noFill/>
          <a:ln/>
        </p:spPr>
        <p:txBody>
          <a:bodyPr wrap="square" lIns="0" tIns="0" rIns="0" bIns="0" rtlCol="0" anchor="ctr"/>
          <a:lstStyle/>
          <a:p>
            <a:pPr marL="0" indent="0" algn="r">
              <a:buNone/>
            </a:pPr>
            <a:r>
              <a:rPr lang="en-US" sz="900">
                <a:solidFill>
                  <a:srgbClr val="FFFFFF"/>
                </a:solidFill>
                <a:latin typeface="Calibri" pitchFamily="34" charset="0"/>
                <a:ea typeface="Calibri" pitchFamily="34" charset="-122"/>
                <a:cs typeface="Calibri" pitchFamily="34" charset="-120"/>
              </a:rPr>
              <a:t>14 / 25</a:t>
            </a:r>
            <a:endParaRPr lang="en-US" sz="900"/>
          </a:p>
        </p:txBody>
      </p:sp>
      <p:pic>
        <p:nvPicPr>
          <p:cNvPr id="7172" name="Picture 4">
            <a:extLst>
              <a:ext uri="{FF2B5EF4-FFF2-40B4-BE49-F238E27FC236}">
                <a16:creationId xmlns:a16="http://schemas.microsoft.com/office/drawing/2014/main" id="{02891E2D-08E5-BABD-5830-B731C18C97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199" y="3429000"/>
            <a:ext cx="4107767" cy="2737245"/>
          </a:xfrm>
          <a:prstGeom prst="rect">
            <a:avLst/>
          </a:prstGeom>
          <a:noFill/>
          <a:extLst>
            <a:ext uri="{909E8E84-426E-40DD-AFC4-6F175D3DCCD1}">
              <a14:hiddenFill xmlns:a14="http://schemas.microsoft.com/office/drawing/2010/main">
                <a:solidFill>
                  <a:srgbClr val="FFFFFF"/>
                </a:solidFill>
              </a14:hiddenFill>
            </a:ext>
          </a:extLst>
        </p:spPr>
      </p:pic>
      <p:sp>
        <p:nvSpPr>
          <p:cNvPr id="9" name="Textfeld 8">
            <a:extLst>
              <a:ext uri="{FF2B5EF4-FFF2-40B4-BE49-F238E27FC236}">
                <a16:creationId xmlns:a16="http://schemas.microsoft.com/office/drawing/2014/main" id="{2D76A324-EF19-A522-4F09-D0FAB4CA606B}"/>
              </a:ext>
            </a:extLst>
          </p:cNvPr>
          <p:cNvSpPr txBox="1"/>
          <p:nvPr/>
        </p:nvSpPr>
        <p:spPr>
          <a:xfrm>
            <a:off x="6199632" y="4440534"/>
            <a:ext cx="5044631" cy="1554272"/>
          </a:xfrm>
          <a:prstGeom prst="rect">
            <a:avLst/>
          </a:prstGeom>
          <a:solidFill>
            <a:schemeClr val="bg1"/>
          </a:solidFill>
        </p:spPr>
        <p:txBody>
          <a:bodyPr wrap="square" rtlCol="0">
            <a:spAutoFit/>
          </a:bodyPr>
          <a:lstStyle/>
          <a:p>
            <a:r>
              <a:rPr lang="de-DE" sz="1600" b="1" kern="0" spc="200">
                <a:solidFill>
                  <a:srgbClr val="F39200"/>
                </a:solidFill>
                <a:latin typeface="Arial" panose="020B0604020202020204" pitchFamily="34" charset="0"/>
                <a:ea typeface="Calibri" pitchFamily="34" charset="-122"/>
                <a:cs typeface="Arial" panose="020B0604020202020204" pitchFamily="34" charset="0"/>
              </a:rPr>
              <a:t>BEITRAG MEDI FOR HELP</a:t>
            </a:r>
            <a:br>
              <a:rPr lang="de-DE" sz="1600" b="1" kern="0" spc="200">
                <a:solidFill>
                  <a:srgbClr val="F39200"/>
                </a:solidFill>
                <a:latin typeface="Arial" panose="020B0604020202020204" pitchFamily="34" charset="0"/>
                <a:ea typeface="Calibri" pitchFamily="34" charset="-122"/>
                <a:cs typeface="Arial" panose="020B0604020202020204" pitchFamily="34" charset="0"/>
              </a:rPr>
            </a:br>
            <a:endParaRPr lang="de-DE"/>
          </a:p>
          <a:p>
            <a:pPr marL="285750" indent="-285750">
              <a:spcAft>
                <a:spcPts val="600"/>
              </a:spcAft>
              <a:buFont typeface="Arial" panose="020B0604020202020204" pitchFamily="34" charset="0"/>
              <a:buChar char="•"/>
            </a:pPr>
            <a:r>
              <a:rPr lang="de-DE" sz="1400">
                <a:latin typeface="Arial" panose="020B0604020202020204" pitchFamily="34" charset="0"/>
                <a:ea typeface="Calibri" pitchFamily="34" charset="-122"/>
                <a:cs typeface="Arial" panose="020B0604020202020204" pitchFamily="34" charset="0"/>
              </a:rPr>
              <a:t>Finanzielle Spende für die Unterhaltung der Orthopädiewerkstatt</a:t>
            </a:r>
          </a:p>
          <a:p>
            <a:pPr marL="285750" indent="-285750">
              <a:spcAft>
                <a:spcPts val="600"/>
              </a:spcAft>
              <a:buFont typeface="Arial" panose="020B0604020202020204" pitchFamily="34" charset="0"/>
              <a:buChar char="•"/>
            </a:pPr>
            <a:r>
              <a:rPr lang="de-DE" sz="1400">
                <a:latin typeface="Arial" panose="020B0604020202020204" pitchFamily="34" charset="0"/>
                <a:ea typeface="Calibri" pitchFamily="34" charset="-122"/>
                <a:cs typeface="Arial" panose="020B0604020202020204" pitchFamily="34" charset="0"/>
              </a:rPr>
              <a:t>Finanzielle Spende für die Beschaffung von fehlenden Materialien</a:t>
            </a:r>
          </a:p>
        </p:txBody>
      </p:sp>
      <p:sp>
        <p:nvSpPr>
          <p:cNvPr id="10" name="Shape 6">
            <a:extLst>
              <a:ext uri="{FF2B5EF4-FFF2-40B4-BE49-F238E27FC236}">
                <a16:creationId xmlns:a16="http://schemas.microsoft.com/office/drawing/2014/main" id="{65F344BA-E971-D5AB-127F-5318744795AB}"/>
              </a:ext>
            </a:extLst>
          </p:cNvPr>
          <p:cNvSpPr/>
          <p:nvPr/>
        </p:nvSpPr>
        <p:spPr>
          <a:xfrm>
            <a:off x="6125308" y="4444419"/>
            <a:ext cx="91440" cy="1550387"/>
          </a:xfrm>
          <a:prstGeom prst="rect">
            <a:avLst/>
          </a:prstGeom>
          <a:solidFill>
            <a:srgbClr val="F39200"/>
          </a:solidFill>
          <a:ln w="12700">
            <a:solidFill>
              <a:srgbClr val="F39200"/>
            </a:solidFill>
            <a:prstDash val="solid"/>
          </a:ln>
        </p:spPr>
        <p:txBody>
          <a:bodyPr/>
          <a:lstStyle/>
          <a:p>
            <a:endParaRPr lang="de-DE"/>
          </a:p>
        </p:txBody>
      </p:sp>
      <p:sp>
        <p:nvSpPr>
          <p:cNvPr id="11" name="Text 3">
            <a:extLst>
              <a:ext uri="{FF2B5EF4-FFF2-40B4-BE49-F238E27FC236}">
                <a16:creationId xmlns:a16="http://schemas.microsoft.com/office/drawing/2014/main" id="{E5360CA5-C742-CEF7-1203-10F5BCC47C96}"/>
              </a:ext>
            </a:extLst>
          </p:cNvPr>
          <p:cNvSpPr/>
          <p:nvPr/>
        </p:nvSpPr>
        <p:spPr>
          <a:xfrm>
            <a:off x="457200" y="1600200"/>
            <a:ext cx="11247120" cy="41148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Erste </a:t>
            </a:r>
            <a:r>
              <a:rPr kumimoji="0" lang="en-US" sz="1600" b="0" i="1"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Partnerorganisation</a:t>
            </a:r>
            <a:r>
              <a:rPr kumimoji="0" lang="en-US" sz="16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von </a:t>
            </a:r>
            <a:r>
              <a:rPr kumimoji="0" lang="en-US" sz="1600" b="0" i="1"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medi</a:t>
            </a:r>
            <a:r>
              <a:rPr kumimoji="0" lang="en-US" sz="16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for help</a:t>
            </a:r>
          </a:p>
        </p:txBody>
      </p:sp>
      <p:sp>
        <p:nvSpPr>
          <p:cNvPr id="25" name="Text 4">
            <a:extLst>
              <a:ext uri="{FF2B5EF4-FFF2-40B4-BE49-F238E27FC236}">
                <a16:creationId xmlns:a16="http://schemas.microsoft.com/office/drawing/2014/main" id="{D2C45B3E-55E5-2D62-909B-60BFD55C9F51}"/>
              </a:ext>
            </a:extLst>
          </p:cNvPr>
          <p:cNvSpPr/>
          <p:nvPr/>
        </p:nvSpPr>
        <p:spPr>
          <a:xfrm>
            <a:off x="457200" y="1896687"/>
            <a:ext cx="7148879" cy="1672035"/>
          </a:xfrm>
          <a:prstGeom prst="rect">
            <a:avLst/>
          </a:prstGeom>
          <a:noFill/>
          <a:ln/>
        </p:spPr>
        <p:txBody>
          <a:bodyPr wrap="square" lIns="0" tIns="0" rIns="0" bIns="0" rtlCol="0" anchor="ctr"/>
          <a:lstStyle/>
          <a:p>
            <a:r>
              <a:rPr lang="en-US" sz="1400">
                <a:latin typeface="Arial" panose="020B0604020202020204" pitchFamily="34" charset="0"/>
                <a:cs typeface="Arial" panose="020B0604020202020204" pitchFamily="34" charset="0"/>
              </a:rPr>
              <a:t>Das </a:t>
            </a:r>
            <a:r>
              <a:rPr lang="en-US" sz="1400" err="1">
                <a:latin typeface="Arial" panose="020B0604020202020204" pitchFamily="34" charset="0"/>
                <a:cs typeface="Arial" panose="020B0604020202020204" pitchFamily="34" charset="0"/>
              </a:rPr>
              <a:t>Krankenhaus</a:t>
            </a:r>
            <a:r>
              <a:rPr lang="en-US" sz="1400">
                <a:latin typeface="Arial" panose="020B0604020202020204" pitchFamily="34" charset="0"/>
                <a:cs typeface="Arial" panose="020B0604020202020204" pitchFamily="34" charset="0"/>
              </a:rPr>
              <a:t> </a:t>
            </a:r>
            <a:r>
              <a:rPr lang="en-US" sz="1400" err="1">
                <a:latin typeface="Arial" panose="020B0604020202020204" pitchFamily="34" charset="0"/>
                <a:cs typeface="Arial" panose="020B0604020202020204" pitchFamily="34" charset="0"/>
              </a:rPr>
              <a:t>mit</a:t>
            </a:r>
            <a:r>
              <a:rPr lang="en-US" sz="1400">
                <a:latin typeface="Arial" panose="020B0604020202020204" pitchFamily="34" charset="0"/>
                <a:cs typeface="Arial" panose="020B0604020202020204" pitchFamily="34" charset="0"/>
              </a:rPr>
              <a:t> </a:t>
            </a:r>
            <a:r>
              <a:rPr lang="en-US" sz="1400" err="1">
                <a:latin typeface="Arial" panose="020B0604020202020204" pitchFamily="34" charset="0"/>
                <a:cs typeface="Arial" panose="020B0604020202020204" pitchFamily="34" charset="0"/>
              </a:rPr>
              <a:t>über</a:t>
            </a:r>
            <a:r>
              <a:rPr lang="en-US" sz="1400">
                <a:latin typeface="Arial" panose="020B0604020202020204" pitchFamily="34" charset="0"/>
                <a:cs typeface="Arial" panose="020B0604020202020204" pitchFamily="34" charset="0"/>
              </a:rPr>
              <a:t> 400 </a:t>
            </a:r>
            <a:r>
              <a:rPr lang="en-US" sz="1400" err="1">
                <a:latin typeface="Arial" panose="020B0604020202020204" pitchFamily="34" charset="0"/>
                <a:cs typeface="Arial" panose="020B0604020202020204" pitchFamily="34" charset="0"/>
              </a:rPr>
              <a:t>hauptsächlich</a:t>
            </a:r>
            <a:r>
              <a:rPr lang="en-US" sz="1400">
                <a:latin typeface="Arial" panose="020B0604020202020204" pitchFamily="34" charset="0"/>
                <a:cs typeface="Arial" panose="020B0604020202020204" pitchFamily="34" charset="0"/>
              </a:rPr>
              <a:t> </a:t>
            </a:r>
            <a:r>
              <a:rPr lang="en-US" sz="1400" err="1">
                <a:latin typeface="Arial" panose="020B0604020202020204" pitchFamily="34" charset="0"/>
                <a:cs typeface="Arial" panose="020B0604020202020204" pitchFamily="34" charset="0"/>
              </a:rPr>
              <a:t>haitianischen</a:t>
            </a:r>
            <a:r>
              <a:rPr lang="en-US" sz="1400">
                <a:latin typeface="Arial" panose="020B0604020202020204" pitchFamily="34" charset="0"/>
                <a:cs typeface="Arial" panose="020B0604020202020204" pitchFamily="34" charset="0"/>
              </a:rPr>
              <a:t> </a:t>
            </a:r>
            <a:r>
              <a:rPr lang="en-US" sz="1400" err="1">
                <a:latin typeface="Arial" panose="020B0604020202020204" pitchFamily="34" charset="0"/>
                <a:cs typeface="Arial" panose="020B0604020202020204" pitchFamily="34" charset="0"/>
              </a:rPr>
              <a:t>Mitarbeitenden</a:t>
            </a:r>
            <a:r>
              <a:rPr lang="en-US" sz="1400">
                <a:latin typeface="Arial" panose="020B0604020202020204" pitchFamily="34" charset="0"/>
                <a:cs typeface="Arial" panose="020B0604020202020204" pitchFamily="34" charset="0"/>
              </a:rPr>
              <a:t> hat seine </a:t>
            </a:r>
            <a:r>
              <a:rPr lang="en-US" sz="1400" err="1">
                <a:latin typeface="Arial" panose="020B0604020202020204" pitchFamily="34" charset="0"/>
                <a:cs typeface="Arial" panose="020B0604020202020204" pitchFamily="34" charset="0"/>
              </a:rPr>
              <a:t>Schwerpunkte</a:t>
            </a:r>
            <a:r>
              <a:rPr lang="en-US" sz="1400">
                <a:latin typeface="Arial" panose="020B0604020202020204" pitchFamily="34" charset="0"/>
                <a:cs typeface="Arial" panose="020B0604020202020204" pitchFamily="34" charset="0"/>
              </a:rPr>
              <a:t> in den </a:t>
            </a:r>
            <a:r>
              <a:rPr lang="en-US" sz="1400" err="1">
                <a:latin typeface="Arial" panose="020B0604020202020204" pitchFamily="34" charset="0"/>
                <a:cs typeface="Arial" panose="020B0604020202020204" pitchFamily="34" charset="0"/>
              </a:rPr>
              <a:t>Bereichen</a:t>
            </a:r>
            <a:r>
              <a:rPr lang="en-US" sz="1400">
                <a:latin typeface="Arial" panose="020B0604020202020204" pitchFamily="34" charset="0"/>
                <a:cs typeface="Arial" panose="020B0604020202020204" pitchFamily="34" charset="0"/>
              </a:rPr>
              <a:t> der </a:t>
            </a:r>
            <a:r>
              <a:rPr lang="en-US" sz="1400" err="1">
                <a:latin typeface="Arial" panose="020B0604020202020204" pitchFamily="34" charset="0"/>
                <a:cs typeface="Arial" panose="020B0604020202020204" pitchFamily="34" charset="0"/>
              </a:rPr>
              <a:t>Geburtshilfe</a:t>
            </a:r>
            <a:r>
              <a:rPr lang="en-US" sz="1400">
                <a:latin typeface="Arial" panose="020B0604020202020204" pitchFamily="34" charset="0"/>
                <a:cs typeface="Arial" panose="020B0604020202020204" pitchFamily="34" charset="0"/>
              </a:rPr>
              <a:t>, </a:t>
            </a:r>
            <a:r>
              <a:rPr lang="en-US" sz="1400" err="1">
                <a:latin typeface="Arial" panose="020B0604020202020204" pitchFamily="34" charset="0"/>
                <a:cs typeface="Arial" panose="020B0604020202020204" pitchFamily="34" charset="0"/>
              </a:rPr>
              <a:t>Unterernährung</a:t>
            </a:r>
            <a:r>
              <a:rPr lang="en-US" sz="1400">
                <a:latin typeface="Arial" panose="020B0604020202020204" pitchFamily="34" charset="0"/>
                <a:cs typeface="Arial" panose="020B0604020202020204" pitchFamily="34" charset="0"/>
              </a:rPr>
              <a:t> und </a:t>
            </a:r>
            <a:r>
              <a:rPr lang="en-US" sz="1400" err="1">
                <a:latin typeface="Arial" panose="020B0604020202020204" pitchFamily="34" charset="0"/>
                <a:cs typeface="Arial" panose="020B0604020202020204" pitchFamily="34" charset="0"/>
              </a:rPr>
              <a:t>Chirurgie</a:t>
            </a:r>
            <a:r>
              <a:rPr lang="en-US" sz="1400">
                <a:latin typeface="Arial" panose="020B0604020202020204" pitchFamily="34" charset="0"/>
                <a:cs typeface="Arial" panose="020B0604020202020204" pitchFamily="34" charset="0"/>
              </a:rPr>
              <a:t>. Es </a:t>
            </a:r>
            <a:r>
              <a:rPr lang="en-US" sz="1400" err="1">
                <a:latin typeface="Arial" panose="020B0604020202020204" pitchFamily="34" charset="0"/>
                <a:cs typeface="Arial" panose="020B0604020202020204" pitchFamily="34" charset="0"/>
              </a:rPr>
              <a:t>ist</a:t>
            </a:r>
            <a:r>
              <a:rPr lang="en-US" sz="1400">
                <a:latin typeface="Arial" panose="020B0604020202020204" pitchFamily="34" charset="0"/>
                <a:cs typeface="Arial" panose="020B0604020202020204" pitchFamily="34" charset="0"/>
              </a:rPr>
              <a:t> das </a:t>
            </a:r>
            <a:r>
              <a:rPr lang="en-US" sz="1400" err="1">
                <a:latin typeface="Arial" panose="020B0604020202020204" pitchFamily="34" charset="0"/>
                <a:cs typeface="Arial" panose="020B0604020202020204" pitchFamily="34" charset="0"/>
              </a:rPr>
              <a:t>einzige</a:t>
            </a:r>
            <a:r>
              <a:rPr lang="en-US" sz="1400">
                <a:latin typeface="Arial" panose="020B0604020202020204" pitchFamily="34" charset="0"/>
                <a:cs typeface="Arial" panose="020B0604020202020204" pitchFamily="34" charset="0"/>
              </a:rPr>
              <a:t> Full-Service-</a:t>
            </a:r>
            <a:r>
              <a:rPr lang="en-US" sz="1400" err="1">
                <a:latin typeface="Arial" panose="020B0604020202020204" pitchFamily="34" charset="0"/>
                <a:cs typeface="Arial" panose="020B0604020202020204" pitchFamily="34" charset="0"/>
              </a:rPr>
              <a:t>Krankenhaus</a:t>
            </a:r>
            <a:r>
              <a:rPr lang="en-US" sz="1400">
                <a:latin typeface="Arial" panose="020B0604020202020204" pitchFamily="34" charset="0"/>
                <a:cs typeface="Arial" panose="020B0604020202020204" pitchFamily="34" charset="0"/>
              </a:rPr>
              <a:t>, das </a:t>
            </a:r>
            <a:r>
              <a:rPr lang="en-US" sz="1400" err="1">
                <a:latin typeface="Arial" panose="020B0604020202020204" pitchFamily="34" charset="0"/>
                <a:cs typeface="Arial" panose="020B0604020202020204" pitchFamily="34" charset="0"/>
              </a:rPr>
              <a:t>seit</a:t>
            </a:r>
            <a:r>
              <a:rPr lang="en-US" sz="1400">
                <a:latin typeface="Arial" panose="020B0604020202020204" pitchFamily="34" charset="0"/>
                <a:cs typeface="Arial" panose="020B0604020202020204" pitchFamily="34" charset="0"/>
              </a:rPr>
              <a:t> </a:t>
            </a:r>
            <a:r>
              <a:rPr lang="en-US" sz="1400" err="1">
                <a:latin typeface="Arial" panose="020B0604020202020204" pitchFamily="34" charset="0"/>
                <a:cs typeface="Arial" panose="020B0604020202020204" pitchFamily="34" charset="0"/>
              </a:rPr>
              <a:t>Entstehung</a:t>
            </a:r>
            <a:r>
              <a:rPr lang="en-US" sz="1400">
                <a:latin typeface="Arial" panose="020B0604020202020204" pitchFamily="34" charset="0"/>
                <a:cs typeface="Arial" panose="020B0604020202020204" pitchFamily="34" charset="0"/>
              </a:rPr>
              <a:t> </a:t>
            </a:r>
            <a:r>
              <a:rPr lang="en-US" sz="1400" err="1">
                <a:latin typeface="Arial" panose="020B0604020202020204" pitchFamily="34" charset="0"/>
                <a:cs typeface="Arial" panose="020B0604020202020204" pitchFamily="34" charset="0"/>
              </a:rPr>
              <a:t>mehr</a:t>
            </a:r>
            <a:r>
              <a:rPr lang="en-US" sz="1400">
                <a:latin typeface="Arial" panose="020B0604020202020204" pitchFamily="34" charset="0"/>
                <a:cs typeface="Arial" panose="020B0604020202020204" pitchFamily="34" charset="0"/>
              </a:rPr>
              <a:t> </a:t>
            </a:r>
            <a:r>
              <a:rPr lang="en-US" sz="1400" err="1">
                <a:latin typeface="Arial" panose="020B0604020202020204" pitchFamily="34" charset="0"/>
                <a:cs typeface="Arial" panose="020B0604020202020204" pitchFamily="34" charset="0"/>
              </a:rPr>
              <a:t>als</a:t>
            </a:r>
            <a:r>
              <a:rPr lang="en-US" sz="1400">
                <a:latin typeface="Arial" panose="020B0604020202020204" pitchFamily="34" charset="0"/>
                <a:cs typeface="Arial" panose="020B0604020202020204" pitchFamily="34" charset="0"/>
              </a:rPr>
              <a:t> 350.000 Menschen </a:t>
            </a:r>
            <a:r>
              <a:rPr lang="en-US" sz="1400" err="1">
                <a:latin typeface="Arial" panose="020B0604020202020204" pitchFamily="34" charset="0"/>
                <a:cs typeface="Arial" panose="020B0604020202020204" pitchFamily="34" charset="0"/>
              </a:rPr>
              <a:t>bedient</a:t>
            </a:r>
            <a:r>
              <a:rPr lang="en-US" sz="1400">
                <a:latin typeface="Arial" panose="020B0604020202020204" pitchFamily="34" charset="0"/>
                <a:cs typeface="Arial" panose="020B0604020202020204" pitchFamily="34" charset="0"/>
              </a:rPr>
              <a:t>. Seit </a:t>
            </a:r>
            <a:r>
              <a:rPr lang="en-US" sz="1400" err="1">
                <a:latin typeface="Arial" panose="020B0604020202020204" pitchFamily="34" charset="0"/>
                <a:cs typeface="Arial" panose="020B0604020202020204" pitchFamily="34" charset="0"/>
              </a:rPr>
              <a:t>Bestehen</a:t>
            </a:r>
            <a:r>
              <a:rPr lang="en-US" sz="1400">
                <a:latin typeface="Arial" panose="020B0604020202020204" pitchFamily="34" charset="0"/>
                <a:cs typeface="Arial" panose="020B0604020202020204" pitchFamily="34" charset="0"/>
              </a:rPr>
              <a:t> des medi for help </a:t>
            </a:r>
            <a:r>
              <a:rPr lang="en-US" sz="1400" err="1">
                <a:latin typeface="Arial" panose="020B0604020202020204" pitchFamily="34" charset="0"/>
                <a:cs typeface="Arial" panose="020B0604020202020204" pitchFamily="34" charset="0"/>
              </a:rPr>
              <a:t>Versorgungszentrums</a:t>
            </a:r>
            <a:r>
              <a:rPr lang="en-US" sz="1400">
                <a:latin typeface="Arial" panose="020B0604020202020204" pitchFamily="34" charset="0"/>
                <a:cs typeface="Arial" panose="020B0604020202020204" pitchFamily="34" charset="0"/>
              </a:rPr>
              <a:t> </a:t>
            </a:r>
            <a:r>
              <a:rPr lang="en-US" sz="1400" err="1">
                <a:latin typeface="Arial" panose="020B0604020202020204" pitchFamily="34" charset="0"/>
                <a:cs typeface="Arial" panose="020B0604020202020204" pitchFamily="34" charset="0"/>
              </a:rPr>
              <a:t>wurden</a:t>
            </a:r>
            <a:r>
              <a:rPr lang="en-US" sz="1400">
                <a:latin typeface="Arial" panose="020B0604020202020204" pitchFamily="34" charset="0"/>
                <a:cs typeface="Arial" panose="020B0604020202020204" pitchFamily="34" charset="0"/>
              </a:rPr>
              <a:t> </a:t>
            </a:r>
            <a:r>
              <a:rPr lang="en-US" sz="1400" err="1">
                <a:latin typeface="Arial" panose="020B0604020202020204" pitchFamily="34" charset="0"/>
                <a:cs typeface="Arial" panose="020B0604020202020204" pitchFamily="34" charset="0"/>
              </a:rPr>
              <a:t>bereits</a:t>
            </a:r>
            <a:r>
              <a:rPr lang="en-US" sz="1400">
                <a:latin typeface="Arial" panose="020B0604020202020204" pitchFamily="34" charset="0"/>
                <a:cs typeface="Arial" panose="020B0604020202020204" pitchFamily="34" charset="0"/>
              </a:rPr>
              <a:t> </a:t>
            </a:r>
            <a:r>
              <a:rPr lang="en-US" sz="1400" err="1">
                <a:latin typeface="Arial" panose="020B0604020202020204" pitchFamily="34" charset="0"/>
                <a:cs typeface="Arial" panose="020B0604020202020204" pitchFamily="34" charset="0"/>
              </a:rPr>
              <a:t>über</a:t>
            </a:r>
            <a:r>
              <a:rPr lang="en-US" sz="1400">
                <a:latin typeface="Arial" panose="020B0604020202020204" pitchFamily="34" charset="0"/>
                <a:cs typeface="Arial" panose="020B0604020202020204" pitchFamily="34" charset="0"/>
              </a:rPr>
              <a:t> 8.000 </a:t>
            </a:r>
            <a:r>
              <a:rPr lang="en-US" sz="1400" err="1">
                <a:latin typeface="Arial" panose="020B0604020202020204" pitchFamily="34" charset="0"/>
                <a:cs typeface="Arial" panose="020B0604020202020204" pitchFamily="34" charset="0"/>
              </a:rPr>
              <a:t>Haitianer:innen</a:t>
            </a:r>
            <a:r>
              <a:rPr lang="en-US" sz="1400">
                <a:latin typeface="Arial" panose="020B0604020202020204" pitchFamily="34" charset="0"/>
                <a:cs typeface="Arial" panose="020B0604020202020204" pitchFamily="34" charset="0"/>
              </a:rPr>
              <a:t> </a:t>
            </a:r>
            <a:r>
              <a:rPr lang="en-US" sz="1400" err="1">
                <a:latin typeface="Arial" panose="020B0604020202020204" pitchFamily="34" charset="0"/>
                <a:cs typeface="Arial" panose="020B0604020202020204" pitchFamily="34" charset="0"/>
              </a:rPr>
              <a:t>versorgt</a:t>
            </a:r>
            <a:r>
              <a:rPr lang="en-US" sz="1400">
                <a:latin typeface="Arial" panose="020B0604020202020204" pitchFamily="34" charset="0"/>
                <a:cs typeface="Arial" panose="020B0604020202020204" pitchFamily="34" charset="0"/>
              </a:rPr>
              <a:t>, es </a:t>
            </a:r>
            <a:r>
              <a:rPr lang="en-US" sz="1400" err="1">
                <a:latin typeface="Arial" panose="020B0604020202020204" pitchFamily="34" charset="0"/>
                <a:cs typeface="Arial" panose="020B0604020202020204" pitchFamily="34" charset="0"/>
              </a:rPr>
              <a:t>konnten</a:t>
            </a:r>
            <a:r>
              <a:rPr lang="en-US" sz="1400">
                <a:latin typeface="Arial" panose="020B0604020202020204" pitchFamily="34" charset="0"/>
                <a:cs typeface="Arial" panose="020B0604020202020204" pitchFamily="34" charset="0"/>
              </a:rPr>
              <a:t> </a:t>
            </a:r>
            <a:r>
              <a:rPr lang="en-US" sz="1400" err="1">
                <a:latin typeface="Arial" panose="020B0604020202020204" pitchFamily="34" charset="0"/>
                <a:cs typeface="Arial" panose="020B0604020202020204" pitchFamily="34" charset="0"/>
              </a:rPr>
              <a:t>über</a:t>
            </a:r>
            <a:r>
              <a:rPr lang="en-US" sz="1400">
                <a:latin typeface="Arial" panose="020B0604020202020204" pitchFamily="34" charset="0"/>
                <a:cs typeface="Arial" panose="020B0604020202020204" pitchFamily="34" charset="0"/>
              </a:rPr>
              <a:t> 1.500 </a:t>
            </a:r>
            <a:r>
              <a:rPr lang="en-US" sz="1400" err="1">
                <a:latin typeface="Arial" panose="020B0604020202020204" pitchFamily="34" charset="0"/>
                <a:cs typeface="Arial" panose="020B0604020202020204" pitchFamily="34" charset="0"/>
              </a:rPr>
              <a:t>Orthesen-Neuversorgungen</a:t>
            </a:r>
            <a:r>
              <a:rPr lang="en-US" sz="1400">
                <a:latin typeface="Arial" panose="020B0604020202020204" pitchFamily="34" charset="0"/>
                <a:cs typeface="Arial" panose="020B0604020202020204" pitchFamily="34" charset="0"/>
              </a:rPr>
              <a:t> und </a:t>
            </a:r>
            <a:r>
              <a:rPr lang="en-US" sz="1400" err="1">
                <a:latin typeface="Arial" panose="020B0604020202020204" pitchFamily="34" charset="0"/>
                <a:cs typeface="Arial" panose="020B0604020202020204" pitchFamily="34" charset="0"/>
              </a:rPr>
              <a:t>mehr</a:t>
            </a:r>
            <a:r>
              <a:rPr lang="en-US" sz="1400">
                <a:latin typeface="Arial" panose="020B0604020202020204" pitchFamily="34" charset="0"/>
                <a:cs typeface="Arial" panose="020B0604020202020204" pitchFamily="34" charset="0"/>
              </a:rPr>
              <a:t> </a:t>
            </a:r>
            <a:r>
              <a:rPr lang="en-US" sz="1400" err="1">
                <a:latin typeface="Arial" panose="020B0604020202020204" pitchFamily="34" charset="0"/>
                <a:cs typeface="Arial" panose="020B0604020202020204" pitchFamily="34" charset="0"/>
              </a:rPr>
              <a:t>als</a:t>
            </a:r>
            <a:r>
              <a:rPr lang="en-US" sz="1400">
                <a:latin typeface="Arial" panose="020B0604020202020204" pitchFamily="34" charset="0"/>
                <a:cs typeface="Arial" panose="020B0604020202020204" pitchFamily="34" charset="0"/>
              </a:rPr>
              <a:t> 650 </a:t>
            </a:r>
            <a:r>
              <a:rPr lang="en-US" sz="1400" err="1">
                <a:latin typeface="Arial" panose="020B0604020202020204" pitchFamily="34" charset="0"/>
                <a:cs typeface="Arial" panose="020B0604020202020204" pitchFamily="34" charset="0"/>
              </a:rPr>
              <a:t>Anpassungen</a:t>
            </a:r>
            <a:r>
              <a:rPr lang="en-US" sz="1400">
                <a:latin typeface="Arial" panose="020B0604020202020204" pitchFamily="34" charset="0"/>
                <a:cs typeface="Arial" panose="020B0604020202020204" pitchFamily="34" charset="0"/>
              </a:rPr>
              <a:t> </a:t>
            </a:r>
            <a:r>
              <a:rPr lang="en-US" sz="1400" err="1">
                <a:latin typeface="Arial" panose="020B0604020202020204" pitchFamily="34" charset="0"/>
                <a:cs typeface="Arial" panose="020B0604020202020204" pitchFamily="34" charset="0"/>
              </a:rPr>
              <a:t>durchgeführt</a:t>
            </a:r>
            <a:r>
              <a:rPr lang="en-US" sz="1400">
                <a:latin typeface="Arial" panose="020B0604020202020204" pitchFamily="34" charset="0"/>
                <a:cs typeface="Arial" panose="020B0604020202020204" pitchFamily="34" charset="0"/>
              </a:rPr>
              <a:t> </a:t>
            </a:r>
            <a:r>
              <a:rPr lang="en-US" sz="1400" err="1">
                <a:latin typeface="Arial" panose="020B0604020202020204" pitchFamily="34" charset="0"/>
                <a:cs typeface="Arial" panose="020B0604020202020204" pitchFamily="34" charset="0"/>
              </a:rPr>
              <a:t>werden</a:t>
            </a:r>
            <a:r>
              <a:rPr lang="en-US" sz="1400">
                <a:latin typeface="Arial" panose="020B0604020202020204" pitchFamily="34" charset="0"/>
                <a:cs typeface="Arial" panose="020B0604020202020204" pitchFamily="34" charset="0"/>
              </a:rPr>
              <a: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8F5F0"/>
        </a:solidFill>
        <a:effectLst/>
      </p:bgPr>
    </p:bg>
    <p:spTree>
      <p:nvGrpSpPr>
        <p:cNvPr id="1" name="">
          <a:extLst>
            <a:ext uri="{FF2B5EF4-FFF2-40B4-BE49-F238E27FC236}">
              <a16:creationId xmlns:a16="http://schemas.microsoft.com/office/drawing/2014/main" id="{CFF43D27-3674-5C31-F1A7-D8CA2454C28D}"/>
            </a:ext>
          </a:extLst>
        </p:cNvPr>
        <p:cNvGrpSpPr/>
        <p:nvPr/>
      </p:nvGrpSpPr>
      <p:grpSpPr>
        <a:xfrm>
          <a:off x="0" y="0"/>
          <a:ext cx="0" cy="0"/>
          <a:chOff x="0" y="0"/>
          <a:chExt cx="0" cy="0"/>
        </a:xfrm>
      </p:grpSpPr>
      <p:sp>
        <p:nvSpPr>
          <p:cNvPr id="2" name="Shape 0">
            <a:extLst>
              <a:ext uri="{FF2B5EF4-FFF2-40B4-BE49-F238E27FC236}">
                <a16:creationId xmlns:a16="http://schemas.microsoft.com/office/drawing/2014/main" id="{0A3E7C82-A4D4-4464-35A9-BFB31C020715}"/>
              </a:ext>
            </a:extLst>
          </p:cNvPr>
          <p:cNvSpPr/>
          <p:nvPr/>
        </p:nvSpPr>
        <p:spPr>
          <a:xfrm>
            <a:off x="457200" y="457200"/>
            <a:ext cx="182880" cy="320040"/>
          </a:xfrm>
          <a:prstGeom prst="rect">
            <a:avLst/>
          </a:prstGeom>
          <a:solidFill>
            <a:srgbClr val="F39200"/>
          </a:solidFill>
          <a:ln w="12700">
            <a:solidFill>
              <a:srgbClr val="F3920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ext 1">
            <a:extLst>
              <a:ext uri="{FF2B5EF4-FFF2-40B4-BE49-F238E27FC236}">
                <a16:creationId xmlns:a16="http://schemas.microsoft.com/office/drawing/2014/main" id="{2D1A42C8-06EB-A77F-8F45-B5436F9C82C3}"/>
              </a:ext>
            </a:extLst>
          </p:cNvPr>
          <p:cNvSpPr/>
          <p:nvPr/>
        </p:nvSpPr>
        <p:spPr>
          <a:xfrm>
            <a:off x="713232" y="457200"/>
            <a:ext cx="5486400" cy="32004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300" normalizeH="0" baseline="0" noProof="0">
                <a:ln>
                  <a:noFill/>
                </a:ln>
                <a:solidFill>
                  <a:srgbClr val="F39200"/>
                </a:solidFill>
                <a:effectLst/>
                <a:uLnTx/>
                <a:uFillTx/>
                <a:latin typeface="Arial" panose="020B0604020202020204" pitchFamily="34" charset="0"/>
                <a:ea typeface="Calibri" pitchFamily="34" charset="-122"/>
                <a:cs typeface="Arial" panose="020B0604020202020204" pitchFamily="34" charset="0"/>
              </a:rPr>
              <a:t>07  •  HAS HAITI</a:t>
            </a:r>
            <a:endParaRPr kumimoji="0" lang="en-US"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Text 2">
            <a:extLst>
              <a:ext uri="{FF2B5EF4-FFF2-40B4-BE49-F238E27FC236}">
                <a16:creationId xmlns:a16="http://schemas.microsoft.com/office/drawing/2014/main" id="{77F3A802-5EF6-7FA9-83E7-AA655B43FE2D}"/>
              </a:ext>
            </a:extLst>
          </p:cNvPr>
          <p:cNvSpPr/>
          <p:nvPr/>
        </p:nvSpPr>
        <p:spPr>
          <a:xfrm>
            <a:off x="457200" y="868680"/>
            <a:ext cx="11247120" cy="73152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E6007E"/>
                </a:solidFill>
                <a:effectLst/>
                <a:uLnTx/>
                <a:uFillTx/>
                <a:latin typeface="Arial" panose="020B0604020202020204" pitchFamily="34" charset="0"/>
                <a:ea typeface="Georgia" pitchFamily="34" charset="-122"/>
                <a:cs typeface="Arial" panose="020B0604020202020204" pitchFamily="34" charset="0"/>
              </a:rPr>
              <a:t>Hôpital Albert Schweitzer, Haiti</a:t>
            </a:r>
            <a:endPar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 3">
            <a:extLst>
              <a:ext uri="{FF2B5EF4-FFF2-40B4-BE49-F238E27FC236}">
                <a16:creationId xmlns:a16="http://schemas.microsoft.com/office/drawing/2014/main" id="{87B37618-F947-5F0B-D18F-A9CE7B211687}"/>
              </a:ext>
            </a:extLst>
          </p:cNvPr>
          <p:cNvSpPr/>
          <p:nvPr/>
        </p:nvSpPr>
        <p:spPr>
          <a:xfrm>
            <a:off x="457200" y="1600200"/>
            <a:ext cx="11247120" cy="411480"/>
          </a:xfrm>
          <a:prstGeom prst="rect">
            <a:avLst/>
          </a:prstGeom>
          <a:noFill/>
          <a:ln/>
        </p:spPr>
        <p:txBody>
          <a:bodyPr wrap="square" lIns="0" tIns="0" rIns="0" bIns="0" rtlCol="0" anchor="ctr"/>
          <a:lstStyle/>
          <a:p>
            <a:r>
              <a:rPr lang="en-US" sz="1600" i="1">
                <a:solidFill>
                  <a:prstClr val="black"/>
                </a:solidFill>
                <a:latin typeface="Arial" panose="020B0604020202020204" pitchFamily="34" charset="0"/>
                <a:cs typeface="Arial" panose="020B0604020202020204" pitchFamily="34" charset="0"/>
              </a:rPr>
              <a:t>Erste </a:t>
            </a:r>
            <a:r>
              <a:rPr lang="en-US" sz="1600" i="1" err="1">
                <a:solidFill>
                  <a:prstClr val="black"/>
                </a:solidFill>
                <a:latin typeface="Arial" panose="020B0604020202020204" pitchFamily="34" charset="0"/>
                <a:cs typeface="Arial" panose="020B0604020202020204" pitchFamily="34" charset="0"/>
              </a:rPr>
              <a:t>Partnerorganisation</a:t>
            </a:r>
            <a:r>
              <a:rPr lang="en-US" sz="1600" i="1">
                <a:solidFill>
                  <a:prstClr val="black"/>
                </a:solidFill>
                <a:latin typeface="Arial" panose="020B0604020202020204" pitchFamily="34" charset="0"/>
                <a:cs typeface="Arial" panose="020B0604020202020204" pitchFamily="34" charset="0"/>
              </a:rPr>
              <a:t> von </a:t>
            </a:r>
            <a:r>
              <a:rPr lang="en-US" sz="1600" i="1" err="1">
                <a:solidFill>
                  <a:prstClr val="black"/>
                </a:solidFill>
                <a:latin typeface="Arial" panose="020B0604020202020204" pitchFamily="34" charset="0"/>
                <a:cs typeface="Arial" panose="020B0604020202020204" pitchFamily="34" charset="0"/>
              </a:rPr>
              <a:t>medi</a:t>
            </a:r>
            <a:r>
              <a:rPr lang="en-US" sz="1600" i="1">
                <a:solidFill>
                  <a:prstClr val="black"/>
                </a:solidFill>
                <a:latin typeface="Arial" panose="020B0604020202020204" pitchFamily="34" charset="0"/>
                <a:cs typeface="Arial" panose="020B0604020202020204" pitchFamily="34" charset="0"/>
              </a:rPr>
              <a:t> for help</a:t>
            </a:r>
            <a:endParaRPr kumimoji="0" lang="en-US" sz="16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Text 4">
            <a:extLst>
              <a:ext uri="{FF2B5EF4-FFF2-40B4-BE49-F238E27FC236}">
                <a16:creationId xmlns:a16="http://schemas.microsoft.com/office/drawing/2014/main" id="{F4F46F62-5CF7-9B17-A0B7-9399E2CEC2BD}"/>
              </a:ext>
            </a:extLst>
          </p:cNvPr>
          <p:cNvSpPr/>
          <p:nvPr/>
        </p:nvSpPr>
        <p:spPr>
          <a:xfrm>
            <a:off x="484475" y="1940613"/>
            <a:ext cx="7731576" cy="1654875"/>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A1A1A"/>
                </a:solidFill>
                <a:effectLst/>
                <a:uLnTx/>
                <a:uFillTx/>
                <a:latin typeface="Arial" panose="020B0604020202020204" pitchFamily="34" charset="0"/>
                <a:ea typeface="Calibri" pitchFamily="34" charset="-122"/>
                <a:cs typeface="Arial" panose="020B0604020202020204" pitchFamily="34" charset="0"/>
              </a:rPr>
              <a:t>Seit dem Ausbruch der Gewalt im Frühjahr 2025 wächst die Anzahl der Menschen im Tal rund um das Hôpital Albert Schweitzer stetig an. Tausende Familien mussten ihre Häuser verlassen. Viele überquerten den Artibonite-Fluss und suchten in Deschapelles und Verrettes Zuflucht. Sie ließen sich dort nieder, wo sie konnten – in Schulen, Kirchen, auf öffentlichen </a:t>
            </a:r>
            <a:r>
              <a:rPr kumimoji="0" lang="en-US" sz="1400" b="0" i="0" u="none" strike="noStrike" kern="1200" cap="none" spc="0" normalizeH="0" baseline="0" noProof="0" err="1">
                <a:ln>
                  <a:noFill/>
                </a:ln>
                <a:solidFill>
                  <a:srgbClr val="1A1A1A"/>
                </a:solidFill>
                <a:effectLst/>
                <a:uLnTx/>
                <a:uFillTx/>
                <a:latin typeface="Arial" panose="020B0604020202020204" pitchFamily="34" charset="0"/>
                <a:ea typeface="Calibri" pitchFamily="34" charset="-122"/>
                <a:cs typeface="Arial" panose="020B0604020202020204" pitchFamily="34" charset="0"/>
              </a:rPr>
              <a:t>Plätzen</a:t>
            </a:r>
            <a:r>
              <a:rPr kumimoji="0" lang="en-US" sz="1400" b="0" i="0" u="none" strike="noStrike" kern="1200" cap="none" spc="0" normalizeH="0" baseline="0" noProof="0">
                <a:ln>
                  <a:noFill/>
                </a:ln>
                <a:solidFill>
                  <a:srgbClr val="1A1A1A"/>
                </a:solidFill>
                <a:effectLst/>
                <a:uLnTx/>
                <a:uFillTx/>
                <a:latin typeface="Arial" panose="020B0604020202020204" pitchFamily="34" charset="0"/>
                <a:ea typeface="Calibri" pitchFamily="34" charset="-122"/>
                <a:cs typeface="Arial" panose="020B0604020202020204" pitchFamily="34" charset="0"/>
              </a:rPr>
              <a:t>. </a:t>
            </a:r>
            <a:r>
              <a:rPr kumimoji="0" lang="en-US" sz="1400" b="0" i="0" u="none" strike="noStrike" kern="1200" cap="none" spc="0" normalizeH="0" baseline="0" noProof="0" err="1">
                <a:ln>
                  <a:noFill/>
                </a:ln>
                <a:solidFill>
                  <a:srgbClr val="1A1A1A"/>
                </a:solidFill>
                <a:effectLst/>
                <a:uLnTx/>
                <a:uFillTx/>
                <a:latin typeface="Arial" panose="020B0604020202020204" pitchFamily="34" charset="0"/>
                <a:ea typeface="Calibri" pitchFamily="34" charset="-122"/>
                <a:cs typeface="Arial" panose="020B0604020202020204" pitchFamily="34" charset="0"/>
              </a:rPr>
              <a:t>Aktuell</a:t>
            </a:r>
            <a:r>
              <a:rPr kumimoji="0" lang="en-US" sz="1400" b="0" i="0" u="none" strike="noStrike" kern="1200" cap="none" spc="0" normalizeH="0" baseline="0" noProof="0">
                <a:ln>
                  <a:noFill/>
                </a:ln>
                <a:solidFill>
                  <a:srgbClr val="1A1A1A"/>
                </a:solidFill>
                <a:effectLst/>
                <a:uLnTx/>
                <a:uFillTx/>
                <a:latin typeface="Arial" panose="020B0604020202020204" pitchFamily="34" charset="0"/>
                <a:ea typeface="Calibri" pitchFamily="34" charset="-122"/>
                <a:cs typeface="Arial" panose="020B0604020202020204" pitchFamily="34" charset="0"/>
              </a:rPr>
              <a:t>: Rund 92.000 Menschen </a:t>
            </a:r>
            <a:r>
              <a:rPr kumimoji="0" lang="en-US" sz="1400" b="0" i="0" u="none" strike="noStrike" kern="1200" cap="none" spc="0" normalizeH="0" baseline="0" noProof="0" err="1">
                <a:ln>
                  <a:noFill/>
                </a:ln>
                <a:solidFill>
                  <a:srgbClr val="1A1A1A"/>
                </a:solidFill>
                <a:effectLst/>
                <a:uLnTx/>
                <a:uFillTx/>
                <a:latin typeface="Arial" panose="020B0604020202020204" pitchFamily="34" charset="0"/>
                <a:ea typeface="Calibri" pitchFamily="34" charset="-122"/>
                <a:cs typeface="Arial" panose="020B0604020202020204" pitchFamily="34" charset="0"/>
              </a:rPr>
              <a:t>mussten</a:t>
            </a:r>
            <a:r>
              <a:rPr kumimoji="0" lang="en-US" sz="1400" b="0" i="0" u="none" strike="noStrike" kern="1200" cap="none" spc="0" normalizeH="0" baseline="0" noProof="0">
                <a:ln>
                  <a:noFill/>
                </a:ln>
                <a:solidFill>
                  <a:srgbClr val="1A1A1A"/>
                </a:solidFill>
                <a:effectLst/>
                <a:uLnTx/>
                <a:uFillTx/>
                <a:latin typeface="Arial" panose="020B0604020202020204" pitchFamily="34" charset="0"/>
                <a:ea typeface="Calibri" pitchFamily="34" charset="-122"/>
                <a:cs typeface="Arial" panose="020B0604020202020204" pitchFamily="34" charset="0"/>
              </a:rPr>
              <a:t> </a:t>
            </a:r>
            <a:r>
              <a:rPr kumimoji="0" lang="en-US" sz="1400" b="0" i="0" u="none" strike="noStrike" kern="1200" cap="none" spc="0" normalizeH="0" baseline="0" noProof="0" err="1">
                <a:ln>
                  <a:noFill/>
                </a:ln>
                <a:solidFill>
                  <a:srgbClr val="1A1A1A"/>
                </a:solidFill>
                <a:effectLst/>
                <a:uLnTx/>
                <a:uFillTx/>
                <a:latin typeface="Arial" panose="020B0604020202020204" pitchFamily="34" charset="0"/>
                <a:ea typeface="Calibri" pitchFamily="34" charset="-122"/>
                <a:cs typeface="Arial" panose="020B0604020202020204" pitchFamily="34" charset="0"/>
              </a:rPr>
              <a:t>aus</a:t>
            </a:r>
            <a:r>
              <a:rPr kumimoji="0" lang="en-US" sz="1400" b="0" i="0" u="none" strike="noStrike" kern="1200" cap="none" spc="0" normalizeH="0" baseline="0" noProof="0">
                <a:ln>
                  <a:noFill/>
                </a:ln>
                <a:solidFill>
                  <a:srgbClr val="1A1A1A"/>
                </a:solidFill>
                <a:effectLst/>
                <a:uLnTx/>
                <a:uFillTx/>
                <a:latin typeface="Arial" panose="020B0604020202020204" pitchFamily="34" charset="0"/>
                <a:ea typeface="Calibri" pitchFamily="34" charset="-122"/>
                <a:cs typeface="Arial" panose="020B0604020202020204" pitchFamily="34" charset="0"/>
              </a:rPr>
              <a:t> Petite Riviere </a:t>
            </a:r>
            <a:r>
              <a:rPr kumimoji="0" lang="en-US" sz="1400" b="0" i="0" u="none" strike="noStrike" kern="1200" cap="none" spc="0" normalizeH="0" baseline="0" noProof="0" err="1">
                <a:ln>
                  <a:noFill/>
                </a:ln>
                <a:solidFill>
                  <a:srgbClr val="1A1A1A"/>
                </a:solidFill>
                <a:effectLst/>
                <a:uLnTx/>
                <a:uFillTx/>
                <a:latin typeface="Arial" panose="020B0604020202020204" pitchFamily="34" charset="0"/>
                <a:ea typeface="Calibri" pitchFamily="34" charset="-122"/>
                <a:cs typeface="Arial" panose="020B0604020202020204" pitchFamily="34" charset="0"/>
              </a:rPr>
              <a:t>fliehen</a:t>
            </a:r>
            <a:r>
              <a:rPr kumimoji="0" lang="en-US" sz="1400" b="0" i="0" u="none" strike="noStrike" kern="1200" cap="none" spc="0" normalizeH="0" baseline="0" noProof="0">
                <a:ln>
                  <a:noFill/>
                </a:ln>
                <a:solidFill>
                  <a:srgbClr val="1A1A1A"/>
                </a:solidFill>
                <a:effectLst/>
                <a:uLnTx/>
                <a:uFillTx/>
                <a:latin typeface="Arial" panose="020B0604020202020204" pitchFamily="34" charset="0"/>
                <a:ea typeface="Calibri" pitchFamily="34" charset="-122"/>
                <a:cs typeface="Arial" panose="020B0604020202020204" pitchFamily="34" charset="0"/>
              </a:rPr>
              <a:t>. Interne </a:t>
            </a:r>
            <a:r>
              <a:rPr kumimoji="0" lang="en-US" sz="1400" b="0" i="0" u="none" strike="noStrike" kern="1200" cap="none" spc="0" normalizeH="0" baseline="0" noProof="0" err="1">
                <a:ln>
                  <a:noFill/>
                </a:ln>
                <a:solidFill>
                  <a:srgbClr val="1A1A1A"/>
                </a:solidFill>
                <a:effectLst/>
                <a:uLnTx/>
                <a:uFillTx/>
                <a:latin typeface="Arial" panose="020B0604020202020204" pitchFamily="34" charset="0"/>
                <a:ea typeface="Calibri" pitchFamily="34" charset="-122"/>
                <a:cs typeface="Arial" panose="020B0604020202020204" pitchFamily="34" charset="0"/>
              </a:rPr>
              <a:t>Berichte</a:t>
            </a:r>
            <a:r>
              <a:rPr kumimoji="0" lang="en-US" sz="1400" b="0" i="0" u="none" strike="noStrike" kern="1200" cap="none" spc="0" normalizeH="0" baseline="0" noProof="0">
                <a:ln>
                  <a:noFill/>
                </a:ln>
                <a:solidFill>
                  <a:srgbClr val="1A1A1A"/>
                </a:solidFill>
                <a:effectLst/>
                <a:uLnTx/>
                <a:uFillTx/>
                <a:latin typeface="Arial" panose="020B0604020202020204" pitchFamily="34" charset="0"/>
                <a:ea typeface="Calibri" pitchFamily="34" charset="-122"/>
                <a:cs typeface="Arial" panose="020B0604020202020204" pitchFamily="34" charset="0"/>
              </a:rPr>
              <a:t> </a:t>
            </a:r>
            <a:r>
              <a:rPr kumimoji="0" lang="en-US" sz="1400" b="0" i="0" u="none" strike="noStrike" kern="1200" cap="none" spc="0" normalizeH="0" baseline="0" noProof="0" err="1">
                <a:ln>
                  <a:noFill/>
                </a:ln>
                <a:solidFill>
                  <a:srgbClr val="1A1A1A"/>
                </a:solidFill>
                <a:effectLst/>
                <a:uLnTx/>
                <a:uFillTx/>
                <a:latin typeface="Arial" panose="020B0604020202020204" pitchFamily="34" charset="0"/>
                <a:ea typeface="Calibri" pitchFamily="34" charset="-122"/>
                <a:cs typeface="Arial" panose="020B0604020202020204" pitchFamily="34" charset="0"/>
              </a:rPr>
              <a:t>zeigen</a:t>
            </a:r>
            <a:r>
              <a:rPr kumimoji="0" lang="en-US" sz="1400" b="0" i="0" u="none" strike="noStrike" kern="1200" cap="none" spc="0" normalizeH="0" baseline="0" noProof="0">
                <a:ln>
                  <a:noFill/>
                </a:ln>
                <a:solidFill>
                  <a:srgbClr val="1A1A1A"/>
                </a:solidFill>
                <a:effectLst/>
                <a:uLnTx/>
                <a:uFillTx/>
                <a:latin typeface="Arial" panose="020B0604020202020204" pitchFamily="34" charset="0"/>
                <a:ea typeface="Calibri" pitchFamily="34" charset="-122"/>
                <a:cs typeface="Arial" panose="020B0604020202020204" pitchFamily="34" charset="0"/>
              </a:rPr>
              <a:t>: 42 </a:t>
            </a:r>
            <a:r>
              <a:rPr kumimoji="0" lang="en-US" sz="1400" b="0" i="0" u="none" strike="noStrike" kern="1200" cap="none" spc="0" normalizeH="0" baseline="0" noProof="0" err="1">
                <a:ln>
                  <a:noFill/>
                </a:ln>
                <a:solidFill>
                  <a:srgbClr val="1A1A1A"/>
                </a:solidFill>
                <a:effectLst/>
                <a:uLnTx/>
                <a:uFillTx/>
                <a:latin typeface="Arial" panose="020B0604020202020204" pitchFamily="34" charset="0"/>
                <a:ea typeface="Calibri" pitchFamily="34" charset="-122"/>
                <a:cs typeface="Arial" panose="020B0604020202020204" pitchFamily="34" charset="0"/>
              </a:rPr>
              <a:t>Prozent</a:t>
            </a:r>
            <a:r>
              <a:rPr kumimoji="0" lang="en-US" sz="1400" b="0" i="0" u="none" strike="noStrike" kern="1200" cap="none" spc="0" normalizeH="0" baseline="0" noProof="0">
                <a:ln>
                  <a:noFill/>
                </a:ln>
                <a:solidFill>
                  <a:srgbClr val="1A1A1A"/>
                </a:solidFill>
                <a:effectLst/>
                <a:uLnTx/>
                <a:uFillTx/>
                <a:latin typeface="Arial" panose="020B0604020202020204" pitchFamily="34" charset="0"/>
                <a:ea typeface="Calibri" pitchFamily="34" charset="-122"/>
                <a:cs typeface="Arial" panose="020B0604020202020204" pitchFamily="34" charset="0"/>
              </a:rPr>
              <a:t> der </a:t>
            </a:r>
            <a:r>
              <a:rPr kumimoji="0" lang="en-US" sz="1400" b="0" i="0" u="none" strike="noStrike" kern="1200" cap="none" spc="0" normalizeH="0" baseline="0" noProof="0" err="1">
                <a:ln>
                  <a:noFill/>
                </a:ln>
                <a:solidFill>
                  <a:srgbClr val="1A1A1A"/>
                </a:solidFill>
                <a:effectLst/>
                <a:uLnTx/>
                <a:uFillTx/>
                <a:latin typeface="Arial" panose="020B0604020202020204" pitchFamily="34" charset="0"/>
                <a:ea typeface="Calibri" pitchFamily="34" charset="-122"/>
                <a:cs typeface="Arial" panose="020B0604020202020204" pitchFamily="34" charset="0"/>
              </a:rPr>
              <a:t>zu</a:t>
            </a:r>
            <a:r>
              <a:rPr kumimoji="0" lang="en-US" sz="1400" b="0" i="0" u="none" strike="noStrike" kern="1200" cap="none" spc="0" normalizeH="0" baseline="0" noProof="0">
                <a:ln>
                  <a:noFill/>
                </a:ln>
                <a:solidFill>
                  <a:srgbClr val="1A1A1A"/>
                </a:solidFill>
                <a:effectLst/>
                <a:uLnTx/>
                <a:uFillTx/>
                <a:latin typeface="Arial" panose="020B0604020202020204" pitchFamily="34" charset="0"/>
                <a:ea typeface="Calibri" pitchFamily="34" charset="-122"/>
                <a:cs typeface="Arial" panose="020B0604020202020204" pitchFamily="34" charset="0"/>
              </a:rPr>
              <a:t> </a:t>
            </a:r>
            <a:r>
              <a:rPr kumimoji="0" lang="en-US" sz="1400" b="0" i="0" u="none" strike="noStrike" kern="1200" cap="none" spc="0" normalizeH="0" baseline="0" noProof="0" err="1">
                <a:ln>
                  <a:noFill/>
                </a:ln>
                <a:solidFill>
                  <a:srgbClr val="1A1A1A"/>
                </a:solidFill>
                <a:effectLst/>
                <a:uLnTx/>
                <a:uFillTx/>
                <a:latin typeface="Arial" panose="020B0604020202020204" pitchFamily="34" charset="0"/>
                <a:ea typeface="Calibri" pitchFamily="34" charset="-122"/>
                <a:cs typeface="Arial" panose="020B0604020202020204" pitchFamily="34" charset="0"/>
              </a:rPr>
              <a:t>Versorgenden</a:t>
            </a:r>
            <a:r>
              <a:rPr kumimoji="0" lang="en-US" sz="1400" b="0" i="0" u="none" strike="noStrike" kern="1200" cap="none" spc="0" normalizeH="0" baseline="0" noProof="0">
                <a:ln>
                  <a:noFill/>
                </a:ln>
                <a:solidFill>
                  <a:srgbClr val="1A1A1A"/>
                </a:solidFill>
                <a:effectLst/>
                <a:uLnTx/>
                <a:uFillTx/>
                <a:latin typeface="Arial" panose="020B0604020202020204" pitchFamily="34" charset="0"/>
                <a:ea typeface="Calibri" pitchFamily="34" charset="-122"/>
                <a:cs typeface="Arial" panose="020B0604020202020204" pitchFamily="34" charset="0"/>
              </a:rPr>
              <a:t> </a:t>
            </a:r>
            <a:r>
              <a:rPr kumimoji="0" lang="en-US" sz="1400" b="0" i="0" u="none" strike="noStrike" kern="1200" cap="none" spc="0" normalizeH="0" baseline="0" noProof="0" err="1">
                <a:ln>
                  <a:noFill/>
                </a:ln>
                <a:solidFill>
                  <a:srgbClr val="1A1A1A"/>
                </a:solidFill>
                <a:effectLst/>
                <a:uLnTx/>
                <a:uFillTx/>
                <a:latin typeface="Arial" panose="020B0604020202020204" pitchFamily="34" charset="0"/>
                <a:ea typeface="Calibri" pitchFamily="34" charset="-122"/>
                <a:cs typeface="Arial" panose="020B0604020202020204" pitchFamily="34" charset="0"/>
              </a:rPr>
              <a:t>sind</a:t>
            </a:r>
            <a:r>
              <a:rPr kumimoji="0" lang="en-US" sz="1400" b="0" i="0" u="none" strike="noStrike" kern="1200" cap="none" spc="0" normalizeH="0" baseline="0" noProof="0">
                <a:ln>
                  <a:noFill/>
                </a:ln>
                <a:solidFill>
                  <a:srgbClr val="1A1A1A"/>
                </a:solidFill>
                <a:effectLst/>
                <a:uLnTx/>
                <a:uFillTx/>
                <a:latin typeface="Arial" panose="020B0604020202020204" pitchFamily="34" charset="0"/>
                <a:ea typeface="Calibri" pitchFamily="34" charset="-122"/>
                <a:cs typeface="Arial" panose="020B0604020202020204" pitchFamily="34" charset="0"/>
              </a:rPr>
              <a:t> Kinder.</a:t>
            </a:r>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 name="Shape 18">
            <a:extLst>
              <a:ext uri="{FF2B5EF4-FFF2-40B4-BE49-F238E27FC236}">
                <a16:creationId xmlns:a16="http://schemas.microsoft.com/office/drawing/2014/main" id="{AF162564-0F63-26EA-F1E6-590FEF59A1CA}"/>
              </a:ext>
            </a:extLst>
          </p:cNvPr>
          <p:cNvSpPr/>
          <p:nvPr/>
        </p:nvSpPr>
        <p:spPr>
          <a:xfrm>
            <a:off x="0" y="6583680"/>
            <a:ext cx="12161520" cy="274320"/>
          </a:xfrm>
          <a:prstGeom prst="rect">
            <a:avLst/>
          </a:prstGeom>
          <a:solidFill>
            <a:srgbClr val="E6007E"/>
          </a:solidFill>
          <a:ln w="12700">
            <a:solidFill>
              <a:srgbClr val="E6007E"/>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Text 19">
            <a:extLst>
              <a:ext uri="{FF2B5EF4-FFF2-40B4-BE49-F238E27FC236}">
                <a16:creationId xmlns:a16="http://schemas.microsoft.com/office/drawing/2014/main" id="{CE4FED3C-A248-75A0-793A-A4F1CD50E67D}"/>
              </a:ext>
            </a:extLst>
          </p:cNvPr>
          <p:cNvSpPr/>
          <p:nvPr/>
        </p:nvSpPr>
        <p:spPr>
          <a:xfrm>
            <a:off x="457200" y="6583680"/>
            <a:ext cx="8229600" cy="27432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panose="020B0604020202020204" pitchFamily="34" charset="0"/>
                <a:ea typeface="Calibri" pitchFamily="34" charset="-122"/>
                <a:cs typeface="Arial" panose="020B0604020202020204" pitchFamily="34" charset="0"/>
              </a:rPr>
              <a:t>medi for help  •  Jahresbericht 2025</a:t>
            </a:r>
            <a:endParaRPr kumimoji="0" lang="en-US"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 name="Text 20">
            <a:extLst>
              <a:ext uri="{FF2B5EF4-FFF2-40B4-BE49-F238E27FC236}">
                <a16:creationId xmlns:a16="http://schemas.microsoft.com/office/drawing/2014/main" id="{B8DE7670-1A3E-DA98-25D3-2F6563DAF77F}"/>
              </a:ext>
            </a:extLst>
          </p:cNvPr>
          <p:cNvSpPr/>
          <p:nvPr/>
        </p:nvSpPr>
        <p:spPr>
          <a:xfrm>
            <a:off x="11247120" y="6583680"/>
            <a:ext cx="640080" cy="274320"/>
          </a:xfrm>
          <a:prstGeom prst="rect">
            <a:avLst/>
          </a:prstGeom>
          <a:noFill/>
          <a:ln/>
        </p:spPr>
        <p:txBody>
          <a:bodyPr wrap="square" lIns="0" tIns="0" rIns="0" b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Calibri" pitchFamily="34" charset="0"/>
                <a:ea typeface="Calibri" pitchFamily="34" charset="-122"/>
                <a:cs typeface="Calibri" pitchFamily="34" charset="-120"/>
              </a:rPr>
              <a:t>15 / 25</a:t>
            </a: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224" name="Picture 8">
            <a:extLst>
              <a:ext uri="{FF2B5EF4-FFF2-40B4-BE49-F238E27FC236}">
                <a16:creationId xmlns:a16="http://schemas.microsoft.com/office/drawing/2014/main" id="{6565AC1A-EE48-2215-7031-6D59B6818C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041" y="3663917"/>
            <a:ext cx="3688940" cy="1501314"/>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a:extLst>
              <a:ext uri="{FF2B5EF4-FFF2-40B4-BE49-F238E27FC236}">
                <a16:creationId xmlns:a16="http://schemas.microsoft.com/office/drawing/2014/main" id="{1911AB85-7218-67A0-BE0F-2609EFAFBF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0263" y="3663917"/>
            <a:ext cx="3675341" cy="14957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90386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7">
    <p:bg>
      <p:bgPr>
        <a:solidFill>
          <a:srgbClr val="F8F5F0"/>
        </a:solidFill>
        <a:effectLst/>
      </p:bgPr>
    </p:bg>
    <p:spTree>
      <p:nvGrpSpPr>
        <p:cNvPr id="1" name=""/>
        <p:cNvGrpSpPr/>
        <p:nvPr/>
      </p:nvGrpSpPr>
      <p:grpSpPr>
        <a:xfrm>
          <a:off x="0" y="0"/>
          <a:ext cx="0" cy="0"/>
          <a:chOff x="0" y="0"/>
          <a:chExt cx="0" cy="0"/>
        </a:xfrm>
      </p:grpSpPr>
      <p:sp>
        <p:nvSpPr>
          <p:cNvPr id="2" name="Shape 0"/>
          <p:cNvSpPr/>
          <p:nvPr/>
        </p:nvSpPr>
        <p:spPr>
          <a:xfrm>
            <a:off x="457200" y="457200"/>
            <a:ext cx="182880" cy="320040"/>
          </a:xfrm>
          <a:prstGeom prst="rect">
            <a:avLst/>
          </a:prstGeom>
          <a:solidFill>
            <a:srgbClr val="F39200"/>
          </a:solidFill>
          <a:ln w="12700">
            <a:solidFill>
              <a:srgbClr val="F39200"/>
            </a:solidFill>
            <a:prstDash val="solid"/>
          </a:ln>
        </p:spPr>
        <p:txBody>
          <a:bodyPr/>
          <a:lstStyle/>
          <a:p>
            <a:endParaRPr lang="de-DE"/>
          </a:p>
        </p:txBody>
      </p:sp>
      <p:sp>
        <p:nvSpPr>
          <p:cNvPr id="3" name="Text 1"/>
          <p:cNvSpPr/>
          <p:nvPr/>
        </p:nvSpPr>
        <p:spPr>
          <a:xfrm>
            <a:off x="713232" y="457200"/>
            <a:ext cx="5486400" cy="320040"/>
          </a:xfrm>
          <a:prstGeom prst="rect">
            <a:avLst/>
          </a:prstGeom>
          <a:noFill/>
          <a:ln/>
        </p:spPr>
        <p:txBody>
          <a:bodyPr wrap="square" lIns="0" tIns="0" rIns="0" bIns="0" rtlCol="0" anchor="ctr"/>
          <a:lstStyle/>
          <a:p>
            <a:pPr marL="0" indent="0">
              <a:buNone/>
            </a:pPr>
            <a:r>
              <a:rPr lang="en-US" sz="1100" b="1" kern="0" spc="300">
                <a:solidFill>
                  <a:srgbClr val="F39200"/>
                </a:solidFill>
                <a:latin typeface="Arial" panose="020B0604020202020204" pitchFamily="34" charset="0"/>
                <a:ea typeface="Calibri" pitchFamily="34" charset="-122"/>
                <a:cs typeface="Arial" panose="020B0604020202020204" pitchFamily="34" charset="0"/>
              </a:rPr>
              <a:t>07  •  HAS HAITI</a:t>
            </a:r>
            <a:endParaRPr lang="en-US" sz="1100">
              <a:latin typeface="Arial" panose="020B0604020202020204" pitchFamily="34" charset="0"/>
              <a:cs typeface="Arial" panose="020B0604020202020204" pitchFamily="34" charset="0"/>
            </a:endParaRPr>
          </a:p>
        </p:txBody>
      </p:sp>
      <p:sp>
        <p:nvSpPr>
          <p:cNvPr id="4" name="Text 2"/>
          <p:cNvSpPr/>
          <p:nvPr/>
        </p:nvSpPr>
        <p:spPr>
          <a:xfrm>
            <a:off x="457200" y="868680"/>
            <a:ext cx="11247120" cy="731520"/>
          </a:xfrm>
          <a:prstGeom prst="rect">
            <a:avLst/>
          </a:prstGeom>
          <a:noFill/>
          <a:ln/>
        </p:spPr>
        <p:txBody>
          <a:bodyPr wrap="square" lIns="0" tIns="0" rIns="0" bIns="0" rtlCol="0" anchor="ctr"/>
          <a:lstStyle/>
          <a:p>
            <a:pPr marL="0" indent="0">
              <a:buNone/>
            </a:pPr>
            <a:r>
              <a:rPr lang="en-US" sz="3200" b="1">
                <a:solidFill>
                  <a:srgbClr val="E6007E"/>
                </a:solidFill>
                <a:latin typeface="Arial" panose="020B0604020202020204" pitchFamily="34" charset="0"/>
                <a:ea typeface="Georgia" pitchFamily="34" charset="-122"/>
                <a:cs typeface="Arial" panose="020B0604020202020204" pitchFamily="34" charset="0"/>
              </a:rPr>
              <a:t>Versorgungszahlen 2010 – 2025</a:t>
            </a:r>
            <a:endParaRPr lang="en-US" sz="3200">
              <a:latin typeface="Arial" panose="020B0604020202020204" pitchFamily="34" charset="0"/>
              <a:cs typeface="Arial" panose="020B0604020202020204" pitchFamily="34" charset="0"/>
            </a:endParaRPr>
          </a:p>
        </p:txBody>
      </p:sp>
      <p:sp>
        <p:nvSpPr>
          <p:cNvPr id="5" name="Text 3"/>
          <p:cNvSpPr/>
          <p:nvPr/>
        </p:nvSpPr>
        <p:spPr>
          <a:xfrm>
            <a:off x="457200" y="1600200"/>
            <a:ext cx="11247120" cy="411480"/>
          </a:xfrm>
          <a:prstGeom prst="rect">
            <a:avLst/>
          </a:prstGeom>
          <a:noFill/>
          <a:ln/>
        </p:spPr>
        <p:txBody>
          <a:bodyPr wrap="square" lIns="0" tIns="0" rIns="0" bIns="0" rtlCol="0" anchor="ctr"/>
          <a:lstStyle/>
          <a:p>
            <a:r>
              <a:rPr lang="de-DE">
                <a:latin typeface="Arial" panose="020B0604020202020204" pitchFamily="34" charset="0"/>
                <a:cs typeface="Arial" panose="020B0604020202020204" pitchFamily="34" charset="0"/>
              </a:rPr>
              <a:t>8.048 Versorgungen seit 2010 mit dem Schwerpunkt pädiatrische Verletzungen</a:t>
            </a:r>
          </a:p>
        </p:txBody>
      </p:sp>
      <p:graphicFrame>
        <p:nvGraphicFramePr>
          <p:cNvPr id="6" name="Chart 0"/>
          <p:cNvGraphicFramePr/>
          <p:nvPr>
            <p:extLst>
              <p:ext uri="{D42A27DB-BD31-4B8C-83A1-F6EECF244321}">
                <p14:modId xmlns:p14="http://schemas.microsoft.com/office/powerpoint/2010/main" val="813706549"/>
              </p:ext>
            </p:extLst>
          </p:nvPr>
        </p:nvGraphicFramePr>
        <p:xfrm>
          <a:off x="822960" y="2286000"/>
          <a:ext cx="8229600" cy="3931920"/>
        </p:xfrm>
        <a:graphic>
          <a:graphicData uri="http://schemas.openxmlformats.org/drawingml/2006/chart">
            <c:chart xmlns:c="http://schemas.openxmlformats.org/drawingml/2006/chart" xmlns:r="http://schemas.openxmlformats.org/officeDocument/2006/relationships" r:id="rId3"/>
          </a:graphicData>
        </a:graphic>
      </p:graphicFrame>
      <p:sp>
        <p:nvSpPr>
          <p:cNvPr id="7" name="Shape 4"/>
          <p:cNvSpPr/>
          <p:nvPr/>
        </p:nvSpPr>
        <p:spPr>
          <a:xfrm>
            <a:off x="9281160" y="2286000"/>
            <a:ext cx="2148840" cy="1828800"/>
          </a:xfrm>
          <a:prstGeom prst="rect">
            <a:avLst/>
          </a:prstGeom>
          <a:solidFill>
            <a:srgbClr val="FFFFFF"/>
          </a:solidFill>
          <a:ln w="12700">
            <a:noFill/>
            <a:prstDash val="solid"/>
          </a:ln>
        </p:spPr>
        <p:txBody>
          <a:bodyPr/>
          <a:lstStyle/>
          <a:p>
            <a:endParaRPr lang="de-DE"/>
          </a:p>
        </p:txBody>
      </p:sp>
      <p:sp>
        <p:nvSpPr>
          <p:cNvPr id="8" name="Shape 5"/>
          <p:cNvSpPr/>
          <p:nvPr/>
        </p:nvSpPr>
        <p:spPr>
          <a:xfrm>
            <a:off x="9281160" y="2286000"/>
            <a:ext cx="73152" cy="1828800"/>
          </a:xfrm>
          <a:prstGeom prst="rect">
            <a:avLst/>
          </a:prstGeom>
          <a:solidFill>
            <a:srgbClr val="F39200"/>
          </a:solidFill>
          <a:ln w="12700">
            <a:solidFill>
              <a:srgbClr val="F39200"/>
            </a:solidFill>
            <a:prstDash val="solid"/>
          </a:ln>
        </p:spPr>
        <p:txBody>
          <a:bodyPr/>
          <a:lstStyle/>
          <a:p>
            <a:endParaRPr lang="de-DE"/>
          </a:p>
        </p:txBody>
      </p:sp>
      <p:sp>
        <p:nvSpPr>
          <p:cNvPr id="9" name="Text 6"/>
          <p:cNvSpPr/>
          <p:nvPr/>
        </p:nvSpPr>
        <p:spPr>
          <a:xfrm>
            <a:off x="9418320" y="2377440"/>
            <a:ext cx="1920240" cy="274320"/>
          </a:xfrm>
          <a:prstGeom prst="rect">
            <a:avLst/>
          </a:prstGeom>
          <a:noFill/>
          <a:ln/>
        </p:spPr>
        <p:txBody>
          <a:bodyPr wrap="square" lIns="0" tIns="0" rIns="0" bIns="0" rtlCol="0" anchor="ctr"/>
          <a:lstStyle/>
          <a:p>
            <a:pPr marL="0" indent="0">
              <a:buNone/>
            </a:pPr>
            <a:r>
              <a:rPr lang="en-US" sz="1000" b="1" kern="0" spc="200">
                <a:solidFill>
                  <a:srgbClr val="F39200"/>
                </a:solidFill>
                <a:latin typeface="Arial" panose="020B0604020202020204" pitchFamily="34" charset="0"/>
                <a:ea typeface="Calibri" pitchFamily="34" charset="-122"/>
                <a:cs typeface="Arial" panose="020B0604020202020204" pitchFamily="34" charset="0"/>
              </a:rPr>
              <a:t>GESAMT</a:t>
            </a:r>
            <a:endParaRPr lang="en-US" sz="1000">
              <a:latin typeface="Arial" panose="020B0604020202020204" pitchFamily="34" charset="0"/>
              <a:cs typeface="Arial" panose="020B0604020202020204" pitchFamily="34" charset="0"/>
            </a:endParaRPr>
          </a:p>
        </p:txBody>
      </p:sp>
      <p:sp>
        <p:nvSpPr>
          <p:cNvPr id="10" name="Text 7"/>
          <p:cNvSpPr/>
          <p:nvPr/>
        </p:nvSpPr>
        <p:spPr>
          <a:xfrm>
            <a:off x="9418320" y="2651760"/>
            <a:ext cx="1920240" cy="731520"/>
          </a:xfrm>
          <a:prstGeom prst="rect">
            <a:avLst/>
          </a:prstGeom>
          <a:noFill/>
          <a:ln/>
        </p:spPr>
        <p:txBody>
          <a:bodyPr wrap="square" lIns="0" tIns="0" rIns="0" bIns="0" rtlCol="0" anchor="ctr"/>
          <a:lstStyle/>
          <a:p>
            <a:pPr marL="0" indent="0">
              <a:buNone/>
            </a:pPr>
            <a:r>
              <a:rPr lang="en-US" sz="3600" b="1">
                <a:solidFill>
                  <a:srgbClr val="E6007E"/>
                </a:solidFill>
                <a:latin typeface="Arial" panose="020B0604020202020204" pitchFamily="34" charset="0"/>
                <a:ea typeface="Georgia" pitchFamily="34" charset="-122"/>
                <a:cs typeface="Arial" panose="020B0604020202020204" pitchFamily="34" charset="0"/>
              </a:rPr>
              <a:t>8.048</a:t>
            </a:r>
            <a:endParaRPr lang="en-US" sz="3600">
              <a:latin typeface="Arial" panose="020B0604020202020204" pitchFamily="34" charset="0"/>
              <a:cs typeface="Arial" panose="020B0604020202020204" pitchFamily="34" charset="0"/>
            </a:endParaRPr>
          </a:p>
        </p:txBody>
      </p:sp>
      <p:sp>
        <p:nvSpPr>
          <p:cNvPr id="11" name="Text 8"/>
          <p:cNvSpPr/>
          <p:nvPr/>
        </p:nvSpPr>
        <p:spPr>
          <a:xfrm>
            <a:off x="9418320" y="3429000"/>
            <a:ext cx="1920240" cy="548640"/>
          </a:xfrm>
          <a:prstGeom prst="rect">
            <a:avLst/>
          </a:prstGeom>
          <a:noFill/>
          <a:ln/>
        </p:spPr>
        <p:txBody>
          <a:bodyPr wrap="square" lIns="0" tIns="0" rIns="0" bIns="0" rtlCol="0" anchor="ctr"/>
          <a:lstStyle/>
          <a:p>
            <a:pPr marL="0" indent="0">
              <a:buNone/>
            </a:pPr>
            <a:r>
              <a:rPr lang="en-US" sz="1000">
                <a:solidFill>
                  <a:srgbClr val="6B6B6B"/>
                </a:solidFill>
                <a:highlight>
                  <a:srgbClr val="F8F5F0"/>
                </a:highlight>
                <a:latin typeface="Arial" panose="020B0604020202020204" pitchFamily="34" charset="0"/>
                <a:ea typeface="Calibri" pitchFamily="34" charset="-122"/>
                <a:cs typeface="Arial" panose="020B0604020202020204" pitchFamily="34" charset="0"/>
              </a:rPr>
              <a:t>Versorgungen seit 2010</a:t>
            </a:r>
            <a:endParaRPr lang="en-US" sz="1000">
              <a:highlight>
                <a:srgbClr val="F8F5F0"/>
              </a:highlight>
              <a:latin typeface="Arial" panose="020B0604020202020204" pitchFamily="34" charset="0"/>
              <a:cs typeface="Arial" panose="020B0604020202020204" pitchFamily="34" charset="0"/>
            </a:endParaRPr>
          </a:p>
        </p:txBody>
      </p:sp>
      <p:sp>
        <p:nvSpPr>
          <p:cNvPr id="12" name="Shape 9"/>
          <p:cNvSpPr/>
          <p:nvPr/>
        </p:nvSpPr>
        <p:spPr>
          <a:xfrm>
            <a:off x="9281160" y="4206240"/>
            <a:ext cx="2148840" cy="2011680"/>
          </a:xfrm>
          <a:prstGeom prst="rect">
            <a:avLst/>
          </a:prstGeom>
          <a:solidFill>
            <a:schemeClr val="bg1"/>
          </a:solidFill>
          <a:ln w="12700">
            <a:solidFill>
              <a:srgbClr val="F7F6F4"/>
            </a:solidFill>
            <a:prstDash val="solid"/>
          </a:ln>
        </p:spPr>
        <p:txBody>
          <a:bodyPr/>
          <a:lstStyle/>
          <a:p>
            <a:endParaRPr lang="de-DE"/>
          </a:p>
        </p:txBody>
      </p:sp>
      <p:sp>
        <p:nvSpPr>
          <p:cNvPr id="13" name="Shape 10"/>
          <p:cNvSpPr/>
          <p:nvPr/>
        </p:nvSpPr>
        <p:spPr>
          <a:xfrm>
            <a:off x="9281160" y="4206240"/>
            <a:ext cx="73152" cy="2011680"/>
          </a:xfrm>
          <a:prstGeom prst="rect">
            <a:avLst/>
          </a:prstGeom>
          <a:solidFill>
            <a:srgbClr val="F39200"/>
          </a:solidFill>
          <a:ln w="12700">
            <a:solidFill>
              <a:srgbClr val="F39200"/>
            </a:solidFill>
            <a:prstDash val="solid"/>
          </a:ln>
        </p:spPr>
        <p:txBody>
          <a:bodyPr/>
          <a:lstStyle/>
          <a:p>
            <a:endParaRPr lang="de-DE"/>
          </a:p>
        </p:txBody>
      </p:sp>
      <p:sp>
        <p:nvSpPr>
          <p:cNvPr id="14" name="Text 11"/>
          <p:cNvSpPr/>
          <p:nvPr/>
        </p:nvSpPr>
        <p:spPr>
          <a:xfrm>
            <a:off x="9418320" y="4297680"/>
            <a:ext cx="1920240" cy="274320"/>
          </a:xfrm>
          <a:prstGeom prst="rect">
            <a:avLst/>
          </a:prstGeom>
          <a:noFill/>
          <a:ln/>
        </p:spPr>
        <p:txBody>
          <a:bodyPr wrap="square" lIns="0" tIns="0" rIns="0" bIns="0" rtlCol="0" anchor="ctr"/>
          <a:lstStyle/>
          <a:p>
            <a:pPr marL="0" indent="0">
              <a:buNone/>
            </a:pPr>
            <a:r>
              <a:rPr lang="en-US" sz="1000" b="1" kern="0" spc="200">
                <a:solidFill>
                  <a:srgbClr val="F39200"/>
                </a:solidFill>
                <a:latin typeface="Arial" panose="020B0604020202020204" pitchFamily="34" charset="0"/>
                <a:ea typeface="Calibri" pitchFamily="34" charset="-122"/>
                <a:cs typeface="Arial" panose="020B0604020202020204" pitchFamily="34" charset="0"/>
              </a:rPr>
              <a:t>2025</a:t>
            </a:r>
            <a:endParaRPr lang="en-US" sz="1000">
              <a:latin typeface="Arial" panose="020B0604020202020204" pitchFamily="34" charset="0"/>
              <a:cs typeface="Arial" panose="020B0604020202020204" pitchFamily="34" charset="0"/>
            </a:endParaRPr>
          </a:p>
        </p:txBody>
      </p:sp>
      <p:sp>
        <p:nvSpPr>
          <p:cNvPr id="15" name="Text 12"/>
          <p:cNvSpPr/>
          <p:nvPr/>
        </p:nvSpPr>
        <p:spPr>
          <a:xfrm>
            <a:off x="9418320" y="4572000"/>
            <a:ext cx="1920240" cy="731520"/>
          </a:xfrm>
          <a:prstGeom prst="rect">
            <a:avLst/>
          </a:prstGeom>
          <a:noFill/>
          <a:ln/>
        </p:spPr>
        <p:txBody>
          <a:bodyPr wrap="square" lIns="0" tIns="0" rIns="0" bIns="0" rtlCol="0" anchor="ctr"/>
          <a:lstStyle/>
          <a:p>
            <a:pPr marL="0" indent="0">
              <a:buNone/>
            </a:pPr>
            <a:r>
              <a:rPr lang="en-US" sz="4400" b="1">
                <a:solidFill>
                  <a:srgbClr val="E6007E"/>
                </a:solidFill>
                <a:latin typeface="Arial" panose="020B0604020202020204" pitchFamily="34" charset="0"/>
                <a:ea typeface="Georgia" pitchFamily="34" charset="-122"/>
                <a:cs typeface="Arial" panose="020B0604020202020204" pitchFamily="34" charset="0"/>
              </a:rPr>
              <a:t>141</a:t>
            </a:r>
            <a:endParaRPr lang="en-US" sz="4400">
              <a:solidFill>
                <a:srgbClr val="E6007E"/>
              </a:solidFill>
              <a:latin typeface="Arial" panose="020B0604020202020204" pitchFamily="34" charset="0"/>
              <a:cs typeface="Arial" panose="020B0604020202020204" pitchFamily="34" charset="0"/>
            </a:endParaRPr>
          </a:p>
        </p:txBody>
      </p:sp>
      <p:sp>
        <p:nvSpPr>
          <p:cNvPr id="16" name="Text 13"/>
          <p:cNvSpPr/>
          <p:nvPr/>
        </p:nvSpPr>
        <p:spPr>
          <a:xfrm>
            <a:off x="9418320" y="5349240"/>
            <a:ext cx="1920240" cy="274320"/>
          </a:xfrm>
          <a:prstGeom prst="rect">
            <a:avLst/>
          </a:prstGeom>
          <a:noFill/>
          <a:ln/>
        </p:spPr>
        <p:txBody>
          <a:bodyPr wrap="square" lIns="0" tIns="0" rIns="0" bIns="0" rtlCol="0" anchor="ctr"/>
          <a:lstStyle/>
          <a:p>
            <a:pPr marL="0" indent="0">
              <a:buNone/>
            </a:pPr>
            <a:r>
              <a:rPr lang="en-US" sz="1100">
                <a:latin typeface="Arial" panose="020B0604020202020204" pitchFamily="34" charset="0"/>
                <a:ea typeface="Calibri" pitchFamily="34" charset="-122"/>
                <a:cs typeface="Arial" panose="020B0604020202020204" pitchFamily="34" charset="0"/>
              </a:rPr>
              <a:t>Versorgungen</a:t>
            </a:r>
            <a:endParaRPr lang="en-US" sz="1100">
              <a:latin typeface="Arial" panose="020B0604020202020204" pitchFamily="34" charset="0"/>
              <a:cs typeface="Arial" panose="020B0604020202020204" pitchFamily="34" charset="0"/>
            </a:endParaRPr>
          </a:p>
        </p:txBody>
      </p:sp>
      <p:sp>
        <p:nvSpPr>
          <p:cNvPr id="17" name="Text 14"/>
          <p:cNvSpPr/>
          <p:nvPr/>
        </p:nvSpPr>
        <p:spPr>
          <a:xfrm>
            <a:off x="9418320" y="5623560"/>
            <a:ext cx="1920240" cy="274320"/>
          </a:xfrm>
          <a:prstGeom prst="rect">
            <a:avLst/>
          </a:prstGeom>
          <a:noFill/>
          <a:ln/>
        </p:spPr>
        <p:txBody>
          <a:bodyPr wrap="square" lIns="0" tIns="0" rIns="0" bIns="0" rtlCol="0" anchor="ctr"/>
          <a:lstStyle/>
          <a:p>
            <a:pPr marL="0" indent="0">
              <a:buNone/>
            </a:pPr>
            <a:r>
              <a:rPr lang="en-US" sz="900" i="1">
                <a:latin typeface="Arial" panose="020B0604020202020204" pitchFamily="34" charset="0"/>
                <a:ea typeface="Calibri" pitchFamily="34" charset="-122"/>
                <a:cs typeface="Arial" panose="020B0604020202020204" pitchFamily="34" charset="0"/>
              </a:rPr>
              <a:t>21 Prothetik  •  120 Orthetik</a:t>
            </a:r>
            <a:endParaRPr lang="en-US" sz="900">
              <a:latin typeface="Arial" panose="020B0604020202020204" pitchFamily="34" charset="0"/>
              <a:cs typeface="Arial" panose="020B0604020202020204" pitchFamily="34" charset="0"/>
            </a:endParaRPr>
          </a:p>
        </p:txBody>
      </p:sp>
      <p:sp>
        <p:nvSpPr>
          <p:cNvPr id="18" name="Text 15"/>
          <p:cNvSpPr/>
          <p:nvPr/>
        </p:nvSpPr>
        <p:spPr>
          <a:xfrm>
            <a:off x="822960" y="6263640"/>
            <a:ext cx="8229600" cy="274320"/>
          </a:xfrm>
          <a:prstGeom prst="rect">
            <a:avLst/>
          </a:prstGeom>
          <a:noFill/>
          <a:ln/>
        </p:spPr>
        <p:txBody>
          <a:bodyPr wrap="square" lIns="0" tIns="0" rIns="0" bIns="0" rtlCol="0" anchor="ctr"/>
          <a:lstStyle/>
          <a:p>
            <a:pPr marL="0" indent="0">
              <a:buNone/>
            </a:pPr>
            <a:r>
              <a:rPr lang="en-US" sz="1000" i="1">
                <a:latin typeface="Arial" panose="020B0604020202020204" pitchFamily="34" charset="0"/>
                <a:ea typeface="Calibri" pitchFamily="34" charset="-122"/>
                <a:cs typeface="Arial" panose="020B0604020202020204" pitchFamily="34" charset="0"/>
              </a:rPr>
              <a:t>Schwerpunkt: pädiatrische Verletzungen. Individuell gefertigte Orthesen überwiegen 2025 zunehmend.</a:t>
            </a:r>
            <a:endParaRPr lang="en-US" sz="1000">
              <a:latin typeface="Arial" panose="020B0604020202020204" pitchFamily="34" charset="0"/>
              <a:cs typeface="Arial" panose="020B0604020202020204" pitchFamily="34" charset="0"/>
            </a:endParaRPr>
          </a:p>
        </p:txBody>
      </p:sp>
      <p:sp>
        <p:nvSpPr>
          <p:cNvPr id="19" name="Shape 16"/>
          <p:cNvSpPr/>
          <p:nvPr/>
        </p:nvSpPr>
        <p:spPr>
          <a:xfrm>
            <a:off x="0" y="6583680"/>
            <a:ext cx="12161520" cy="274320"/>
          </a:xfrm>
          <a:prstGeom prst="rect">
            <a:avLst/>
          </a:prstGeom>
          <a:solidFill>
            <a:srgbClr val="E6007E"/>
          </a:solidFill>
          <a:ln w="12700">
            <a:solidFill>
              <a:srgbClr val="E6007E"/>
            </a:solidFill>
            <a:prstDash val="solid"/>
          </a:ln>
        </p:spPr>
        <p:txBody>
          <a:bodyPr/>
          <a:lstStyle/>
          <a:p>
            <a:endParaRPr lang="de-DE"/>
          </a:p>
        </p:txBody>
      </p:sp>
      <p:sp>
        <p:nvSpPr>
          <p:cNvPr id="20" name="Text 17"/>
          <p:cNvSpPr/>
          <p:nvPr/>
        </p:nvSpPr>
        <p:spPr>
          <a:xfrm>
            <a:off x="457200" y="6583680"/>
            <a:ext cx="8229600" cy="274320"/>
          </a:xfrm>
          <a:prstGeom prst="rect">
            <a:avLst/>
          </a:prstGeom>
          <a:noFill/>
          <a:ln/>
        </p:spPr>
        <p:txBody>
          <a:bodyPr wrap="square" lIns="0" tIns="0" rIns="0" bIns="0" rtlCol="0" anchor="ctr"/>
          <a:lstStyle/>
          <a:p>
            <a:pPr marL="0" indent="0">
              <a:buNone/>
            </a:pPr>
            <a:r>
              <a:rPr lang="en-US" sz="900">
                <a:solidFill>
                  <a:srgbClr val="FFFFFF"/>
                </a:solidFill>
                <a:latin typeface="Arial" panose="020B0604020202020204" pitchFamily="34" charset="0"/>
                <a:ea typeface="Calibri" pitchFamily="34" charset="-122"/>
                <a:cs typeface="Arial" panose="020B0604020202020204" pitchFamily="34" charset="0"/>
              </a:rPr>
              <a:t>medi for help  •  Jahresbericht 2025</a:t>
            </a:r>
            <a:endParaRPr lang="en-US" sz="900">
              <a:latin typeface="Arial" panose="020B0604020202020204" pitchFamily="34" charset="0"/>
              <a:cs typeface="Arial" panose="020B0604020202020204" pitchFamily="34" charset="0"/>
            </a:endParaRPr>
          </a:p>
        </p:txBody>
      </p:sp>
      <p:sp>
        <p:nvSpPr>
          <p:cNvPr id="21" name="Text 18"/>
          <p:cNvSpPr/>
          <p:nvPr/>
        </p:nvSpPr>
        <p:spPr>
          <a:xfrm>
            <a:off x="11247120" y="6583680"/>
            <a:ext cx="640080" cy="274320"/>
          </a:xfrm>
          <a:prstGeom prst="rect">
            <a:avLst/>
          </a:prstGeom>
          <a:noFill/>
          <a:ln/>
        </p:spPr>
        <p:txBody>
          <a:bodyPr wrap="square" lIns="0" tIns="0" rIns="0" bIns="0" rtlCol="0" anchor="ctr"/>
          <a:lstStyle/>
          <a:p>
            <a:pPr marL="0" indent="0" algn="r">
              <a:buNone/>
            </a:pPr>
            <a:r>
              <a:rPr lang="en-US" sz="900">
                <a:solidFill>
                  <a:srgbClr val="FFFFFF"/>
                </a:solidFill>
                <a:latin typeface="Calibri" pitchFamily="34" charset="0"/>
                <a:ea typeface="Calibri" pitchFamily="34" charset="-122"/>
                <a:cs typeface="Calibri" pitchFamily="34" charset="-120"/>
              </a:rPr>
              <a:t>16 / 25</a:t>
            </a:r>
            <a:endParaRPr lang="en-US" sz="9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8">
    <p:bg>
      <p:bgPr>
        <a:solidFill>
          <a:srgbClr val="F8F5F0"/>
        </a:solidFill>
        <a:effectLst/>
      </p:bgPr>
    </p:bg>
    <p:spTree>
      <p:nvGrpSpPr>
        <p:cNvPr id="1" name=""/>
        <p:cNvGrpSpPr/>
        <p:nvPr/>
      </p:nvGrpSpPr>
      <p:grpSpPr>
        <a:xfrm>
          <a:off x="0" y="0"/>
          <a:ext cx="0" cy="0"/>
          <a:chOff x="0" y="0"/>
          <a:chExt cx="0" cy="0"/>
        </a:xfrm>
      </p:grpSpPr>
      <p:sp>
        <p:nvSpPr>
          <p:cNvPr id="2" name="Shape 0"/>
          <p:cNvSpPr/>
          <p:nvPr/>
        </p:nvSpPr>
        <p:spPr>
          <a:xfrm>
            <a:off x="457200" y="457200"/>
            <a:ext cx="182880" cy="320040"/>
          </a:xfrm>
          <a:prstGeom prst="rect">
            <a:avLst/>
          </a:prstGeom>
          <a:solidFill>
            <a:srgbClr val="F39200"/>
          </a:solidFill>
          <a:ln w="12700">
            <a:solidFill>
              <a:srgbClr val="F39200"/>
            </a:solidFill>
            <a:prstDash val="solid"/>
          </a:ln>
        </p:spPr>
        <p:txBody>
          <a:bodyPr/>
          <a:lstStyle/>
          <a:p>
            <a:endParaRPr lang="de-DE"/>
          </a:p>
        </p:txBody>
      </p:sp>
      <p:sp>
        <p:nvSpPr>
          <p:cNvPr id="3" name="Text 1"/>
          <p:cNvSpPr/>
          <p:nvPr/>
        </p:nvSpPr>
        <p:spPr>
          <a:xfrm>
            <a:off x="713232" y="457200"/>
            <a:ext cx="5486400" cy="320040"/>
          </a:xfrm>
          <a:prstGeom prst="rect">
            <a:avLst/>
          </a:prstGeom>
          <a:noFill/>
          <a:ln/>
        </p:spPr>
        <p:txBody>
          <a:bodyPr wrap="square" lIns="0" tIns="0" rIns="0" bIns="0" rtlCol="0" anchor="ctr"/>
          <a:lstStyle/>
          <a:p>
            <a:pPr marL="0" indent="0">
              <a:buNone/>
            </a:pPr>
            <a:r>
              <a:rPr lang="en-US" sz="1100" b="1" kern="0" spc="300">
                <a:solidFill>
                  <a:srgbClr val="F39200"/>
                </a:solidFill>
                <a:latin typeface="Arial" panose="020B0604020202020204" pitchFamily="34" charset="0"/>
                <a:ea typeface="Calibri" pitchFamily="34" charset="-122"/>
                <a:cs typeface="Arial" panose="020B0604020202020204" pitchFamily="34" charset="0"/>
              </a:rPr>
              <a:t>07  •  HAS HAITI</a:t>
            </a:r>
            <a:endParaRPr lang="en-US" sz="1100">
              <a:latin typeface="Arial" panose="020B0604020202020204" pitchFamily="34" charset="0"/>
              <a:cs typeface="Arial" panose="020B0604020202020204" pitchFamily="34" charset="0"/>
            </a:endParaRPr>
          </a:p>
        </p:txBody>
      </p:sp>
      <p:sp>
        <p:nvSpPr>
          <p:cNvPr id="4" name="Text 2"/>
          <p:cNvSpPr/>
          <p:nvPr/>
        </p:nvSpPr>
        <p:spPr>
          <a:xfrm>
            <a:off x="457200" y="868680"/>
            <a:ext cx="11247120" cy="731520"/>
          </a:xfrm>
          <a:prstGeom prst="rect">
            <a:avLst/>
          </a:prstGeom>
          <a:noFill/>
          <a:ln/>
        </p:spPr>
        <p:txBody>
          <a:bodyPr wrap="square" lIns="0" tIns="0" rIns="0" bIns="0" rtlCol="0" anchor="ctr"/>
          <a:lstStyle/>
          <a:p>
            <a:pPr marL="0" indent="0">
              <a:buNone/>
            </a:pPr>
            <a:r>
              <a:rPr lang="en-US" sz="3200" b="1">
                <a:solidFill>
                  <a:srgbClr val="E6007E"/>
                </a:solidFill>
                <a:latin typeface="Arial" panose="020B0604020202020204" pitchFamily="34" charset="0"/>
                <a:ea typeface="Georgia" pitchFamily="34" charset="-122"/>
                <a:cs typeface="Arial" panose="020B0604020202020204" pitchFamily="34" charset="0"/>
              </a:rPr>
              <a:t>Ausblick</a:t>
            </a:r>
            <a:endParaRPr lang="en-US" sz="3200">
              <a:latin typeface="Arial" panose="020B0604020202020204" pitchFamily="34" charset="0"/>
              <a:cs typeface="Arial" panose="020B0604020202020204" pitchFamily="34" charset="0"/>
            </a:endParaRPr>
          </a:p>
        </p:txBody>
      </p:sp>
      <p:sp>
        <p:nvSpPr>
          <p:cNvPr id="5" name="Text 3"/>
          <p:cNvSpPr/>
          <p:nvPr/>
        </p:nvSpPr>
        <p:spPr>
          <a:xfrm>
            <a:off x="457200" y="1600200"/>
            <a:ext cx="11247120" cy="411480"/>
          </a:xfrm>
          <a:prstGeom prst="rect">
            <a:avLst/>
          </a:prstGeom>
          <a:noFill/>
          <a:ln/>
        </p:spPr>
        <p:txBody>
          <a:bodyPr wrap="square" lIns="0" tIns="0" rIns="0" bIns="0" rtlCol="0" anchor="ctr"/>
          <a:lstStyle/>
          <a:p>
            <a:pPr marL="0" indent="0">
              <a:buNone/>
            </a:pPr>
            <a:r>
              <a:rPr lang="en-US" sz="1600" i="1">
                <a:latin typeface="Arial" panose="020B0604020202020204" pitchFamily="34" charset="0"/>
                <a:ea typeface="Georgia" pitchFamily="34" charset="-122"/>
                <a:cs typeface="Arial" panose="020B0604020202020204" pitchFamily="34" charset="0"/>
              </a:rPr>
              <a:t>Wie es in der P &amp; O Werkstatt weitergeht</a:t>
            </a:r>
            <a:endParaRPr lang="en-US" sz="1600">
              <a:latin typeface="Arial" panose="020B0604020202020204" pitchFamily="34" charset="0"/>
              <a:cs typeface="Arial" panose="020B0604020202020204" pitchFamily="34" charset="0"/>
            </a:endParaRPr>
          </a:p>
        </p:txBody>
      </p:sp>
      <p:sp>
        <p:nvSpPr>
          <p:cNvPr id="6" name="Shape 4"/>
          <p:cNvSpPr/>
          <p:nvPr/>
        </p:nvSpPr>
        <p:spPr>
          <a:xfrm>
            <a:off x="457199" y="2135171"/>
            <a:ext cx="10787063" cy="960120"/>
          </a:xfrm>
          <a:prstGeom prst="rect">
            <a:avLst/>
          </a:prstGeom>
          <a:solidFill>
            <a:srgbClr val="FFFFFF"/>
          </a:solidFill>
          <a:ln w="12700">
            <a:solidFill>
              <a:srgbClr val="D9D2C5"/>
            </a:solidFill>
            <a:prstDash val="solid"/>
          </a:ln>
        </p:spPr>
        <p:txBody>
          <a:bodyPr/>
          <a:lstStyle/>
          <a:p>
            <a:endParaRPr lang="de-DE"/>
          </a:p>
        </p:txBody>
      </p:sp>
      <p:sp>
        <p:nvSpPr>
          <p:cNvPr id="7" name="Shape 5"/>
          <p:cNvSpPr/>
          <p:nvPr/>
        </p:nvSpPr>
        <p:spPr>
          <a:xfrm>
            <a:off x="457200" y="2135171"/>
            <a:ext cx="91440" cy="960120"/>
          </a:xfrm>
          <a:prstGeom prst="rect">
            <a:avLst/>
          </a:prstGeom>
          <a:solidFill>
            <a:srgbClr val="F39200"/>
          </a:solidFill>
          <a:ln w="12700">
            <a:solidFill>
              <a:srgbClr val="F39200"/>
            </a:solidFill>
            <a:prstDash val="solid"/>
          </a:ln>
        </p:spPr>
        <p:txBody>
          <a:bodyPr/>
          <a:lstStyle/>
          <a:p>
            <a:endParaRPr lang="de-DE"/>
          </a:p>
        </p:txBody>
      </p:sp>
      <p:sp>
        <p:nvSpPr>
          <p:cNvPr id="8" name="Text 6"/>
          <p:cNvSpPr/>
          <p:nvPr/>
        </p:nvSpPr>
        <p:spPr>
          <a:xfrm>
            <a:off x="731520" y="2244899"/>
            <a:ext cx="10058400" cy="320040"/>
          </a:xfrm>
          <a:prstGeom prst="rect">
            <a:avLst/>
          </a:prstGeom>
          <a:noFill/>
          <a:ln/>
        </p:spPr>
        <p:txBody>
          <a:bodyPr wrap="square" lIns="0" tIns="0" rIns="0" bIns="0" rtlCol="0" anchor="ctr"/>
          <a:lstStyle/>
          <a:p>
            <a:pPr marL="0" indent="0">
              <a:buNone/>
            </a:pPr>
            <a:r>
              <a:rPr lang="en-US" sz="1400" b="1">
                <a:solidFill>
                  <a:srgbClr val="E6007E"/>
                </a:solidFill>
                <a:latin typeface="Arial" panose="020B0604020202020204" pitchFamily="34" charset="0"/>
                <a:ea typeface="Georgia" pitchFamily="34" charset="-122"/>
                <a:cs typeface="Arial" panose="020B0604020202020204" pitchFamily="34" charset="0"/>
              </a:rPr>
              <a:t>Neue Werkstattleitung</a:t>
            </a:r>
            <a:endParaRPr lang="en-US" sz="1400">
              <a:latin typeface="Arial" panose="020B0604020202020204" pitchFamily="34" charset="0"/>
              <a:cs typeface="Arial" panose="020B0604020202020204" pitchFamily="34" charset="0"/>
            </a:endParaRPr>
          </a:p>
        </p:txBody>
      </p:sp>
      <p:sp>
        <p:nvSpPr>
          <p:cNvPr id="9" name="Text 7"/>
          <p:cNvSpPr/>
          <p:nvPr/>
        </p:nvSpPr>
        <p:spPr>
          <a:xfrm>
            <a:off x="731520" y="2564939"/>
            <a:ext cx="10058400" cy="502920"/>
          </a:xfrm>
          <a:prstGeom prst="rect">
            <a:avLst/>
          </a:prstGeom>
          <a:noFill/>
          <a:ln/>
        </p:spPr>
        <p:txBody>
          <a:bodyPr wrap="square" lIns="0" tIns="0" rIns="0" bIns="0" rtlCol="0" anchor="ctr"/>
          <a:lstStyle/>
          <a:p>
            <a:pPr marL="0" indent="0">
              <a:buNone/>
            </a:pPr>
            <a:r>
              <a:rPr lang="en-US" sz="1100">
                <a:solidFill>
                  <a:srgbClr val="1A1A1A"/>
                </a:solidFill>
                <a:latin typeface="Arial" panose="020B0604020202020204" pitchFamily="34" charset="0"/>
                <a:ea typeface="Calibri" pitchFamily="34" charset="-122"/>
                <a:cs typeface="Arial" panose="020B0604020202020204" pitchFamily="34" charset="0"/>
              </a:rPr>
              <a:t>Ein chirurgischer Orthopäde vor Ort hat die Leitung der P &amp; O Werkstatt übernommen. Er beaufsichtigt Anpassungen sowie Indikationen.</a:t>
            </a:r>
            <a:endParaRPr lang="en-US" sz="1100">
              <a:latin typeface="Arial" panose="020B0604020202020204" pitchFamily="34" charset="0"/>
              <a:cs typeface="Arial" panose="020B0604020202020204" pitchFamily="34" charset="0"/>
            </a:endParaRPr>
          </a:p>
        </p:txBody>
      </p:sp>
      <p:sp>
        <p:nvSpPr>
          <p:cNvPr id="10" name="Shape 8"/>
          <p:cNvSpPr/>
          <p:nvPr/>
        </p:nvSpPr>
        <p:spPr>
          <a:xfrm>
            <a:off x="457199" y="3186731"/>
            <a:ext cx="10787063" cy="960120"/>
          </a:xfrm>
          <a:prstGeom prst="rect">
            <a:avLst/>
          </a:prstGeom>
          <a:solidFill>
            <a:srgbClr val="FFFFFF"/>
          </a:solidFill>
          <a:ln w="12700">
            <a:solidFill>
              <a:srgbClr val="D9D2C5"/>
            </a:solidFill>
            <a:prstDash val="solid"/>
          </a:ln>
        </p:spPr>
        <p:txBody>
          <a:bodyPr/>
          <a:lstStyle/>
          <a:p>
            <a:endParaRPr lang="de-DE"/>
          </a:p>
        </p:txBody>
      </p:sp>
      <p:sp>
        <p:nvSpPr>
          <p:cNvPr id="11" name="Shape 9"/>
          <p:cNvSpPr/>
          <p:nvPr/>
        </p:nvSpPr>
        <p:spPr>
          <a:xfrm>
            <a:off x="457200" y="3186731"/>
            <a:ext cx="91440" cy="960120"/>
          </a:xfrm>
          <a:prstGeom prst="rect">
            <a:avLst/>
          </a:prstGeom>
          <a:solidFill>
            <a:srgbClr val="F39200"/>
          </a:solidFill>
          <a:ln w="12700">
            <a:solidFill>
              <a:srgbClr val="F39200"/>
            </a:solidFill>
            <a:prstDash val="solid"/>
          </a:ln>
        </p:spPr>
        <p:txBody>
          <a:bodyPr/>
          <a:lstStyle/>
          <a:p>
            <a:endParaRPr lang="de-DE"/>
          </a:p>
        </p:txBody>
      </p:sp>
      <p:sp>
        <p:nvSpPr>
          <p:cNvPr id="12" name="Text 10"/>
          <p:cNvSpPr/>
          <p:nvPr/>
        </p:nvSpPr>
        <p:spPr>
          <a:xfrm>
            <a:off x="731520" y="3296459"/>
            <a:ext cx="10058400" cy="320040"/>
          </a:xfrm>
          <a:prstGeom prst="rect">
            <a:avLst/>
          </a:prstGeom>
          <a:noFill/>
          <a:ln/>
        </p:spPr>
        <p:txBody>
          <a:bodyPr wrap="square" lIns="0" tIns="0" rIns="0" bIns="0" rtlCol="0" anchor="ctr"/>
          <a:lstStyle/>
          <a:p>
            <a:pPr marL="0" indent="0">
              <a:buNone/>
            </a:pPr>
            <a:r>
              <a:rPr lang="en-US" sz="1400" b="1">
                <a:solidFill>
                  <a:srgbClr val="E6007E"/>
                </a:solidFill>
                <a:latin typeface="Arial" panose="020B0604020202020204" pitchFamily="34" charset="0"/>
                <a:ea typeface="Georgia" pitchFamily="34" charset="-122"/>
                <a:cs typeface="Arial" panose="020B0604020202020204" pitchFamily="34" charset="0"/>
              </a:rPr>
              <a:t>Physiotherapie-Team wieder vollständig</a:t>
            </a:r>
            <a:endParaRPr lang="en-US" sz="1400">
              <a:latin typeface="Arial" panose="020B0604020202020204" pitchFamily="34" charset="0"/>
              <a:cs typeface="Arial" panose="020B0604020202020204" pitchFamily="34" charset="0"/>
            </a:endParaRPr>
          </a:p>
        </p:txBody>
      </p:sp>
      <p:sp>
        <p:nvSpPr>
          <p:cNvPr id="13" name="Text 11"/>
          <p:cNvSpPr/>
          <p:nvPr/>
        </p:nvSpPr>
        <p:spPr>
          <a:xfrm>
            <a:off x="731520" y="3616499"/>
            <a:ext cx="10058400" cy="502920"/>
          </a:xfrm>
          <a:prstGeom prst="rect">
            <a:avLst/>
          </a:prstGeom>
          <a:noFill/>
          <a:ln/>
        </p:spPr>
        <p:txBody>
          <a:bodyPr wrap="square" lIns="0" tIns="0" rIns="0" bIns="0" rtlCol="0" anchor="ctr"/>
          <a:lstStyle/>
          <a:p>
            <a:pPr marL="0" indent="0">
              <a:buNone/>
            </a:pPr>
            <a:r>
              <a:rPr lang="en-US" sz="1100">
                <a:solidFill>
                  <a:srgbClr val="1A1A1A"/>
                </a:solidFill>
                <a:latin typeface="Arial" panose="020B0604020202020204" pitchFamily="34" charset="0"/>
                <a:ea typeface="Calibri" pitchFamily="34" charset="-122"/>
                <a:cs typeface="Arial" panose="020B0604020202020204" pitchFamily="34" charset="0"/>
              </a:rPr>
              <a:t>Das </a:t>
            </a:r>
            <a:r>
              <a:rPr lang="en-US" sz="1100" err="1">
                <a:solidFill>
                  <a:srgbClr val="1A1A1A"/>
                </a:solidFill>
                <a:latin typeface="Arial" panose="020B0604020202020204" pitchFamily="34" charset="0"/>
                <a:ea typeface="Calibri" pitchFamily="34" charset="-122"/>
                <a:cs typeface="Arial" panose="020B0604020202020204" pitchFamily="34" charset="0"/>
              </a:rPr>
              <a:t>Physiotherapie</a:t>
            </a:r>
            <a:r>
              <a:rPr lang="en-US" sz="1100">
                <a:solidFill>
                  <a:srgbClr val="1A1A1A"/>
                </a:solidFill>
                <a:latin typeface="Arial" panose="020B0604020202020204" pitchFamily="34" charset="0"/>
                <a:ea typeface="Calibri" pitchFamily="34" charset="-122"/>
                <a:cs typeface="Arial" panose="020B0604020202020204" pitchFamily="34" charset="0"/>
              </a:rPr>
              <a:t>-Team ist wieder komplett und begleitet die Patient:innen aus der Werkstatt im Umgang </a:t>
            </a:r>
            <a:r>
              <a:rPr lang="en-US" sz="1100" err="1">
                <a:solidFill>
                  <a:srgbClr val="1A1A1A"/>
                </a:solidFill>
                <a:latin typeface="Arial" panose="020B0604020202020204" pitchFamily="34" charset="0"/>
                <a:ea typeface="Calibri" pitchFamily="34" charset="-122"/>
                <a:cs typeface="Arial" panose="020B0604020202020204" pitchFamily="34" charset="0"/>
              </a:rPr>
              <a:t>mit</a:t>
            </a:r>
            <a:r>
              <a:rPr lang="en-US" sz="1100">
                <a:solidFill>
                  <a:srgbClr val="1A1A1A"/>
                </a:solidFill>
                <a:latin typeface="Arial" panose="020B0604020202020204" pitchFamily="34" charset="0"/>
                <a:ea typeface="Calibri" pitchFamily="34" charset="-122"/>
                <a:cs typeface="Arial" panose="020B0604020202020204" pitchFamily="34" charset="0"/>
              </a:rPr>
              <a:t> </a:t>
            </a:r>
            <a:r>
              <a:rPr lang="en-US" sz="1100" err="1">
                <a:solidFill>
                  <a:srgbClr val="1A1A1A"/>
                </a:solidFill>
                <a:latin typeface="Arial" panose="020B0604020202020204" pitchFamily="34" charset="0"/>
                <a:ea typeface="Calibri" pitchFamily="34" charset="-122"/>
                <a:cs typeface="Arial" panose="020B0604020202020204" pitchFamily="34" charset="0"/>
              </a:rPr>
              <a:t>ihren</a:t>
            </a:r>
            <a:r>
              <a:rPr lang="en-US" sz="1100">
                <a:solidFill>
                  <a:srgbClr val="1A1A1A"/>
                </a:solidFill>
                <a:latin typeface="Arial" panose="020B0604020202020204" pitchFamily="34" charset="0"/>
                <a:ea typeface="Calibri" pitchFamily="34" charset="-122"/>
                <a:cs typeface="Arial" panose="020B0604020202020204" pitchFamily="34" charset="0"/>
              </a:rPr>
              <a:t> </a:t>
            </a:r>
            <a:r>
              <a:rPr lang="en-US" sz="1100" err="1">
                <a:solidFill>
                  <a:srgbClr val="1A1A1A"/>
                </a:solidFill>
                <a:latin typeface="Arial" panose="020B0604020202020204" pitchFamily="34" charset="0"/>
                <a:ea typeface="Calibri" pitchFamily="34" charset="-122"/>
                <a:cs typeface="Arial" panose="020B0604020202020204" pitchFamily="34" charset="0"/>
              </a:rPr>
              <a:t>medizinischen</a:t>
            </a:r>
            <a:r>
              <a:rPr lang="en-US" sz="1100">
                <a:solidFill>
                  <a:srgbClr val="1A1A1A"/>
                </a:solidFill>
                <a:latin typeface="Arial" panose="020B0604020202020204" pitchFamily="34" charset="0"/>
                <a:ea typeface="Calibri" pitchFamily="34" charset="-122"/>
                <a:cs typeface="Arial" panose="020B0604020202020204" pitchFamily="34" charset="0"/>
              </a:rPr>
              <a:t> Hilfsmitteln.</a:t>
            </a:r>
            <a:endParaRPr lang="en-US" sz="1100">
              <a:latin typeface="Arial" panose="020B0604020202020204" pitchFamily="34" charset="0"/>
              <a:cs typeface="Arial" panose="020B0604020202020204" pitchFamily="34" charset="0"/>
            </a:endParaRPr>
          </a:p>
        </p:txBody>
      </p:sp>
      <p:sp>
        <p:nvSpPr>
          <p:cNvPr id="14" name="Shape 12"/>
          <p:cNvSpPr/>
          <p:nvPr/>
        </p:nvSpPr>
        <p:spPr>
          <a:xfrm>
            <a:off x="457199" y="4238291"/>
            <a:ext cx="10787063" cy="960120"/>
          </a:xfrm>
          <a:prstGeom prst="rect">
            <a:avLst/>
          </a:prstGeom>
          <a:solidFill>
            <a:srgbClr val="FFFFFF"/>
          </a:solidFill>
          <a:ln w="12700">
            <a:solidFill>
              <a:srgbClr val="D9D2C5"/>
            </a:solidFill>
            <a:prstDash val="solid"/>
          </a:ln>
        </p:spPr>
        <p:txBody>
          <a:bodyPr/>
          <a:lstStyle/>
          <a:p>
            <a:endParaRPr lang="de-DE"/>
          </a:p>
        </p:txBody>
      </p:sp>
      <p:sp>
        <p:nvSpPr>
          <p:cNvPr id="15" name="Shape 13"/>
          <p:cNvSpPr/>
          <p:nvPr/>
        </p:nvSpPr>
        <p:spPr>
          <a:xfrm>
            <a:off x="457200" y="4238291"/>
            <a:ext cx="91440" cy="960120"/>
          </a:xfrm>
          <a:prstGeom prst="rect">
            <a:avLst/>
          </a:prstGeom>
          <a:solidFill>
            <a:srgbClr val="F39200"/>
          </a:solidFill>
          <a:ln w="12700">
            <a:solidFill>
              <a:srgbClr val="F39200"/>
            </a:solidFill>
            <a:prstDash val="solid"/>
          </a:ln>
        </p:spPr>
        <p:txBody>
          <a:bodyPr/>
          <a:lstStyle/>
          <a:p>
            <a:endParaRPr lang="de-DE"/>
          </a:p>
        </p:txBody>
      </p:sp>
      <p:sp>
        <p:nvSpPr>
          <p:cNvPr id="16" name="Text 14"/>
          <p:cNvSpPr/>
          <p:nvPr/>
        </p:nvSpPr>
        <p:spPr>
          <a:xfrm>
            <a:off x="731520" y="4348019"/>
            <a:ext cx="10058400" cy="320040"/>
          </a:xfrm>
          <a:prstGeom prst="rect">
            <a:avLst/>
          </a:prstGeom>
          <a:noFill/>
          <a:ln/>
        </p:spPr>
        <p:txBody>
          <a:bodyPr wrap="square" lIns="0" tIns="0" rIns="0" bIns="0" rtlCol="0" anchor="ctr"/>
          <a:lstStyle/>
          <a:p>
            <a:pPr marL="0" indent="0">
              <a:buNone/>
            </a:pPr>
            <a:r>
              <a:rPr lang="en-US" sz="1400" b="1">
                <a:solidFill>
                  <a:srgbClr val="E6007E"/>
                </a:solidFill>
                <a:latin typeface="Arial" panose="020B0604020202020204" pitchFamily="34" charset="0"/>
                <a:ea typeface="Georgia" pitchFamily="34" charset="-122"/>
                <a:cs typeface="Arial" panose="020B0604020202020204" pitchFamily="34" charset="0"/>
              </a:rPr>
              <a:t>Schwerpunkt: individuelle Orthesen</a:t>
            </a:r>
            <a:endParaRPr lang="en-US" sz="1400">
              <a:latin typeface="Arial" panose="020B0604020202020204" pitchFamily="34" charset="0"/>
              <a:cs typeface="Arial" panose="020B0604020202020204" pitchFamily="34" charset="0"/>
            </a:endParaRPr>
          </a:p>
        </p:txBody>
      </p:sp>
      <p:sp>
        <p:nvSpPr>
          <p:cNvPr id="17" name="Text 15"/>
          <p:cNvSpPr/>
          <p:nvPr/>
        </p:nvSpPr>
        <p:spPr>
          <a:xfrm>
            <a:off x="731520" y="4668059"/>
            <a:ext cx="10058400" cy="502920"/>
          </a:xfrm>
          <a:prstGeom prst="rect">
            <a:avLst/>
          </a:prstGeom>
          <a:noFill/>
          <a:ln/>
        </p:spPr>
        <p:txBody>
          <a:bodyPr wrap="square" lIns="0" tIns="0" rIns="0" bIns="0" rtlCol="0" anchor="ctr"/>
          <a:lstStyle/>
          <a:p>
            <a:pPr marL="0" indent="0">
              <a:buNone/>
            </a:pPr>
            <a:r>
              <a:rPr lang="en-US" sz="1100">
                <a:solidFill>
                  <a:srgbClr val="1A1A1A"/>
                </a:solidFill>
                <a:latin typeface="Arial" panose="020B0604020202020204" pitchFamily="34" charset="0"/>
                <a:ea typeface="Calibri" pitchFamily="34" charset="-122"/>
                <a:cs typeface="Arial" panose="020B0604020202020204" pitchFamily="34" charset="0"/>
              </a:rPr>
              <a:t>Die 2025 erbrachten Versorgungen überwiegen im </a:t>
            </a:r>
            <a:r>
              <a:rPr lang="en-US" sz="1100" err="1">
                <a:solidFill>
                  <a:srgbClr val="1A1A1A"/>
                </a:solidFill>
                <a:latin typeface="Arial" panose="020B0604020202020204" pitchFamily="34" charset="0"/>
                <a:ea typeface="Calibri" pitchFamily="34" charset="-122"/>
                <a:cs typeface="Arial" panose="020B0604020202020204" pitchFamily="34" charset="0"/>
              </a:rPr>
              <a:t>Bereich</a:t>
            </a:r>
            <a:r>
              <a:rPr lang="en-US" sz="1100">
                <a:solidFill>
                  <a:srgbClr val="1A1A1A"/>
                </a:solidFill>
                <a:latin typeface="Arial" panose="020B0604020202020204" pitchFamily="34" charset="0"/>
                <a:ea typeface="Calibri" pitchFamily="34" charset="-122"/>
                <a:cs typeface="Arial" panose="020B0604020202020204" pitchFamily="34" charset="0"/>
              </a:rPr>
              <a:t> der </a:t>
            </a:r>
            <a:r>
              <a:rPr lang="en-US" sz="1100" err="1">
                <a:solidFill>
                  <a:srgbClr val="1A1A1A"/>
                </a:solidFill>
                <a:latin typeface="Arial" panose="020B0604020202020204" pitchFamily="34" charset="0"/>
                <a:ea typeface="Calibri" pitchFamily="34" charset="-122"/>
                <a:cs typeface="Arial" panose="020B0604020202020204" pitchFamily="34" charset="0"/>
              </a:rPr>
              <a:t>individuell</a:t>
            </a:r>
            <a:r>
              <a:rPr lang="en-US" sz="1100">
                <a:solidFill>
                  <a:srgbClr val="1A1A1A"/>
                </a:solidFill>
                <a:latin typeface="Arial" panose="020B0604020202020204" pitchFamily="34" charset="0"/>
                <a:ea typeface="Calibri" pitchFamily="34" charset="-122"/>
                <a:cs typeface="Arial" panose="020B0604020202020204" pitchFamily="34" charset="0"/>
              </a:rPr>
              <a:t> </a:t>
            </a:r>
            <a:r>
              <a:rPr lang="en-US" sz="1100" err="1">
                <a:solidFill>
                  <a:srgbClr val="1A1A1A"/>
                </a:solidFill>
                <a:latin typeface="Arial" panose="020B0604020202020204" pitchFamily="34" charset="0"/>
                <a:ea typeface="Calibri" pitchFamily="34" charset="-122"/>
                <a:cs typeface="Arial" panose="020B0604020202020204" pitchFamily="34" charset="0"/>
              </a:rPr>
              <a:t>gefertigten</a:t>
            </a:r>
            <a:r>
              <a:rPr lang="en-US" sz="1100">
                <a:solidFill>
                  <a:srgbClr val="1A1A1A"/>
                </a:solidFill>
                <a:latin typeface="Arial" panose="020B0604020202020204" pitchFamily="34" charset="0"/>
                <a:ea typeface="Calibri" pitchFamily="34" charset="-122"/>
                <a:cs typeface="Arial" panose="020B0604020202020204" pitchFamily="34" charset="0"/>
              </a:rPr>
              <a:t> Orthesen – eine Reaktion auf den wachsenden Bedarf.</a:t>
            </a:r>
            <a:endParaRPr lang="en-US" sz="1100">
              <a:latin typeface="Arial" panose="020B0604020202020204" pitchFamily="34" charset="0"/>
              <a:cs typeface="Arial" panose="020B0604020202020204" pitchFamily="34" charset="0"/>
            </a:endParaRPr>
          </a:p>
        </p:txBody>
      </p:sp>
      <p:sp>
        <p:nvSpPr>
          <p:cNvPr id="18" name="Shape 16"/>
          <p:cNvSpPr/>
          <p:nvPr/>
        </p:nvSpPr>
        <p:spPr>
          <a:xfrm>
            <a:off x="457199" y="5289851"/>
            <a:ext cx="10787063" cy="960120"/>
          </a:xfrm>
          <a:prstGeom prst="rect">
            <a:avLst/>
          </a:prstGeom>
          <a:solidFill>
            <a:srgbClr val="FFFFFF"/>
          </a:solidFill>
          <a:ln w="12700">
            <a:solidFill>
              <a:srgbClr val="D9D2C5"/>
            </a:solidFill>
            <a:prstDash val="solid"/>
          </a:ln>
        </p:spPr>
        <p:txBody>
          <a:bodyPr/>
          <a:lstStyle/>
          <a:p>
            <a:endParaRPr lang="de-DE"/>
          </a:p>
        </p:txBody>
      </p:sp>
      <p:sp>
        <p:nvSpPr>
          <p:cNvPr id="19" name="Shape 17"/>
          <p:cNvSpPr/>
          <p:nvPr/>
        </p:nvSpPr>
        <p:spPr>
          <a:xfrm>
            <a:off x="457200" y="5289851"/>
            <a:ext cx="91440" cy="960120"/>
          </a:xfrm>
          <a:prstGeom prst="rect">
            <a:avLst/>
          </a:prstGeom>
          <a:solidFill>
            <a:srgbClr val="F39200"/>
          </a:solidFill>
          <a:ln w="12700">
            <a:solidFill>
              <a:srgbClr val="F39200"/>
            </a:solidFill>
            <a:prstDash val="solid"/>
          </a:ln>
        </p:spPr>
        <p:txBody>
          <a:bodyPr/>
          <a:lstStyle/>
          <a:p>
            <a:endParaRPr lang="de-DE"/>
          </a:p>
        </p:txBody>
      </p:sp>
      <p:sp>
        <p:nvSpPr>
          <p:cNvPr id="20" name="Text 18"/>
          <p:cNvSpPr/>
          <p:nvPr/>
        </p:nvSpPr>
        <p:spPr>
          <a:xfrm>
            <a:off x="731520" y="5399579"/>
            <a:ext cx="10058400" cy="320040"/>
          </a:xfrm>
          <a:prstGeom prst="rect">
            <a:avLst/>
          </a:prstGeom>
          <a:noFill/>
          <a:ln/>
        </p:spPr>
        <p:txBody>
          <a:bodyPr wrap="square" lIns="0" tIns="0" rIns="0" bIns="0" rtlCol="0" anchor="ctr"/>
          <a:lstStyle/>
          <a:p>
            <a:pPr marL="0" indent="0">
              <a:buNone/>
            </a:pPr>
            <a:r>
              <a:rPr lang="en-US" sz="1400" b="1">
                <a:solidFill>
                  <a:srgbClr val="E6007E"/>
                </a:solidFill>
                <a:latin typeface="Arial" panose="020B0604020202020204" pitchFamily="34" charset="0"/>
                <a:ea typeface="Georgia" pitchFamily="34" charset="-122"/>
                <a:cs typeface="Arial" panose="020B0604020202020204" pitchFamily="34" charset="0"/>
              </a:rPr>
              <a:t>Materiallieferung in Auftrag</a:t>
            </a:r>
            <a:endParaRPr lang="en-US" sz="1400">
              <a:latin typeface="Arial" panose="020B0604020202020204" pitchFamily="34" charset="0"/>
              <a:cs typeface="Arial" panose="020B0604020202020204" pitchFamily="34" charset="0"/>
            </a:endParaRPr>
          </a:p>
        </p:txBody>
      </p:sp>
      <p:sp>
        <p:nvSpPr>
          <p:cNvPr id="21" name="Text 19"/>
          <p:cNvSpPr/>
          <p:nvPr/>
        </p:nvSpPr>
        <p:spPr>
          <a:xfrm>
            <a:off x="731520" y="5719619"/>
            <a:ext cx="10058400" cy="502920"/>
          </a:xfrm>
          <a:prstGeom prst="rect">
            <a:avLst/>
          </a:prstGeom>
          <a:noFill/>
          <a:ln/>
        </p:spPr>
        <p:txBody>
          <a:bodyPr wrap="square" lIns="0" tIns="0" rIns="0" bIns="0" rtlCol="0" anchor="ctr"/>
          <a:lstStyle/>
          <a:p>
            <a:pPr marL="0" indent="0">
              <a:buNone/>
            </a:pPr>
            <a:r>
              <a:rPr lang="en-US" sz="1100">
                <a:solidFill>
                  <a:srgbClr val="1A1A1A"/>
                </a:solidFill>
                <a:latin typeface="Arial" panose="020B0604020202020204" pitchFamily="34" charset="0"/>
                <a:ea typeface="Calibri" pitchFamily="34" charset="-122"/>
                <a:cs typeface="Arial" panose="020B0604020202020204" pitchFamily="34" charset="0"/>
              </a:rPr>
              <a:t>Prothesenpassteile dienen aktuell vor allem Reparaturen und Umbauten bei Kindern und Jugendlichen. Eine neue Materiallieferung (Schwerpunkt: neue Prothesenschäfte und individuelle Orthesen) ist bei SPS in Auftrag.</a:t>
            </a:r>
            <a:endParaRPr lang="en-US" sz="1100">
              <a:latin typeface="Arial" panose="020B0604020202020204" pitchFamily="34" charset="0"/>
              <a:cs typeface="Arial" panose="020B0604020202020204" pitchFamily="34" charset="0"/>
            </a:endParaRPr>
          </a:p>
        </p:txBody>
      </p:sp>
      <p:sp>
        <p:nvSpPr>
          <p:cNvPr id="22" name="Shape 20"/>
          <p:cNvSpPr/>
          <p:nvPr/>
        </p:nvSpPr>
        <p:spPr>
          <a:xfrm>
            <a:off x="0" y="6583680"/>
            <a:ext cx="12161520" cy="274320"/>
          </a:xfrm>
          <a:prstGeom prst="rect">
            <a:avLst/>
          </a:prstGeom>
          <a:solidFill>
            <a:srgbClr val="E6007E"/>
          </a:solidFill>
          <a:ln w="12700">
            <a:solidFill>
              <a:srgbClr val="E6007E"/>
            </a:solidFill>
            <a:prstDash val="solid"/>
          </a:ln>
        </p:spPr>
        <p:txBody>
          <a:bodyPr/>
          <a:lstStyle/>
          <a:p>
            <a:endParaRPr lang="de-DE"/>
          </a:p>
        </p:txBody>
      </p:sp>
      <p:sp>
        <p:nvSpPr>
          <p:cNvPr id="23" name="Text 21"/>
          <p:cNvSpPr/>
          <p:nvPr/>
        </p:nvSpPr>
        <p:spPr>
          <a:xfrm>
            <a:off x="457200" y="6583680"/>
            <a:ext cx="8229600" cy="274320"/>
          </a:xfrm>
          <a:prstGeom prst="rect">
            <a:avLst/>
          </a:prstGeom>
          <a:noFill/>
          <a:ln/>
        </p:spPr>
        <p:txBody>
          <a:bodyPr wrap="square" lIns="0" tIns="0" rIns="0" bIns="0" rtlCol="0" anchor="ctr"/>
          <a:lstStyle/>
          <a:p>
            <a:pPr marL="0" indent="0">
              <a:buNone/>
            </a:pPr>
            <a:r>
              <a:rPr lang="en-US" sz="900">
                <a:solidFill>
                  <a:srgbClr val="FFFFFF"/>
                </a:solidFill>
                <a:latin typeface="Arial" panose="020B0604020202020204" pitchFamily="34" charset="0"/>
                <a:ea typeface="Calibri" pitchFamily="34" charset="-122"/>
                <a:cs typeface="Arial" panose="020B0604020202020204" pitchFamily="34" charset="0"/>
              </a:rPr>
              <a:t>medi for help  •  Jahresbericht 2025</a:t>
            </a:r>
            <a:endParaRPr lang="en-US" sz="900">
              <a:latin typeface="Arial" panose="020B0604020202020204" pitchFamily="34" charset="0"/>
              <a:cs typeface="Arial" panose="020B0604020202020204" pitchFamily="34" charset="0"/>
            </a:endParaRPr>
          </a:p>
        </p:txBody>
      </p:sp>
      <p:sp>
        <p:nvSpPr>
          <p:cNvPr id="24" name="Text 22"/>
          <p:cNvSpPr/>
          <p:nvPr/>
        </p:nvSpPr>
        <p:spPr>
          <a:xfrm>
            <a:off x="11247120" y="6583680"/>
            <a:ext cx="640080" cy="274320"/>
          </a:xfrm>
          <a:prstGeom prst="rect">
            <a:avLst/>
          </a:prstGeom>
          <a:noFill/>
          <a:ln/>
        </p:spPr>
        <p:txBody>
          <a:bodyPr wrap="square" lIns="0" tIns="0" rIns="0" bIns="0" rtlCol="0" anchor="ctr"/>
          <a:lstStyle/>
          <a:p>
            <a:pPr marL="0" indent="0" algn="r">
              <a:buNone/>
            </a:pPr>
            <a:r>
              <a:rPr lang="en-US" sz="900">
                <a:solidFill>
                  <a:srgbClr val="FFFFFF"/>
                </a:solidFill>
                <a:latin typeface="Calibri" pitchFamily="34" charset="0"/>
                <a:ea typeface="Calibri" pitchFamily="34" charset="-122"/>
                <a:cs typeface="Calibri" pitchFamily="34" charset="-120"/>
              </a:rPr>
              <a:t>17 / 25</a:t>
            </a:r>
            <a:endParaRPr lang="en-US" sz="9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9">
    <p:bg>
      <p:bgPr>
        <a:solidFill>
          <a:srgbClr val="F8F5F0"/>
        </a:solidFill>
        <a:effectLst/>
      </p:bgPr>
    </p:bg>
    <p:spTree>
      <p:nvGrpSpPr>
        <p:cNvPr id="1" name=""/>
        <p:cNvGrpSpPr/>
        <p:nvPr/>
      </p:nvGrpSpPr>
      <p:grpSpPr>
        <a:xfrm>
          <a:off x="0" y="0"/>
          <a:ext cx="0" cy="0"/>
          <a:chOff x="0" y="0"/>
          <a:chExt cx="0" cy="0"/>
        </a:xfrm>
      </p:grpSpPr>
      <p:sp>
        <p:nvSpPr>
          <p:cNvPr id="29" name="Shape 21">
            <a:extLst>
              <a:ext uri="{FF2B5EF4-FFF2-40B4-BE49-F238E27FC236}">
                <a16:creationId xmlns:a16="http://schemas.microsoft.com/office/drawing/2014/main" id="{4093F35E-938C-5DEE-006A-85281C959035}"/>
              </a:ext>
            </a:extLst>
          </p:cNvPr>
          <p:cNvSpPr/>
          <p:nvPr/>
        </p:nvSpPr>
        <p:spPr>
          <a:xfrm>
            <a:off x="7827646" y="876568"/>
            <a:ext cx="3393440" cy="3734212"/>
          </a:xfrm>
          <a:prstGeom prst="rect">
            <a:avLst/>
          </a:prstGeom>
          <a:solidFill>
            <a:schemeClr val="bg1"/>
          </a:solidFill>
          <a:ln w="12700">
            <a:solidFill>
              <a:srgbClr val="F7F6F4"/>
            </a:solidFill>
            <a:prstDash val="solid"/>
          </a:ln>
        </p:spPr>
        <p:txBody>
          <a:bodyPr/>
          <a:lstStyle/>
          <a:p>
            <a:endParaRPr lang="de-DE"/>
          </a:p>
        </p:txBody>
      </p:sp>
      <p:sp>
        <p:nvSpPr>
          <p:cNvPr id="2" name="Shape 0"/>
          <p:cNvSpPr/>
          <p:nvPr/>
        </p:nvSpPr>
        <p:spPr>
          <a:xfrm>
            <a:off x="457200" y="457200"/>
            <a:ext cx="182880" cy="320040"/>
          </a:xfrm>
          <a:prstGeom prst="rect">
            <a:avLst/>
          </a:prstGeom>
          <a:solidFill>
            <a:srgbClr val="F39200"/>
          </a:solidFill>
          <a:ln w="12700">
            <a:solidFill>
              <a:srgbClr val="F39200"/>
            </a:solidFill>
            <a:prstDash val="solid"/>
          </a:ln>
        </p:spPr>
        <p:txBody>
          <a:bodyPr/>
          <a:lstStyle/>
          <a:p>
            <a:endParaRPr lang="de-DE"/>
          </a:p>
        </p:txBody>
      </p:sp>
      <p:sp>
        <p:nvSpPr>
          <p:cNvPr id="3" name="Text 1"/>
          <p:cNvSpPr/>
          <p:nvPr/>
        </p:nvSpPr>
        <p:spPr>
          <a:xfrm>
            <a:off x="713232" y="457200"/>
            <a:ext cx="5486400" cy="320040"/>
          </a:xfrm>
          <a:prstGeom prst="rect">
            <a:avLst/>
          </a:prstGeom>
          <a:noFill/>
          <a:ln/>
        </p:spPr>
        <p:txBody>
          <a:bodyPr wrap="square" lIns="0" tIns="0" rIns="0" bIns="0" rtlCol="0" anchor="ctr"/>
          <a:lstStyle/>
          <a:p>
            <a:pPr marL="0" indent="0">
              <a:buNone/>
            </a:pPr>
            <a:r>
              <a:rPr lang="en-US" sz="1100" b="1" kern="0" spc="300">
                <a:solidFill>
                  <a:srgbClr val="F39200"/>
                </a:solidFill>
                <a:latin typeface="Arial" panose="020B0604020202020204" pitchFamily="34" charset="0"/>
                <a:ea typeface="Calibri" pitchFamily="34" charset="-122"/>
                <a:cs typeface="Arial" panose="020B0604020202020204" pitchFamily="34" charset="0"/>
              </a:rPr>
              <a:t>08  •  FARA CLINIC NICARAGUA</a:t>
            </a:r>
            <a:endParaRPr lang="en-US" sz="1100">
              <a:latin typeface="Arial" panose="020B0604020202020204" pitchFamily="34" charset="0"/>
              <a:cs typeface="Arial" panose="020B0604020202020204" pitchFamily="34" charset="0"/>
            </a:endParaRPr>
          </a:p>
        </p:txBody>
      </p:sp>
      <p:sp>
        <p:nvSpPr>
          <p:cNvPr id="4" name="Text 2"/>
          <p:cNvSpPr/>
          <p:nvPr/>
        </p:nvSpPr>
        <p:spPr>
          <a:xfrm>
            <a:off x="457200" y="868680"/>
            <a:ext cx="11247120" cy="731520"/>
          </a:xfrm>
          <a:prstGeom prst="rect">
            <a:avLst/>
          </a:prstGeom>
          <a:noFill/>
          <a:ln/>
        </p:spPr>
        <p:txBody>
          <a:bodyPr wrap="square" lIns="0" tIns="0" rIns="0" bIns="0" rtlCol="0" anchor="ctr"/>
          <a:lstStyle/>
          <a:p>
            <a:pPr marL="0" indent="0">
              <a:buNone/>
            </a:pPr>
            <a:r>
              <a:rPr lang="en-US" sz="3200" b="1">
                <a:solidFill>
                  <a:srgbClr val="E6007E"/>
                </a:solidFill>
                <a:latin typeface="Arial" panose="020B0604020202020204" pitchFamily="34" charset="0"/>
                <a:ea typeface="Georgia" pitchFamily="34" charset="-122"/>
                <a:cs typeface="Arial" panose="020B0604020202020204" pitchFamily="34" charset="0"/>
              </a:rPr>
              <a:t>Fara Clinic in Matagalpa</a:t>
            </a:r>
            <a:endParaRPr lang="en-US" sz="3200">
              <a:latin typeface="Arial" panose="020B0604020202020204" pitchFamily="34" charset="0"/>
              <a:cs typeface="Arial" panose="020B0604020202020204" pitchFamily="34" charset="0"/>
            </a:endParaRPr>
          </a:p>
        </p:txBody>
      </p:sp>
      <p:sp>
        <p:nvSpPr>
          <p:cNvPr id="5" name="Text 3"/>
          <p:cNvSpPr/>
          <p:nvPr/>
        </p:nvSpPr>
        <p:spPr>
          <a:xfrm>
            <a:off x="457200" y="1600200"/>
            <a:ext cx="11247120" cy="411480"/>
          </a:xfrm>
          <a:prstGeom prst="rect">
            <a:avLst/>
          </a:prstGeom>
          <a:noFill/>
          <a:ln/>
        </p:spPr>
        <p:txBody>
          <a:bodyPr wrap="square" lIns="0" tIns="0" rIns="0" bIns="0" rtlCol="0" anchor="ctr"/>
          <a:lstStyle/>
          <a:p>
            <a:pPr marL="0" indent="0">
              <a:buNone/>
            </a:pPr>
            <a:r>
              <a:rPr lang="en-US" sz="1600" i="1">
                <a:latin typeface="Arial" panose="020B0604020202020204" pitchFamily="34" charset="0"/>
                <a:ea typeface="Georgia" pitchFamily="34" charset="-122"/>
                <a:cs typeface="Arial" panose="020B0604020202020204" pitchFamily="34" charset="0"/>
              </a:rPr>
              <a:t>1 Dollar pro </a:t>
            </a:r>
            <a:r>
              <a:rPr lang="en-US" sz="1600" i="1" err="1">
                <a:latin typeface="Arial" panose="020B0604020202020204" pitchFamily="34" charset="0"/>
                <a:ea typeface="Georgia" pitchFamily="34" charset="-122"/>
                <a:cs typeface="Arial" panose="020B0604020202020204" pitchFamily="34" charset="0"/>
              </a:rPr>
              <a:t>Besuch</a:t>
            </a:r>
            <a:endParaRPr lang="en-US" sz="1600">
              <a:latin typeface="Arial" panose="020B0604020202020204" pitchFamily="34" charset="0"/>
              <a:cs typeface="Arial" panose="020B0604020202020204" pitchFamily="34" charset="0"/>
            </a:endParaRPr>
          </a:p>
        </p:txBody>
      </p:sp>
      <p:sp>
        <p:nvSpPr>
          <p:cNvPr id="6" name="Text 4"/>
          <p:cNvSpPr/>
          <p:nvPr/>
        </p:nvSpPr>
        <p:spPr>
          <a:xfrm>
            <a:off x="457200" y="1669246"/>
            <a:ext cx="6872085" cy="2372360"/>
          </a:xfrm>
          <a:prstGeom prst="rect">
            <a:avLst/>
          </a:prstGeom>
          <a:noFill/>
          <a:ln/>
        </p:spPr>
        <p:txBody>
          <a:bodyPr wrap="square" lIns="0" tIns="0" rIns="0" bIns="0" rtlCol="0" anchor="ctr"/>
          <a:lstStyle/>
          <a:p>
            <a:r>
              <a:rPr lang="en-US" sz="1400">
                <a:latin typeface="Arial" panose="020B0604020202020204" pitchFamily="34" charset="0"/>
                <a:cs typeface="Arial" panose="020B0604020202020204" pitchFamily="34" charset="0"/>
              </a:rPr>
              <a:t>Die Fara Clinic </a:t>
            </a:r>
            <a:r>
              <a:rPr lang="en-US" sz="1400" err="1">
                <a:latin typeface="Arial" panose="020B0604020202020204" pitchFamily="34" charset="0"/>
                <a:cs typeface="Arial" panose="020B0604020202020204" pitchFamily="34" charset="0"/>
              </a:rPr>
              <a:t>ist</a:t>
            </a:r>
            <a:r>
              <a:rPr lang="en-US" sz="1400">
                <a:latin typeface="Arial" panose="020B0604020202020204" pitchFamily="34" charset="0"/>
                <a:cs typeface="Arial" panose="020B0604020202020204" pitchFamily="34" charset="0"/>
              </a:rPr>
              <a:t> </a:t>
            </a:r>
            <a:r>
              <a:rPr lang="en-US" sz="1400" err="1">
                <a:latin typeface="Arial" panose="020B0604020202020204" pitchFamily="34" charset="0"/>
                <a:cs typeface="Arial" panose="020B0604020202020204" pitchFamily="34" charset="0"/>
              </a:rPr>
              <a:t>eine</a:t>
            </a:r>
            <a:r>
              <a:rPr lang="en-US" sz="1400">
                <a:latin typeface="Arial" panose="020B0604020202020204" pitchFamily="34" charset="0"/>
                <a:cs typeface="Arial" panose="020B0604020202020204" pitchFamily="34" charset="0"/>
              </a:rPr>
              <a:t> </a:t>
            </a:r>
            <a:r>
              <a:rPr lang="en-US" sz="1400" err="1">
                <a:latin typeface="Arial" panose="020B0604020202020204" pitchFamily="34" charset="0"/>
                <a:cs typeface="Arial" panose="020B0604020202020204" pitchFamily="34" charset="0"/>
              </a:rPr>
              <a:t>amerikanische</a:t>
            </a:r>
            <a:r>
              <a:rPr lang="en-US" sz="1400">
                <a:latin typeface="Arial" panose="020B0604020202020204" pitchFamily="34" charset="0"/>
                <a:cs typeface="Arial" panose="020B0604020202020204" pitchFamily="34" charset="0"/>
              </a:rPr>
              <a:t> Non-Profit-</a:t>
            </a:r>
            <a:r>
              <a:rPr lang="en-US" sz="1400" err="1">
                <a:latin typeface="Arial" panose="020B0604020202020204" pitchFamily="34" charset="0"/>
                <a:cs typeface="Arial" panose="020B0604020202020204" pitchFamily="34" charset="0"/>
              </a:rPr>
              <a:t>Klinik</a:t>
            </a:r>
            <a:r>
              <a:rPr lang="en-US" sz="1400">
                <a:latin typeface="Arial" panose="020B0604020202020204" pitchFamily="34" charset="0"/>
                <a:cs typeface="Arial" panose="020B0604020202020204" pitchFamily="34" charset="0"/>
              </a:rPr>
              <a:t> in Matagalpa, Nicaragua. </a:t>
            </a:r>
            <a:r>
              <a:rPr lang="en-US" sz="1400" err="1">
                <a:latin typeface="Arial" panose="020B0604020202020204" pitchFamily="34" charset="0"/>
                <a:cs typeface="Arial" panose="020B0604020202020204" pitchFamily="34" charset="0"/>
              </a:rPr>
              <a:t>Gemeinsam</a:t>
            </a:r>
            <a:r>
              <a:rPr lang="en-US" sz="1400">
                <a:latin typeface="Arial" panose="020B0604020202020204" pitchFamily="34" charset="0"/>
                <a:cs typeface="Arial" panose="020B0604020202020204" pitchFamily="34" charset="0"/>
              </a:rPr>
              <a:t> </a:t>
            </a:r>
            <a:r>
              <a:rPr lang="en-US" sz="1400" err="1">
                <a:latin typeface="Arial" panose="020B0604020202020204" pitchFamily="34" charset="0"/>
                <a:cs typeface="Arial" panose="020B0604020202020204" pitchFamily="34" charset="0"/>
              </a:rPr>
              <a:t>mit</a:t>
            </a:r>
            <a:r>
              <a:rPr lang="en-US" sz="1400">
                <a:latin typeface="Arial" panose="020B0604020202020204" pitchFamily="34" charset="0"/>
                <a:cs typeface="Arial" panose="020B0604020202020204" pitchFamily="34" charset="0"/>
              </a:rPr>
              <a:t> dem </a:t>
            </a:r>
            <a:r>
              <a:rPr lang="en-US" sz="1400" err="1">
                <a:latin typeface="Arial" panose="020B0604020202020204" pitchFamily="34" charset="0"/>
                <a:cs typeface="Arial" panose="020B0604020202020204" pitchFamily="34" charset="0"/>
              </a:rPr>
              <a:t>Hilfsprogramm</a:t>
            </a:r>
            <a:r>
              <a:rPr lang="en-US" sz="1400">
                <a:latin typeface="Arial" panose="020B0604020202020204" pitchFamily="34" charset="0"/>
                <a:cs typeface="Arial" panose="020B0604020202020204" pitchFamily="34" charset="0"/>
              </a:rPr>
              <a:t> „Amigos de Salud“ </a:t>
            </a:r>
            <a:r>
              <a:rPr lang="en-US" sz="1400" err="1">
                <a:latin typeface="Arial" panose="020B0604020202020204" pitchFamily="34" charset="0"/>
                <a:cs typeface="Arial" panose="020B0604020202020204" pitchFamily="34" charset="0"/>
              </a:rPr>
              <a:t>reist</a:t>
            </a:r>
            <a:r>
              <a:rPr lang="en-US" sz="1400">
                <a:latin typeface="Arial" panose="020B0604020202020204" pitchFamily="34" charset="0"/>
                <a:cs typeface="Arial" panose="020B0604020202020204" pitchFamily="34" charset="0"/>
              </a:rPr>
              <a:t> </a:t>
            </a:r>
            <a:r>
              <a:rPr lang="en-US" sz="1400" err="1">
                <a:latin typeface="Arial" panose="020B0604020202020204" pitchFamily="34" charset="0"/>
                <a:cs typeface="Arial" panose="020B0604020202020204" pitchFamily="34" charset="0"/>
              </a:rPr>
              <a:t>medi</a:t>
            </a:r>
            <a:r>
              <a:rPr lang="en-US" sz="1400">
                <a:latin typeface="Arial" panose="020B0604020202020204" pitchFamily="34" charset="0"/>
                <a:cs typeface="Arial" panose="020B0604020202020204" pitchFamily="34" charset="0"/>
              </a:rPr>
              <a:t> for help </a:t>
            </a:r>
            <a:r>
              <a:rPr lang="en-US" sz="1400" err="1">
                <a:latin typeface="Arial" panose="020B0604020202020204" pitchFamily="34" charset="0"/>
                <a:cs typeface="Arial" panose="020B0604020202020204" pitchFamily="34" charset="0"/>
              </a:rPr>
              <a:t>einmal</a:t>
            </a:r>
            <a:r>
              <a:rPr lang="en-US" sz="1400">
                <a:latin typeface="Arial" panose="020B0604020202020204" pitchFamily="34" charset="0"/>
                <a:cs typeface="Arial" panose="020B0604020202020204" pitchFamily="34" charset="0"/>
              </a:rPr>
              <a:t> </a:t>
            </a:r>
            <a:r>
              <a:rPr lang="en-US" sz="1400" err="1">
                <a:latin typeface="Arial" panose="020B0604020202020204" pitchFamily="34" charset="0"/>
                <a:cs typeface="Arial" panose="020B0604020202020204" pitchFamily="34" charset="0"/>
              </a:rPr>
              <a:t>jährlich</a:t>
            </a:r>
            <a:r>
              <a:rPr lang="en-US" sz="1400">
                <a:latin typeface="Arial" panose="020B0604020202020204" pitchFamily="34" charset="0"/>
                <a:cs typeface="Arial" panose="020B0604020202020204" pitchFamily="34" charset="0"/>
              </a:rPr>
              <a:t> für einen </a:t>
            </a:r>
            <a:r>
              <a:rPr lang="en-US" sz="1400" err="1">
                <a:latin typeface="Arial" panose="020B0604020202020204" pitchFamily="34" charset="0"/>
                <a:cs typeface="Arial" panose="020B0604020202020204" pitchFamily="34" charset="0"/>
              </a:rPr>
              <a:t>Hilfseinsatz</a:t>
            </a:r>
            <a:r>
              <a:rPr lang="en-US" sz="1400">
                <a:latin typeface="Arial" panose="020B0604020202020204" pitchFamily="34" charset="0"/>
                <a:cs typeface="Arial" panose="020B0604020202020204" pitchFamily="34" charset="0"/>
              </a:rPr>
              <a:t> in die </a:t>
            </a:r>
            <a:r>
              <a:rPr lang="en-US" sz="1400" err="1">
                <a:latin typeface="Arial" panose="020B0604020202020204" pitchFamily="34" charset="0"/>
                <a:cs typeface="Arial" panose="020B0604020202020204" pitchFamily="34" charset="0"/>
              </a:rPr>
              <a:t>Klinik</a:t>
            </a:r>
            <a:r>
              <a:rPr lang="en-US" sz="1400">
                <a:latin typeface="Arial" panose="020B0604020202020204" pitchFamily="34" charset="0"/>
                <a:cs typeface="Arial" panose="020B0604020202020204" pitchFamily="34" charset="0"/>
              </a:rPr>
              <a:t>, die </a:t>
            </a:r>
            <a:r>
              <a:rPr lang="en-US" sz="1400" err="1">
                <a:latin typeface="Arial" panose="020B0604020202020204" pitchFamily="34" charset="0"/>
                <a:cs typeface="Arial" panose="020B0604020202020204" pitchFamily="34" charset="0"/>
              </a:rPr>
              <a:t>ganzjährig</a:t>
            </a:r>
            <a:r>
              <a:rPr lang="en-US" sz="1400">
                <a:latin typeface="Arial" panose="020B0604020202020204" pitchFamily="34" charset="0"/>
                <a:cs typeface="Arial" panose="020B0604020202020204" pitchFamily="34" charset="0"/>
              </a:rPr>
              <a:t> </a:t>
            </a:r>
            <a:r>
              <a:rPr lang="en-US" sz="1400" err="1">
                <a:latin typeface="Arial" panose="020B0604020202020204" pitchFamily="34" charset="0"/>
                <a:cs typeface="Arial" panose="020B0604020202020204" pitchFamily="34" charset="0"/>
              </a:rPr>
              <a:t>medizinische</a:t>
            </a:r>
            <a:r>
              <a:rPr lang="en-US" sz="1400">
                <a:latin typeface="Arial" panose="020B0604020202020204" pitchFamily="34" charset="0"/>
                <a:cs typeface="Arial" panose="020B0604020202020204" pitchFamily="34" charset="0"/>
              </a:rPr>
              <a:t> </a:t>
            </a:r>
            <a:r>
              <a:rPr lang="en-US" sz="1400" err="1">
                <a:latin typeface="Arial" panose="020B0604020202020204" pitchFamily="34" charset="0"/>
                <a:cs typeface="Arial" panose="020B0604020202020204" pitchFamily="34" charset="0"/>
              </a:rPr>
              <a:t>Versorgung</a:t>
            </a:r>
            <a:r>
              <a:rPr lang="en-US" sz="1400">
                <a:latin typeface="Arial" panose="020B0604020202020204" pitchFamily="34" charset="0"/>
                <a:cs typeface="Arial" panose="020B0604020202020204" pitchFamily="34" charset="0"/>
              </a:rPr>
              <a:t> in </a:t>
            </a:r>
            <a:r>
              <a:rPr lang="en-US" sz="1400" err="1">
                <a:latin typeface="Arial" panose="020B0604020202020204" pitchFamily="34" charset="0"/>
                <a:cs typeface="Arial" panose="020B0604020202020204" pitchFamily="34" charset="0"/>
              </a:rPr>
              <a:t>verschiedenen</a:t>
            </a:r>
            <a:r>
              <a:rPr lang="en-US" sz="1400">
                <a:latin typeface="Arial" panose="020B0604020202020204" pitchFamily="34" charset="0"/>
                <a:cs typeface="Arial" panose="020B0604020202020204" pitchFamily="34" charset="0"/>
              </a:rPr>
              <a:t> </a:t>
            </a:r>
            <a:r>
              <a:rPr lang="en-US" sz="1400" err="1">
                <a:latin typeface="Arial" panose="020B0604020202020204" pitchFamily="34" charset="0"/>
                <a:cs typeface="Arial" panose="020B0604020202020204" pitchFamily="34" charset="0"/>
              </a:rPr>
              <a:t>Fachbereichen</a:t>
            </a:r>
            <a:r>
              <a:rPr lang="en-US" sz="1400">
                <a:latin typeface="Arial" panose="020B0604020202020204" pitchFamily="34" charset="0"/>
                <a:cs typeface="Arial" panose="020B0604020202020204" pitchFamily="34" charset="0"/>
              </a:rPr>
              <a:t> </a:t>
            </a:r>
            <a:r>
              <a:rPr lang="en-US" sz="1400" err="1">
                <a:latin typeface="Arial" panose="020B0604020202020204" pitchFamily="34" charset="0"/>
                <a:cs typeface="Arial" panose="020B0604020202020204" pitchFamily="34" charset="0"/>
              </a:rPr>
              <a:t>bietet</a:t>
            </a:r>
            <a:r>
              <a:rPr lang="en-US" sz="1400">
                <a:latin typeface="Arial" panose="020B0604020202020204" pitchFamily="34" charset="0"/>
                <a:cs typeface="Arial" panose="020B0604020202020204" pitchFamily="34" charset="0"/>
              </a:rPr>
              <a:t>. </a:t>
            </a:r>
            <a:r>
              <a:rPr lang="en-US" sz="1400" err="1">
                <a:latin typeface="Arial" panose="020B0604020202020204" pitchFamily="34" charset="0"/>
                <a:cs typeface="Arial" panose="020B0604020202020204" pitchFamily="34" charset="0"/>
              </a:rPr>
              <a:t>Hilfsbedürftige</a:t>
            </a:r>
            <a:r>
              <a:rPr lang="en-US" sz="1400">
                <a:latin typeface="Arial" panose="020B0604020202020204" pitchFamily="34" charset="0"/>
                <a:cs typeface="Arial" panose="020B0604020202020204" pitchFamily="34" charset="0"/>
              </a:rPr>
              <a:t> Menschen </a:t>
            </a:r>
            <a:r>
              <a:rPr lang="en-US" sz="1400" err="1">
                <a:latin typeface="Arial" panose="020B0604020202020204" pitchFamily="34" charset="0"/>
                <a:cs typeface="Arial" panose="020B0604020202020204" pitchFamily="34" charset="0"/>
              </a:rPr>
              <a:t>zahlen</a:t>
            </a:r>
            <a:r>
              <a:rPr lang="en-US" sz="1400">
                <a:latin typeface="Arial" panose="020B0604020202020204" pitchFamily="34" charset="0"/>
                <a:cs typeface="Arial" panose="020B0604020202020204" pitchFamily="34" charset="0"/>
              </a:rPr>
              <a:t> </a:t>
            </a:r>
            <a:r>
              <a:rPr lang="en-US" sz="1400" err="1">
                <a:latin typeface="Arial" panose="020B0604020202020204" pitchFamily="34" charset="0"/>
                <a:cs typeface="Arial" panose="020B0604020202020204" pitchFamily="34" charset="0"/>
              </a:rPr>
              <a:t>dabei</a:t>
            </a:r>
            <a:r>
              <a:rPr lang="en-US" sz="1400">
                <a:latin typeface="Arial" panose="020B0604020202020204" pitchFamily="34" charset="0"/>
                <a:cs typeface="Arial" panose="020B0604020202020204" pitchFamily="34" charset="0"/>
              </a:rPr>
              <a:t> </a:t>
            </a:r>
            <a:r>
              <a:rPr lang="en-US" sz="1400" err="1">
                <a:latin typeface="Arial" panose="020B0604020202020204" pitchFamily="34" charset="0"/>
                <a:cs typeface="Arial" panose="020B0604020202020204" pitchFamily="34" charset="0"/>
              </a:rPr>
              <a:t>lediglich</a:t>
            </a:r>
            <a:r>
              <a:rPr lang="en-US" sz="1400">
                <a:latin typeface="Arial" panose="020B0604020202020204" pitchFamily="34" charset="0"/>
                <a:cs typeface="Arial" panose="020B0604020202020204" pitchFamily="34" charset="0"/>
              </a:rPr>
              <a:t> einen US-Dollar pro </a:t>
            </a:r>
            <a:r>
              <a:rPr lang="en-US" sz="1400" err="1">
                <a:latin typeface="Arial" panose="020B0604020202020204" pitchFamily="34" charset="0"/>
                <a:cs typeface="Arial" panose="020B0604020202020204" pitchFamily="34" charset="0"/>
              </a:rPr>
              <a:t>Besuch</a:t>
            </a:r>
            <a:r>
              <a:rPr lang="en-US" sz="1400">
                <a:latin typeface="Arial" panose="020B0604020202020204" pitchFamily="34" charset="0"/>
                <a:cs typeface="Arial" panose="020B0604020202020204" pitchFamily="34" charset="0"/>
              </a:rPr>
              <a:t>. </a:t>
            </a:r>
            <a:r>
              <a:rPr lang="en-US" sz="1400" err="1">
                <a:latin typeface="Arial" panose="020B0604020202020204" pitchFamily="34" charset="0"/>
                <a:cs typeface="Arial" panose="020B0604020202020204" pitchFamily="34" charset="0"/>
              </a:rPr>
              <a:t>Schwerpunkte</a:t>
            </a:r>
            <a:r>
              <a:rPr lang="en-US" sz="1400">
                <a:latin typeface="Arial" panose="020B0604020202020204" pitchFamily="34" charset="0"/>
                <a:cs typeface="Arial" panose="020B0604020202020204" pitchFamily="34" charset="0"/>
              </a:rPr>
              <a:t> </a:t>
            </a:r>
            <a:r>
              <a:rPr lang="en-US" sz="1400" err="1">
                <a:latin typeface="Arial" panose="020B0604020202020204" pitchFamily="34" charset="0"/>
                <a:cs typeface="Arial" panose="020B0604020202020204" pitchFamily="34" charset="0"/>
              </a:rPr>
              <a:t>sind</a:t>
            </a:r>
            <a:r>
              <a:rPr lang="en-US" sz="1400">
                <a:latin typeface="Arial" panose="020B0604020202020204" pitchFamily="34" charset="0"/>
                <a:cs typeface="Arial" panose="020B0604020202020204" pitchFamily="34" charset="0"/>
              </a:rPr>
              <a:t> die </a:t>
            </a:r>
            <a:r>
              <a:rPr lang="en-US" sz="1400" err="1">
                <a:latin typeface="Arial" panose="020B0604020202020204" pitchFamily="34" charset="0"/>
                <a:cs typeface="Arial" panose="020B0604020202020204" pitchFamily="34" charset="0"/>
              </a:rPr>
              <a:t>Behandlung</a:t>
            </a:r>
            <a:r>
              <a:rPr lang="en-US" sz="1400">
                <a:latin typeface="Arial" panose="020B0604020202020204" pitchFamily="34" charset="0"/>
                <a:cs typeface="Arial" panose="020B0604020202020204" pitchFamily="34" charset="0"/>
              </a:rPr>
              <a:t> von </a:t>
            </a:r>
            <a:r>
              <a:rPr lang="en-US" sz="1400" err="1">
                <a:latin typeface="Arial" panose="020B0604020202020204" pitchFamily="34" charset="0"/>
                <a:cs typeface="Arial" panose="020B0604020202020204" pitchFamily="34" charset="0"/>
              </a:rPr>
              <a:t>Gebärmutterhals</a:t>
            </a:r>
            <a:r>
              <a:rPr lang="en-US" sz="1400">
                <a:latin typeface="Arial" panose="020B0604020202020204" pitchFamily="34" charset="0"/>
                <a:cs typeface="Arial" panose="020B0604020202020204" pitchFamily="34" charset="0"/>
              </a:rPr>
              <a:t>- und </a:t>
            </a:r>
            <a:r>
              <a:rPr lang="en-US" sz="1400" err="1">
                <a:latin typeface="Arial" panose="020B0604020202020204" pitchFamily="34" charset="0"/>
                <a:cs typeface="Arial" panose="020B0604020202020204" pitchFamily="34" charset="0"/>
              </a:rPr>
              <a:t>Brustkrebs</a:t>
            </a:r>
            <a:r>
              <a:rPr lang="en-US" sz="1400">
                <a:latin typeface="Arial" panose="020B0604020202020204" pitchFamily="34" charset="0"/>
                <a:cs typeface="Arial" panose="020B0604020202020204" pitchFamily="34" charset="0"/>
              </a:rPr>
              <a:t>, </a:t>
            </a:r>
            <a:r>
              <a:rPr lang="en-US" sz="1400" err="1">
                <a:latin typeface="Arial" panose="020B0604020202020204" pitchFamily="34" charset="0"/>
                <a:cs typeface="Arial" panose="020B0604020202020204" pitchFamily="34" charset="0"/>
              </a:rPr>
              <a:t>Gefäßerkrankungen</a:t>
            </a:r>
            <a:r>
              <a:rPr lang="en-US" sz="1400">
                <a:latin typeface="Arial" panose="020B0604020202020204" pitchFamily="34" charset="0"/>
                <a:cs typeface="Arial" panose="020B0604020202020204" pitchFamily="34" charset="0"/>
              </a:rPr>
              <a:t>, die </a:t>
            </a:r>
            <a:r>
              <a:rPr lang="en-US" sz="1400" err="1">
                <a:latin typeface="Arial" panose="020B0604020202020204" pitchFamily="34" charset="0"/>
                <a:cs typeface="Arial" panose="020B0604020202020204" pitchFamily="34" charset="0"/>
              </a:rPr>
              <a:t>Betreuung</a:t>
            </a:r>
            <a:r>
              <a:rPr lang="en-US" sz="1400">
                <a:latin typeface="Arial" panose="020B0604020202020204" pitchFamily="34" charset="0"/>
                <a:cs typeface="Arial" panose="020B0604020202020204" pitchFamily="34" charset="0"/>
              </a:rPr>
              <a:t> </a:t>
            </a:r>
            <a:r>
              <a:rPr lang="en-US" sz="1400" err="1">
                <a:latin typeface="Arial" panose="020B0604020202020204" pitchFamily="34" charset="0"/>
                <a:cs typeface="Arial" panose="020B0604020202020204" pitchFamily="34" charset="0"/>
              </a:rPr>
              <a:t>hör</a:t>
            </a:r>
            <a:r>
              <a:rPr lang="en-US" sz="1400">
                <a:latin typeface="Arial" panose="020B0604020202020204" pitchFamily="34" charset="0"/>
                <a:cs typeface="Arial" panose="020B0604020202020204" pitchFamily="34" charset="0"/>
              </a:rPr>
              <a:t>- und </a:t>
            </a:r>
            <a:r>
              <a:rPr lang="en-US" sz="1400" err="1">
                <a:latin typeface="Arial" panose="020B0604020202020204" pitchFamily="34" charset="0"/>
                <a:cs typeface="Arial" panose="020B0604020202020204" pitchFamily="34" charset="0"/>
              </a:rPr>
              <a:t>sehgeschädigter</a:t>
            </a:r>
            <a:r>
              <a:rPr lang="en-US" sz="1400">
                <a:latin typeface="Arial" panose="020B0604020202020204" pitchFamily="34" charset="0"/>
                <a:cs typeface="Arial" panose="020B0604020202020204" pitchFamily="34" charset="0"/>
              </a:rPr>
              <a:t> Kinder </a:t>
            </a:r>
            <a:r>
              <a:rPr lang="en-US" sz="1400" err="1">
                <a:latin typeface="Arial" panose="020B0604020202020204" pitchFamily="34" charset="0"/>
                <a:cs typeface="Arial" panose="020B0604020202020204" pitchFamily="34" charset="0"/>
              </a:rPr>
              <a:t>sowie</a:t>
            </a:r>
            <a:r>
              <a:rPr lang="en-US" sz="1400">
                <a:latin typeface="Arial" panose="020B0604020202020204" pitchFamily="34" charset="0"/>
                <a:cs typeface="Arial" panose="020B0604020202020204" pitchFamily="34" charset="0"/>
              </a:rPr>
              <a:t> die </a:t>
            </a:r>
            <a:r>
              <a:rPr lang="en-US" sz="1400" err="1">
                <a:latin typeface="Arial" panose="020B0604020202020204" pitchFamily="34" charset="0"/>
                <a:cs typeface="Arial" panose="020B0604020202020204" pitchFamily="34" charset="0"/>
              </a:rPr>
              <a:t>Zahnpflege</a:t>
            </a:r>
            <a:r>
              <a:rPr lang="en-US" sz="1400">
                <a:latin typeface="Arial" panose="020B0604020202020204" pitchFamily="34" charset="0"/>
                <a:cs typeface="Arial" panose="020B0604020202020204" pitchFamily="34" charset="0"/>
              </a:rPr>
              <a:t>.</a:t>
            </a:r>
          </a:p>
        </p:txBody>
      </p:sp>
      <p:sp>
        <p:nvSpPr>
          <p:cNvPr id="9" name="Text 7"/>
          <p:cNvSpPr/>
          <p:nvPr/>
        </p:nvSpPr>
        <p:spPr>
          <a:xfrm>
            <a:off x="8099743" y="872031"/>
            <a:ext cx="3291840" cy="320040"/>
          </a:xfrm>
          <a:prstGeom prst="rect">
            <a:avLst/>
          </a:prstGeom>
          <a:noFill/>
          <a:ln/>
        </p:spPr>
        <p:txBody>
          <a:bodyPr wrap="square" lIns="0" tIns="0" rIns="0" bIns="0" rtlCol="0" anchor="ctr"/>
          <a:lstStyle/>
          <a:p>
            <a:pPr marL="0" indent="0">
              <a:buNone/>
            </a:pPr>
            <a:r>
              <a:rPr lang="en-US" sz="1400" b="1" kern="0" spc="300">
                <a:solidFill>
                  <a:srgbClr val="F39200"/>
                </a:solidFill>
                <a:latin typeface="Arial" panose="020B0604020202020204" pitchFamily="34" charset="0"/>
                <a:ea typeface="Calibri" pitchFamily="34" charset="-122"/>
                <a:cs typeface="Arial" panose="020B0604020202020204" pitchFamily="34" charset="0"/>
              </a:rPr>
              <a:t>NICARAGUA</a:t>
            </a:r>
            <a:endParaRPr lang="en-US" sz="1400">
              <a:latin typeface="Arial" panose="020B0604020202020204" pitchFamily="34" charset="0"/>
              <a:cs typeface="Arial" panose="020B0604020202020204" pitchFamily="34" charset="0"/>
            </a:endParaRPr>
          </a:p>
        </p:txBody>
      </p:sp>
      <p:sp>
        <p:nvSpPr>
          <p:cNvPr id="10" name="Text 8"/>
          <p:cNvSpPr/>
          <p:nvPr/>
        </p:nvSpPr>
        <p:spPr>
          <a:xfrm>
            <a:off x="8140383" y="1325880"/>
            <a:ext cx="3291840" cy="274320"/>
          </a:xfrm>
          <a:prstGeom prst="rect">
            <a:avLst/>
          </a:prstGeom>
          <a:noFill/>
          <a:ln/>
        </p:spPr>
        <p:txBody>
          <a:bodyPr wrap="square" lIns="0" tIns="0" rIns="0" bIns="0" rtlCol="0" anchor="ctr"/>
          <a:lstStyle/>
          <a:p>
            <a:pPr indent="0">
              <a:buNone/>
            </a:pPr>
            <a:r>
              <a:rPr lang="en-US" sz="1400" b="1" err="1">
                <a:latin typeface="Arial" panose="020B0604020202020204" pitchFamily="34" charset="0"/>
                <a:ea typeface="Calibri" pitchFamily="34" charset="-122"/>
                <a:cs typeface="Arial" panose="020B0604020202020204" pitchFamily="34" charset="0"/>
              </a:rPr>
              <a:t>Bevölkerung</a:t>
            </a:r>
            <a:endParaRPr lang="en-US" sz="1400" b="1">
              <a:latin typeface="Arial" panose="020B0604020202020204" pitchFamily="34" charset="0"/>
              <a:ea typeface="Calibri" pitchFamily="34" charset="-122"/>
              <a:cs typeface="Arial" panose="020B0604020202020204" pitchFamily="34" charset="0"/>
            </a:endParaRPr>
          </a:p>
        </p:txBody>
      </p:sp>
      <p:sp>
        <p:nvSpPr>
          <p:cNvPr id="11" name="Text 9"/>
          <p:cNvSpPr/>
          <p:nvPr/>
        </p:nvSpPr>
        <p:spPr>
          <a:xfrm>
            <a:off x="8140383" y="1580083"/>
            <a:ext cx="3291840" cy="365760"/>
          </a:xfrm>
          <a:prstGeom prst="rect">
            <a:avLst/>
          </a:prstGeom>
          <a:noFill/>
          <a:ln/>
        </p:spPr>
        <p:txBody>
          <a:bodyPr wrap="square" lIns="0" tIns="0" rIns="0" bIns="0" rtlCol="0" anchor="ctr"/>
          <a:lstStyle/>
          <a:p>
            <a:pPr indent="0">
              <a:buNone/>
            </a:pPr>
            <a:r>
              <a:rPr lang="en-US" sz="1400">
                <a:latin typeface="Arial" panose="020B0604020202020204" pitchFamily="34" charset="0"/>
                <a:ea typeface="Calibri" pitchFamily="34" charset="-122"/>
                <a:cs typeface="Arial" panose="020B0604020202020204" pitchFamily="34" charset="0"/>
              </a:rPr>
              <a:t>6,9 </a:t>
            </a:r>
            <a:r>
              <a:rPr lang="en-US" sz="1400" err="1">
                <a:latin typeface="Arial" panose="020B0604020202020204" pitchFamily="34" charset="0"/>
                <a:ea typeface="Calibri" pitchFamily="34" charset="-122"/>
                <a:cs typeface="Arial" panose="020B0604020202020204" pitchFamily="34" charset="0"/>
              </a:rPr>
              <a:t>Millionen</a:t>
            </a:r>
            <a:endParaRPr lang="en-US" sz="1400">
              <a:latin typeface="Arial" panose="020B0604020202020204" pitchFamily="34" charset="0"/>
              <a:ea typeface="Calibri" pitchFamily="34" charset="-122"/>
              <a:cs typeface="Arial" panose="020B0604020202020204" pitchFamily="34" charset="0"/>
            </a:endParaRPr>
          </a:p>
        </p:txBody>
      </p:sp>
      <p:sp>
        <p:nvSpPr>
          <p:cNvPr id="14" name="Text 12"/>
          <p:cNvSpPr/>
          <p:nvPr/>
        </p:nvSpPr>
        <p:spPr>
          <a:xfrm>
            <a:off x="8120063" y="1964091"/>
            <a:ext cx="3291840" cy="274320"/>
          </a:xfrm>
          <a:prstGeom prst="rect">
            <a:avLst/>
          </a:prstGeom>
          <a:noFill/>
          <a:ln/>
        </p:spPr>
        <p:txBody>
          <a:bodyPr wrap="square" lIns="0" tIns="0" rIns="0" bIns="0" rtlCol="0" anchor="ctr"/>
          <a:lstStyle/>
          <a:p>
            <a:pPr indent="0">
              <a:buNone/>
            </a:pPr>
            <a:r>
              <a:rPr lang="en-US" sz="1400" b="1" err="1">
                <a:latin typeface="Arial" panose="020B0604020202020204" pitchFamily="34" charset="0"/>
                <a:ea typeface="Calibri" pitchFamily="34" charset="-122"/>
                <a:cs typeface="Arial" panose="020B0604020202020204" pitchFamily="34" charset="0"/>
              </a:rPr>
              <a:t>Wirtschaft</a:t>
            </a:r>
            <a:endParaRPr lang="en-US" sz="1400" b="1">
              <a:latin typeface="Arial" panose="020B0604020202020204" pitchFamily="34" charset="0"/>
              <a:ea typeface="Calibri" pitchFamily="34" charset="-122"/>
              <a:cs typeface="Arial" panose="020B0604020202020204" pitchFamily="34" charset="0"/>
            </a:endParaRPr>
          </a:p>
        </p:txBody>
      </p:sp>
      <p:sp>
        <p:nvSpPr>
          <p:cNvPr id="15" name="Text 13"/>
          <p:cNvSpPr/>
          <p:nvPr/>
        </p:nvSpPr>
        <p:spPr>
          <a:xfrm>
            <a:off x="8140383" y="2111640"/>
            <a:ext cx="3103880" cy="566928"/>
          </a:xfrm>
          <a:prstGeom prst="rect">
            <a:avLst/>
          </a:prstGeom>
          <a:noFill/>
          <a:ln/>
        </p:spPr>
        <p:txBody>
          <a:bodyPr wrap="square" lIns="0" tIns="0" rIns="0" bIns="0" rtlCol="0" anchor="ctr"/>
          <a:lstStyle/>
          <a:p>
            <a:r>
              <a:rPr lang="en-US" sz="1400" err="1">
                <a:latin typeface="Arial" panose="020B0604020202020204" pitchFamily="34" charset="0"/>
                <a:ea typeface="Calibri" pitchFamily="34" charset="-122"/>
                <a:cs typeface="Arial" panose="020B0604020202020204" pitchFamily="34" charset="0"/>
              </a:rPr>
              <a:t>Landwirtschaft</a:t>
            </a:r>
            <a:r>
              <a:rPr lang="en-US" sz="1400">
                <a:latin typeface="Arial" panose="020B0604020202020204" pitchFamily="34" charset="0"/>
                <a:ea typeface="Calibri" pitchFamily="34" charset="-122"/>
                <a:cs typeface="Arial" panose="020B0604020202020204" pitchFamily="34" charset="0"/>
              </a:rPr>
              <a:t>, Textil, </a:t>
            </a:r>
            <a:r>
              <a:rPr lang="en-US" sz="1400" err="1">
                <a:latin typeface="Arial" panose="020B0604020202020204" pitchFamily="34" charset="0"/>
                <a:ea typeface="Calibri" pitchFamily="34" charset="-122"/>
                <a:cs typeface="Arial" panose="020B0604020202020204" pitchFamily="34" charset="0"/>
              </a:rPr>
              <a:t>Tourismus</a:t>
            </a:r>
            <a:endParaRPr lang="en-US" sz="1400">
              <a:latin typeface="Arial" panose="020B0604020202020204" pitchFamily="34" charset="0"/>
              <a:ea typeface="Calibri" pitchFamily="34" charset="-122"/>
              <a:cs typeface="Arial" panose="020B0604020202020204" pitchFamily="34" charset="0"/>
            </a:endParaRPr>
          </a:p>
        </p:txBody>
      </p:sp>
      <p:sp>
        <p:nvSpPr>
          <p:cNvPr id="16" name="Text 14"/>
          <p:cNvSpPr/>
          <p:nvPr/>
        </p:nvSpPr>
        <p:spPr>
          <a:xfrm>
            <a:off x="8120063" y="2583390"/>
            <a:ext cx="3291840" cy="274320"/>
          </a:xfrm>
          <a:prstGeom prst="rect">
            <a:avLst/>
          </a:prstGeom>
          <a:noFill/>
          <a:ln/>
        </p:spPr>
        <p:txBody>
          <a:bodyPr wrap="square" lIns="0" tIns="0" rIns="0" bIns="0" rtlCol="0" anchor="ctr"/>
          <a:lstStyle/>
          <a:p>
            <a:r>
              <a:rPr lang="en-US" sz="1400" b="1" err="1">
                <a:latin typeface="Arial" panose="020B0604020202020204" pitchFamily="34" charset="0"/>
                <a:ea typeface="Calibri" pitchFamily="34" charset="-122"/>
                <a:cs typeface="Arial" panose="020B0604020202020204" pitchFamily="34" charset="0"/>
              </a:rPr>
              <a:t>Armutsgrenze</a:t>
            </a:r>
            <a:endParaRPr lang="en-US" sz="1400" b="1">
              <a:latin typeface="Arial" panose="020B0604020202020204" pitchFamily="34" charset="0"/>
              <a:ea typeface="Calibri" pitchFamily="34" charset="-122"/>
              <a:cs typeface="Arial" panose="020B0604020202020204" pitchFamily="34" charset="0"/>
            </a:endParaRPr>
          </a:p>
        </p:txBody>
      </p:sp>
      <p:sp>
        <p:nvSpPr>
          <p:cNvPr id="17" name="Text 15"/>
          <p:cNvSpPr/>
          <p:nvPr/>
        </p:nvSpPr>
        <p:spPr>
          <a:xfrm>
            <a:off x="8130223" y="2984805"/>
            <a:ext cx="3291840" cy="365760"/>
          </a:xfrm>
          <a:prstGeom prst="rect">
            <a:avLst/>
          </a:prstGeom>
          <a:noFill/>
          <a:ln/>
        </p:spPr>
        <p:txBody>
          <a:bodyPr wrap="square" lIns="0" tIns="0" rIns="0" bIns="0" rtlCol="0" anchor="ctr"/>
          <a:lstStyle/>
          <a:p>
            <a:pPr indent="0">
              <a:buNone/>
            </a:pPr>
            <a:r>
              <a:rPr lang="en-US" sz="1400">
                <a:latin typeface="Arial" panose="020B0604020202020204" pitchFamily="34" charset="0"/>
                <a:ea typeface="Calibri" pitchFamily="34" charset="-122"/>
                <a:cs typeface="Arial" panose="020B0604020202020204" pitchFamily="34" charset="0"/>
              </a:rPr>
              <a:t>40 % (60 % </a:t>
            </a:r>
            <a:r>
              <a:rPr lang="en-US" sz="1400" err="1">
                <a:latin typeface="Arial" panose="020B0604020202020204" pitchFamily="34" charset="0"/>
                <a:ea typeface="Calibri" pitchFamily="34" charset="-122"/>
                <a:cs typeface="Arial" panose="020B0604020202020204" pitchFamily="34" charset="0"/>
              </a:rPr>
              <a:t>ländlich</a:t>
            </a:r>
            <a:r>
              <a:rPr lang="en-US" sz="1400">
                <a:latin typeface="Arial" panose="020B0604020202020204" pitchFamily="34" charset="0"/>
                <a:ea typeface="Calibri" pitchFamily="34" charset="-122"/>
                <a:cs typeface="Arial" panose="020B0604020202020204" pitchFamily="34" charset="0"/>
              </a:rPr>
              <a:t>)</a:t>
            </a:r>
          </a:p>
          <a:p>
            <a:pPr indent="0">
              <a:buNone/>
            </a:pPr>
            <a:r>
              <a:rPr lang="en-US" sz="1400">
                <a:latin typeface="Arial" panose="020B0604020202020204" pitchFamily="34" charset="0"/>
                <a:ea typeface="Calibri" pitchFamily="34" charset="-122"/>
                <a:cs typeface="Arial" panose="020B0604020202020204" pitchFamily="34" charset="0"/>
              </a:rPr>
              <a:t>unter </a:t>
            </a:r>
            <a:r>
              <a:rPr lang="en-US" sz="1400" err="1">
                <a:latin typeface="Arial" panose="020B0604020202020204" pitchFamily="34" charset="0"/>
                <a:ea typeface="Calibri" pitchFamily="34" charset="-122"/>
                <a:cs typeface="Arial" panose="020B0604020202020204" pitchFamily="34" charset="0"/>
              </a:rPr>
              <a:t>nationaler</a:t>
            </a:r>
            <a:r>
              <a:rPr lang="en-US" sz="1400">
                <a:latin typeface="Arial" panose="020B0604020202020204" pitchFamily="34" charset="0"/>
                <a:ea typeface="Calibri" pitchFamily="34" charset="-122"/>
                <a:cs typeface="Arial" panose="020B0604020202020204" pitchFamily="34" charset="0"/>
              </a:rPr>
              <a:t> </a:t>
            </a:r>
            <a:r>
              <a:rPr lang="en-US" sz="1400" err="1">
                <a:latin typeface="Arial" panose="020B0604020202020204" pitchFamily="34" charset="0"/>
                <a:ea typeface="Calibri" pitchFamily="34" charset="-122"/>
                <a:cs typeface="Arial" panose="020B0604020202020204" pitchFamily="34" charset="0"/>
              </a:rPr>
              <a:t>Grenze</a:t>
            </a:r>
            <a:endParaRPr lang="en-US" sz="1400">
              <a:latin typeface="Arial" panose="020B0604020202020204" pitchFamily="34" charset="0"/>
              <a:ea typeface="Calibri" pitchFamily="34" charset="-122"/>
              <a:cs typeface="Arial" panose="020B0604020202020204" pitchFamily="34" charset="0"/>
            </a:endParaRPr>
          </a:p>
        </p:txBody>
      </p:sp>
      <p:sp>
        <p:nvSpPr>
          <p:cNvPr id="18" name="Text 16"/>
          <p:cNvSpPr/>
          <p:nvPr/>
        </p:nvSpPr>
        <p:spPr>
          <a:xfrm>
            <a:off x="8130223" y="3453108"/>
            <a:ext cx="3291840" cy="295932"/>
          </a:xfrm>
          <a:prstGeom prst="rect">
            <a:avLst/>
          </a:prstGeom>
          <a:noFill/>
          <a:ln/>
        </p:spPr>
        <p:txBody>
          <a:bodyPr wrap="square" lIns="0" tIns="0" rIns="0" bIns="0" rtlCol="0" anchor="ctr"/>
          <a:lstStyle/>
          <a:p>
            <a:pPr indent="0">
              <a:buNone/>
            </a:pPr>
            <a:r>
              <a:rPr lang="en-US" sz="1400" b="1">
                <a:latin typeface="Arial" panose="020B0604020202020204" pitchFamily="34" charset="0"/>
                <a:ea typeface="Calibri" pitchFamily="34" charset="-122"/>
                <a:cs typeface="Arial" panose="020B0604020202020204" pitchFamily="34" charset="0"/>
              </a:rPr>
              <a:t>Ø </a:t>
            </a:r>
            <a:r>
              <a:rPr lang="en-US" sz="1400" b="1" err="1">
                <a:latin typeface="Arial" panose="020B0604020202020204" pitchFamily="34" charset="0"/>
                <a:ea typeface="Calibri" pitchFamily="34" charset="-122"/>
                <a:cs typeface="Arial" panose="020B0604020202020204" pitchFamily="34" charset="0"/>
              </a:rPr>
              <a:t>Einkommen</a:t>
            </a:r>
            <a:r>
              <a:rPr lang="en-US" sz="1400" b="1">
                <a:latin typeface="Arial" panose="020B0604020202020204" pitchFamily="34" charset="0"/>
                <a:ea typeface="Calibri" pitchFamily="34" charset="-122"/>
                <a:cs typeface="Arial" panose="020B0604020202020204" pitchFamily="34" charset="0"/>
              </a:rPr>
              <a:t> </a:t>
            </a:r>
            <a:r>
              <a:rPr lang="en-US" sz="1400" b="1" err="1">
                <a:latin typeface="Arial" panose="020B0604020202020204" pitchFamily="34" charset="0"/>
                <a:ea typeface="Calibri" pitchFamily="34" charset="-122"/>
                <a:cs typeface="Arial" panose="020B0604020202020204" pitchFamily="34" charset="0"/>
              </a:rPr>
              <a:t>ländlich</a:t>
            </a:r>
            <a:endParaRPr lang="en-US" sz="1400" b="1">
              <a:latin typeface="Arial" panose="020B0604020202020204" pitchFamily="34" charset="0"/>
              <a:ea typeface="Calibri" pitchFamily="34" charset="-122"/>
              <a:cs typeface="Arial" panose="020B0604020202020204" pitchFamily="34" charset="0"/>
            </a:endParaRPr>
          </a:p>
        </p:txBody>
      </p:sp>
      <p:sp>
        <p:nvSpPr>
          <p:cNvPr id="19" name="Text 17"/>
          <p:cNvSpPr/>
          <p:nvPr/>
        </p:nvSpPr>
        <p:spPr>
          <a:xfrm>
            <a:off x="8140383" y="3690315"/>
            <a:ext cx="3291840" cy="365760"/>
          </a:xfrm>
          <a:prstGeom prst="rect">
            <a:avLst/>
          </a:prstGeom>
          <a:noFill/>
          <a:ln/>
        </p:spPr>
        <p:txBody>
          <a:bodyPr wrap="square" lIns="0" tIns="0" rIns="0" bIns="0" rtlCol="0" anchor="ctr"/>
          <a:lstStyle/>
          <a:p>
            <a:r>
              <a:rPr lang="en-US" sz="1400">
                <a:latin typeface="Arial" panose="020B0604020202020204" pitchFamily="34" charset="0"/>
                <a:ea typeface="Calibri" pitchFamily="34" charset="-122"/>
                <a:cs typeface="Arial" panose="020B0604020202020204" pitchFamily="34" charset="0"/>
              </a:rPr>
              <a:t>134 Euro / Monat</a:t>
            </a:r>
          </a:p>
        </p:txBody>
      </p:sp>
      <p:sp>
        <p:nvSpPr>
          <p:cNvPr id="20" name="Text 18"/>
          <p:cNvSpPr/>
          <p:nvPr/>
        </p:nvSpPr>
        <p:spPr>
          <a:xfrm>
            <a:off x="8140383" y="4060560"/>
            <a:ext cx="3291840" cy="274320"/>
          </a:xfrm>
          <a:prstGeom prst="rect">
            <a:avLst/>
          </a:prstGeom>
          <a:noFill/>
          <a:ln/>
        </p:spPr>
        <p:txBody>
          <a:bodyPr wrap="square" lIns="0" tIns="0" rIns="0" bIns="0" rtlCol="0" anchor="ctr"/>
          <a:lstStyle/>
          <a:p>
            <a:pPr indent="0">
              <a:buNone/>
            </a:pPr>
            <a:r>
              <a:rPr lang="en-US" sz="1400" b="1">
                <a:latin typeface="Arial" panose="020B0604020202020204" pitchFamily="34" charset="0"/>
                <a:ea typeface="Calibri" pitchFamily="34" charset="-122"/>
                <a:cs typeface="Arial" panose="020B0604020202020204" pitchFamily="34" charset="0"/>
              </a:rPr>
              <a:t>Ø </a:t>
            </a:r>
            <a:r>
              <a:rPr lang="en-US" sz="1400" b="1" err="1">
                <a:latin typeface="Arial" panose="020B0604020202020204" pitchFamily="34" charset="0"/>
                <a:ea typeface="Calibri" pitchFamily="34" charset="-122"/>
                <a:cs typeface="Arial" panose="020B0604020202020204" pitchFamily="34" charset="0"/>
              </a:rPr>
              <a:t>Lebenshaltung</a:t>
            </a:r>
            <a:endParaRPr lang="en-US" sz="1400" b="1">
              <a:latin typeface="Arial" panose="020B0604020202020204" pitchFamily="34" charset="0"/>
              <a:ea typeface="Calibri" pitchFamily="34" charset="-122"/>
              <a:cs typeface="Arial" panose="020B0604020202020204" pitchFamily="34" charset="0"/>
            </a:endParaRPr>
          </a:p>
        </p:txBody>
      </p:sp>
      <p:sp>
        <p:nvSpPr>
          <p:cNvPr id="21" name="Text 19"/>
          <p:cNvSpPr/>
          <p:nvPr/>
        </p:nvSpPr>
        <p:spPr>
          <a:xfrm>
            <a:off x="8140383" y="4261728"/>
            <a:ext cx="3291840" cy="365760"/>
          </a:xfrm>
          <a:prstGeom prst="rect">
            <a:avLst/>
          </a:prstGeom>
          <a:noFill/>
          <a:ln/>
        </p:spPr>
        <p:txBody>
          <a:bodyPr wrap="square" lIns="0" tIns="0" rIns="0" bIns="0" rtlCol="0" anchor="ctr"/>
          <a:lstStyle/>
          <a:p>
            <a:r>
              <a:rPr lang="en-US" sz="1400">
                <a:latin typeface="Arial" panose="020B0604020202020204" pitchFamily="34" charset="0"/>
                <a:ea typeface="Calibri" pitchFamily="34" charset="-122"/>
                <a:cs typeface="Arial" panose="020B0604020202020204" pitchFamily="34" charset="0"/>
              </a:rPr>
              <a:t>274 Euro / Monat</a:t>
            </a:r>
          </a:p>
        </p:txBody>
      </p:sp>
      <p:sp>
        <p:nvSpPr>
          <p:cNvPr id="22" name="Shape 20"/>
          <p:cNvSpPr/>
          <p:nvPr/>
        </p:nvSpPr>
        <p:spPr>
          <a:xfrm>
            <a:off x="0" y="6583680"/>
            <a:ext cx="12161520" cy="274320"/>
          </a:xfrm>
          <a:prstGeom prst="rect">
            <a:avLst/>
          </a:prstGeom>
          <a:solidFill>
            <a:srgbClr val="E6007E"/>
          </a:solidFill>
          <a:ln w="12700">
            <a:solidFill>
              <a:srgbClr val="E6007E"/>
            </a:solidFill>
            <a:prstDash val="solid"/>
          </a:ln>
        </p:spPr>
        <p:txBody>
          <a:bodyPr/>
          <a:lstStyle/>
          <a:p>
            <a:endParaRPr lang="de-DE"/>
          </a:p>
        </p:txBody>
      </p:sp>
      <p:sp>
        <p:nvSpPr>
          <p:cNvPr id="23" name="Text 21"/>
          <p:cNvSpPr/>
          <p:nvPr/>
        </p:nvSpPr>
        <p:spPr>
          <a:xfrm>
            <a:off x="457200" y="6583680"/>
            <a:ext cx="8229600" cy="274320"/>
          </a:xfrm>
          <a:prstGeom prst="rect">
            <a:avLst/>
          </a:prstGeom>
          <a:noFill/>
          <a:ln/>
        </p:spPr>
        <p:txBody>
          <a:bodyPr wrap="square" lIns="0" tIns="0" rIns="0" bIns="0" rtlCol="0" anchor="ctr"/>
          <a:lstStyle/>
          <a:p>
            <a:pPr marL="0" indent="0">
              <a:buNone/>
            </a:pPr>
            <a:r>
              <a:rPr lang="en-US" sz="900">
                <a:solidFill>
                  <a:srgbClr val="FFFFFF"/>
                </a:solidFill>
                <a:latin typeface="Arial" panose="020B0604020202020204" pitchFamily="34" charset="0"/>
                <a:ea typeface="Calibri" pitchFamily="34" charset="-122"/>
                <a:cs typeface="Arial" panose="020B0604020202020204" pitchFamily="34" charset="0"/>
              </a:rPr>
              <a:t>medi for help  •  Jahresbericht 2025</a:t>
            </a:r>
            <a:endParaRPr lang="en-US" sz="900">
              <a:latin typeface="Arial" panose="020B0604020202020204" pitchFamily="34" charset="0"/>
              <a:cs typeface="Arial" panose="020B0604020202020204" pitchFamily="34" charset="0"/>
            </a:endParaRPr>
          </a:p>
        </p:txBody>
      </p:sp>
      <p:sp>
        <p:nvSpPr>
          <p:cNvPr id="24" name="Text 22"/>
          <p:cNvSpPr/>
          <p:nvPr/>
        </p:nvSpPr>
        <p:spPr>
          <a:xfrm>
            <a:off x="11247120" y="6583680"/>
            <a:ext cx="640080" cy="274320"/>
          </a:xfrm>
          <a:prstGeom prst="rect">
            <a:avLst/>
          </a:prstGeom>
          <a:noFill/>
          <a:ln/>
        </p:spPr>
        <p:txBody>
          <a:bodyPr wrap="square" lIns="0" tIns="0" rIns="0" bIns="0" rtlCol="0" anchor="ctr"/>
          <a:lstStyle/>
          <a:p>
            <a:pPr marL="0" indent="0" algn="r">
              <a:buNone/>
            </a:pPr>
            <a:r>
              <a:rPr lang="en-US" sz="900">
                <a:solidFill>
                  <a:srgbClr val="FFFFFF"/>
                </a:solidFill>
                <a:latin typeface="Calibri" pitchFamily="34" charset="0"/>
                <a:ea typeface="Calibri" pitchFamily="34" charset="-122"/>
                <a:cs typeface="Calibri" pitchFamily="34" charset="-120"/>
              </a:rPr>
              <a:t>18 / 25</a:t>
            </a:r>
            <a:endParaRPr lang="en-US" sz="900"/>
          </a:p>
        </p:txBody>
      </p:sp>
      <p:sp>
        <p:nvSpPr>
          <p:cNvPr id="26" name="Shape 6">
            <a:extLst>
              <a:ext uri="{FF2B5EF4-FFF2-40B4-BE49-F238E27FC236}">
                <a16:creationId xmlns:a16="http://schemas.microsoft.com/office/drawing/2014/main" id="{D6A92B31-1C3B-28A8-5A04-8F74336A719C}"/>
              </a:ext>
            </a:extLst>
          </p:cNvPr>
          <p:cNvSpPr/>
          <p:nvPr/>
        </p:nvSpPr>
        <p:spPr>
          <a:xfrm>
            <a:off x="4354006" y="4888712"/>
            <a:ext cx="112914" cy="1415772"/>
          </a:xfrm>
          <a:prstGeom prst="rect">
            <a:avLst/>
          </a:prstGeom>
          <a:solidFill>
            <a:srgbClr val="F39200"/>
          </a:solidFill>
          <a:ln w="12700">
            <a:solidFill>
              <a:srgbClr val="F39200"/>
            </a:solidFill>
            <a:prstDash val="solid"/>
          </a:ln>
        </p:spPr>
        <p:txBody>
          <a:bodyPr/>
          <a:lstStyle/>
          <a:p>
            <a:endParaRPr lang="de-DE"/>
          </a:p>
        </p:txBody>
      </p:sp>
      <p:sp>
        <p:nvSpPr>
          <p:cNvPr id="27" name="Textfeld 26">
            <a:extLst>
              <a:ext uri="{FF2B5EF4-FFF2-40B4-BE49-F238E27FC236}">
                <a16:creationId xmlns:a16="http://schemas.microsoft.com/office/drawing/2014/main" id="{0E66EA1E-FAD9-73C3-A171-B7DD3E2DFC67}"/>
              </a:ext>
            </a:extLst>
          </p:cNvPr>
          <p:cNvSpPr txBox="1"/>
          <p:nvPr/>
        </p:nvSpPr>
        <p:spPr>
          <a:xfrm>
            <a:off x="4471237" y="4876019"/>
            <a:ext cx="6759171" cy="1415772"/>
          </a:xfrm>
          <a:prstGeom prst="rect">
            <a:avLst/>
          </a:prstGeom>
          <a:solidFill>
            <a:schemeClr val="bg1"/>
          </a:solidFill>
        </p:spPr>
        <p:txBody>
          <a:bodyPr wrap="square" rtlCol="0">
            <a:spAutoFit/>
          </a:bodyPr>
          <a:lstStyle/>
          <a:p>
            <a:r>
              <a:rPr lang="en-US" sz="1600" b="1" kern="0" spc="300">
                <a:solidFill>
                  <a:srgbClr val="F39200"/>
                </a:solidFill>
                <a:latin typeface="Arial" panose="020B0604020202020204" pitchFamily="34" charset="0"/>
                <a:ea typeface="Calibri" pitchFamily="34" charset="-122"/>
                <a:cs typeface="Arial" panose="020B0604020202020204" pitchFamily="34" charset="0"/>
              </a:rPr>
              <a:t>BEITRAG VON MEDI FOR HELP</a:t>
            </a:r>
          </a:p>
          <a:p>
            <a:endParaRPr lang="en-US" sz="1400" b="1">
              <a:solidFill>
                <a:srgbClr val="D8DFE8"/>
              </a:solidFill>
              <a:latin typeface="Arial" panose="020B0604020202020204" pitchFamily="34" charset="0"/>
              <a:ea typeface="Calibri" pitchFamily="34" charset="-122"/>
              <a:cs typeface="Arial" panose="020B0604020202020204" pitchFamily="34" charset="0"/>
            </a:endParaRPr>
          </a:p>
          <a:p>
            <a:pPr marL="285750" lvl="0" indent="-285750">
              <a:buFont typeface="Arial" panose="020B0604020202020204" pitchFamily="34" charset="0"/>
              <a:buChar char="•"/>
            </a:pPr>
            <a:r>
              <a:rPr lang="de-DE" sz="1400">
                <a:latin typeface="Arial" panose="020B0604020202020204" pitchFamily="34" charset="0"/>
                <a:ea typeface="Calibri" pitchFamily="34" charset="-122"/>
                <a:cs typeface="Arial" panose="020B0604020202020204" pitchFamily="34" charset="0"/>
              </a:rPr>
              <a:t>Unterstützung mit medi Produktspenden aus den Bereichen </a:t>
            </a:r>
            <a:r>
              <a:rPr lang="de-DE" sz="1400" err="1">
                <a:latin typeface="Arial" panose="020B0604020202020204" pitchFamily="34" charset="0"/>
                <a:ea typeface="Calibri" pitchFamily="34" charset="-122"/>
                <a:cs typeface="Arial" panose="020B0604020202020204" pitchFamily="34" charset="0"/>
              </a:rPr>
              <a:t>Compression</a:t>
            </a:r>
            <a:r>
              <a:rPr lang="de-DE" sz="1400">
                <a:latin typeface="Arial" panose="020B0604020202020204" pitchFamily="34" charset="0"/>
                <a:ea typeface="Calibri" pitchFamily="34" charset="-122"/>
                <a:cs typeface="Arial" panose="020B0604020202020204" pitchFamily="34" charset="0"/>
              </a:rPr>
              <a:t>         und </a:t>
            </a:r>
            <a:r>
              <a:rPr lang="de-DE" sz="1400" err="1">
                <a:latin typeface="Arial" panose="020B0604020202020204" pitchFamily="34" charset="0"/>
                <a:ea typeface="Calibri" pitchFamily="34" charset="-122"/>
                <a:cs typeface="Arial" panose="020B0604020202020204" pitchFamily="34" charset="0"/>
              </a:rPr>
              <a:t>Woundcare</a:t>
            </a:r>
            <a:endParaRPr lang="de-DE" sz="1400">
              <a:latin typeface="Arial" panose="020B0604020202020204" pitchFamily="34" charset="0"/>
              <a:ea typeface="Calibri" pitchFamily="34" charset="-122"/>
              <a:cs typeface="Arial" panose="020B0604020202020204" pitchFamily="34" charset="0"/>
            </a:endParaRPr>
          </a:p>
          <a:p>
            <a:pPr marL="285750" lvl="0" indent="-285750">
              <a:buFont typeface="Arial" panose="020B0604020202020204" pitchFamily="34" charset="0"/>
              <a:buChar char="•"/>
            </a:pPr>
            <a:r>
              <a:rPr lang="de-DE" sz="1400">
                <a:latin typeface="Arial" panose="020B0604020202020204" pitchFamily="34" charset="0"/>
                <a:ea typeface="Calibri" pitchFamily="34" charset="-122"/>
                <a:cs typeface="Arial" panose="020B0604020202020204" pitchFamily="34" charset="0"/>
              </a:rPr>
              <a:t>Finanzielle Unterstützung für die Beschaffung von OP-Materialien</a:t>
            </a:r>
          </a:p>
          <a:p>
            <a:pPr marL="285750" lvl="0" indent="-285750">
              <a:buFont typeface="Arial" panose="020B0604020202020204" pitchFamily="34" charset="0"/>
              <a:buChar char="•"/>
            </a:pPr>
            <a:r>
              <a:rPr lang="de-DE" sz="1400">
                <a:latin typeface="Arial" panose="020B0604020202020204" pitchFamily="34" charset="0"/>
                <a:ea typeface="Calibri" pitchFamily="34" charset="-122"/>
                <a:cs typeface="Arial" panose="020B0604020202020204" pitchFamily="34" charset="0"/>
              </a:rPr>
              <a:t>Operative Nachversorgung durch </a:t>
            </a:r>
            <a:r>
              <a:rPr lang="de-DE" sz="1400" err="1">
                <a:latin typeface="Arial" panose="020B0604020202020204" pitchFamily="34" charset="0"/>
                <a:ea typeface="Calibri" pitchFamily="34" charset="-122"/>
                <a:cs typeface="Arial" panose="020B0604020202020204" pitchFamily="34" charset="0"/>
              </a:rPr>
              <a:t>medianer:innen</a:t>
            </a:r>
            <a:endParaRPr lang="de-DE" sz="1400">
              <a:latin typeface="Arial" panose="020B0604020202020204" pitchFamily="34" charset="0"/>
              <a:ea typeface="Calibri" pitchFamily="34" charset="-122"/>
              <a:cs typeface="Arial" panose="020B0604020202020204" pitchFamily="34" charset="0"/>
            </a:endParaRPr>
          </a:p>
        </p:txBody>
      </p:sp>
      <p:sp>
        <p:nvSpPr>
          <p:cNvPr id="30" name="Shape 6">
            <a:extLst>
              <a:ext uri="{FF2B5EF4-FFF2-40B4-BE49-F238E27FC236}">
                <a16:creationId xmlns:a16="http://schemas.microsoft.com/office/drawing/2014/main" id="{90509919-31C5-FCAC-A1E0-2DF0147C54B9}"/>
              </a:ext>
            </a:extLst>
          </p:cNvPr>
          <p:cNvSpPr/>
          <p:nvPr/>
        </p:nvSpPr>
        <p:spPr>
          <a:xfrm>
            <a:off x="7850823" y="875750"/>
            <a:ext cx="81280" cy="3717054"/>
          </a:xfrm>
          <a:prstGeom prst="rect">
            <a:avLst/>
          </a:prstGeom>
          <a:solidFill>
            <a:srgbClr val="F39200"/>
          </a:solidFill>
          <a:ln w="12700">
            <a:solidFill>
              <a:srgbClr val="F39200"/>
            </a:solidFill>
            <a:prstDash val="solid"/>
          </a:ln>
        </p:spPr>
        <p:txBody>
          <a:bodyPr/>
          <a:lstStyle/>
          <a:p>
            <a:endParaRPr lang="de-DE"/>
          </a:p>
        </p:txBody>
      </p:sp>
      <p:pic>
        <p:nvPicPr>
          <p:cNvPr id="8" name="Picture 12">
            <a:extLst>
              <a:ext uri="{FF2B5EF4-FFF2-40B4-BE49-F238E27FC236}">
                <a16:creationId xmlns:a16="http://schemas.microsoft.com/office/drawing/2014/main" id="{0EC4D732-CEB3-61F8-F34C-ED8D6B2FD2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910" y="3847961"/>
            <a:ext cx="3704816" cy="247025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8F5F0"/>
        </a:solidFill>
        <a:effectLst/>
      </p:bgPr>
    </p:bg>
    <p:spTree>
      <p:nvGrpSpPr>
        <p:cNvPr id="1" name="">
          <a:extLst>
            <a:ext uri="{FF2B5EF4-FFF2-40B4-BE49-F238E27FC236}">
              <a16:creationId xmlns:a16="http://schemas.microsoft.com/office/drawing/2014/main" id="{BF490824-DEEA-4E72-9833-4A4913F27D88}"/>
            </a:ext>
          </a:extLst>
        </p:cNvPr>
        <p:cNvGrpSpPr/>
        <p:nvPr/>
      </p:nvGrpSpPr>
      <p:grpSpPr>
        <a:xfrm>
          <a:off x="0" y="0"/>
          <a:ext cx="0" cy="0"/>
          <a:chOff x="0" y="0"/>
          <a:chExt cx="0" cy="0"/>
        </a:xfrm>
      </p:grpSpPr>
      <p:sp>
        <p:nvSpPr>
          <p:cNvPr id="2" name="Shape 0">
            <a:extLst>
              <a:ext uri="{FF2B5EF4-FFF2-40B4-BE49-F238E27FC236}">
                <a16:creationId xmlns:a16="http://schemas.microsoft.com/office/drawing/2014/main" id="{9882CA13-CF61-49F6-0ED1-FEA8B11CEEE4}"/>
              </a:ext>
            </a:extLst>
          </p:cNvPr>
          <p:cNvSpPr/>
          <p:nvPr/>
        </p:nvSpPr>
        <p:spPr>
          <a:xfrm>
            <a:off x="457200" y="457200"/>
            <a:ext cx="182880" cy="320040"/>
          </a:xfrm>
          <a:prstGeom prst="rect">
            <a:avLst/>
          </a:prstGeom>
          <a:solidFill>
            <a:srgbClr val="F39200"/>
          </a:solidFill>
          <a:ln w="12700">
            <a:solidFill>
              <a:srgbClr val="F39200"/>
            </a:solidFill>
            <a:prstDash val="solid"/>
          </a:ln>
        </p:spPr>
        <p:txBody>
          <a:bodyPr/>
          <a:lstStyle/>
          <a:p>
            <a:endParaRPr lang="de-DE"/>
          </a:p>
        </p:txBody>
      </p:sp>
      <p:sp>
        <p:nvSpPr>
          <p:cNvPr id="3" name="Text 1">
            <a:extLst>
              <a:ext uri="{FF2B5EF4-FFF2-40B4-BE49-F238E27FC236}">
                <a16:creationId xmlns:a16="http://schemas.microsoft.com/office/drawing/2014/main" id="{BE2288B2-745F-8409-65C4-19A80E6A524A}"/>
              </a:ext>
            </a:extLst>
          </p:cNvPr>
          <p:cNvSpPr/>
          <p:nvPr/>
        </p:nvSpPr>
        <p:spPr>
          <a:xfrm>
            <a:off x="713232" y="457200"/>
            <a:ext cx="5486400" cy="320040"/>
          </a:xfrm>
          <a:prstGeom prst="rect">
            <a:avLst/>
          </a:prstGeom>
          <a:noFill/>
          <a:ln/>
        </p:spPr>
        <p:txBody>
          <a:bodyPr wrap="square" lIns="0" tIns="0" rIns="0" bIns="0" rtlCol="0" anchor="ctr"/>
          <a:lstStyle/>
          <a:p>
            <a:pPr marL="0" indent="0">
              <a:buNone/>
            </a:pPr>
            <a:r>
              <a:rPr lang="en-US" sz="1100" b="1" kern="0" spc="300">
                <a:solidFill>
                  <a:srgbClr val="F39200"/>
                </a:solidFill>
                <a:latin typeface="Arial" panose="020B0604020202020204" pitchFamily="34" charset="0"/>
                <a:ea typeface="Calibri" pitchFamily="34" charset="-122"/>
                <a:cs typeface="Arial" panose="020B0604020202020204" pitchFamily="34" charset="0"/>
              </a:rPr>
              <a:t>08  •  FARA CLINIC NICARAGUA</a:t>
            </a:r>
            <a:endParaRPr lang="en-US" sz="1100">
              <a:latin typeface="Arial" panose="020B0604020202020204" pitchFamily="34" charset="0"/>
              <a:cs typeface="Arial" panose="020B0604020202020204" pitchFamily="34" charset="0"/>
            </a:endParaRPr>
          </a:p>
        </p:txBody>
      </p:sp>
      <p:sp>
        <p:nvSpPr>
          <p:cNvPr id="4" name="Text 2">
            <a:extLst>
              <a:ext uri="{FF2B5EF4-FFF2-40B4-BE49-F238E27FC236}">
                <a16:creationId xmlns:a16="http://schemas.microsoft.com/office/drawing/2014/main" id="{B60209DA-0F4A-D3A4-068E-8E6BE1E789BE}"/>
              </a:ext>
            </a:extLst>
          </p:cNvPr>
          <p:cNvSpPr/>
          <p:nvPr/>
        </p:nvSpPr>
        <p:spPr>
          <a:xfrm>
            <a:off x="457200" y="868680"/>
            <a:ext cx="11247120" cy="731520"/>
          </a:xfrm>
          <a:prstGeom prst="rect">
            <a:avLst/>
          </a:prstGeom>
          <a:noFill/>
          <a:ln/>
        </p:spPr>
        <p:txBody>
          <a:bodyPr wrap="square" lIns="0" tIns="0" rIns="0" bIns="0" rtlCol="0" anchor="ctr"/>
          <a:lstStyle/>
          <a:p>
            <a:pPr marL="0" indent="0">
              <a:buNone/>
            </a:pPr>
            <a:r>
              <a:rPr lang="en-US" sz="3200" b="1">
                <a:solidFill>
                  <a:srgbClr val="E6007E"/>
                </a:solidFill>
                <a:latin typeface="Arial" panose="020B0604020202020204" pitchFamily="34" charset="0"/>
                <a:ea typeface="Georgia" pitchFamily="34" charset="-122"/>
                <a:cs typeface="Arial" panose="020B0604020202020204" pitchFamily="34" charset="0"/>
              </a:rPr>
              <a:t>Eine Woche. Ein Team. Eine Wirkung.</a:t>
            </a:r>
            <a:endParaRPr lang="en-US" sz="3200">
              <a:latin typeface="Arial" panose="020B0604020202020204" pitchFamily="34" charset="0"/>
              <a:cs typeface="Arial" panose="020B0604020202020204" pitchFamily="34" charset="0"/>
            </a:endParaRPr>
          </a:p>
        </p:txBody>
      </p:sp>
      <p:sp>
        <p:nvSpPr>
          <p:cNvPr id="35" name="Shape 33">
            <a:extLst>
              <a:ext uri="{FF2B5EF4-FFF2-40B4-BE49-F238E27FC236}">
                <a16:creationId xmlns:a16="http://schemas.microsoft.com/office/drawing/2014/main" id="{7670E076-0263-13AC-DC7C-5ED0FF6DA7F2}"/>
              </a:ext>
            </a:extLst>
          </p:cNvPr>
          <p:cNvSpPr/>
          <p:nvPr/>
        </p:nvSpPr>
        <p:spPr>
          <a:xfrm>
            <a:off x="0" y="6583680"/>
            <a:ext cx="12161520" cy="274320"/>
          </a:xfrm>
          <a:prstGeom prst="rect">
            <a:avLst/>
          </a:prstGeom>
          <a:solidFill>
            <a:srgbClr val="E6007E"/>
          </a:solidFill>
          <a:ln w="12700">
            <a:solidFill>
              <a:srgbClr val="E6007E"/>
            </a:solidFill>
            <a:prstDash val="solid"/>
          </a:ln>
        </p:spPr>
        <p:txBody>
          <a:bodyPr/>
          <a:lstStyle/>
          <a:p>
            <a:endParaRPr lang="de-DE"/>
          </a:p>
        </p:txBody>
      </p:sp>
      <p:sp>
        <p:nvSpPr>
          <p:cNvPr id="36" name="Text 34">
            <a:extLst>
              <a:ext uri="{FF2B5EF4-FFF2-40B4-BE49-F238E27FC236}">
                <a16:creationId xmlns:a16="http://schemas.microsoft.com/office/drawing/2014/main" id="{C408D495-2910-AFF5-C511-A30829FFEDB6}"/>
              </a:ext>
            </a:extLst>
          </p:cNvPr>
          <p:cNvSpPr/>
          <p:nvPr/>
        </p:nvSpPr>
        <p:spPr>
          <a:xfrm>
            <a:off x="457200" y="6583680"/>
            <a:ext cx="8229600" cy="274320"/>
          </a:xfrm>
          <a:prstGeom prst="rect">
            <a:avLst/>
          </a:prstGeom>
          <a:noFill/>
          <a:ln/>
        </p:spPr>
        <p:txBody>
          <a:bodyPr wrap="square" lIns="0" tIns="0" rIns="0" bIns="0" rtlCol="0" anchor="ctr"/>
          <a:lstStyle/>
          <a:p>
            <a:pPr marL="0" indent="0">
              <a:buNone/>
            </a:pPr>
            <a:r>
              <a:rPr lang="en-US" sz="900">
                <a:solidFill>
                  <a:srgbClr val="FFFFFF"/>
                </a:solidFill>
                <a:latin typeface="Arial" panose="020B0604020202020204" pitchFamily="34" charset="0"/>
                <a:ea typeface="Calibri" pitchFamily="34" charset="-122"/>
                <a:cs typeface="Arial" panose="020B0604020202020204" pitchFamily="34" charset="0"/>
              </a:rPr>
              <a:t>medi for help  •  Jahresbericht 2025</a:t>
            </a:r>
            <a:endParaRPr lang="en-US" sz="900">
              <a:latin typeface="Arial" panose="020B0604020202020204" pitchFamily="34" charset="0"/>
              <a:cs typeface="Arial" panose="020B0604020202020204" pitchFamily="34" charset="0"/>
            </a:endParaRPr>
          </a:p>
        </p:txBody>
      </p:sp>
      <p:sp>
        <p:nvSpPr>
          <p:cNvPr id="37" name="Text 35">
            <a:extLst>
              <a:ext uri="{FF2B5EF4-FFF2-40B4-BE49-F238E27FC236}">
                <a16:creationId xmlns:a16="http://schemas.microsoft.com/office/drawing/2014/main" id="{0140B94C-3AC9-3A51-AD7D-3C564B5A8574}"/>
              </a:ext>
            </a:extLst>
          </p:cNvPr>
          <p:cNvSpPr/>
          <p:nvPr/>
        </p:nvSpPr>
        <p:spPr>
          <a:xfrm>
            <a:off x="11247120" y="6583680"/>
            <a:ext cx="640080" cy="274320"/>
          </a:xfrm>
          <a:prstGeom prst="rect">
            <a:avLst/>
          </a:prstGeom>
          <a:noFill/>
          <a:ln/>
        </p:spPr>
        <p:txBody>
          <a:bodyPr wrap="square" lIns="0" tIns="0" rIns="0" bIns="0" rtlCol="0" anchor="ctr"/>
          <a:lstStyle/>
          <a:p>
            <a:pPr marL="0" indent="0" algn="r">
              <a:buNone/>
            </a:pPr>
            <a:r>
              <a:rPr lang="en-US" sz="900">
                <a:solidFill>
                  <a:srgbClr val="FFFFFF"/>
                </a:solidFill>
                <a:latin typeface="Calibri" pitchFamily="34" charset="0"/>
                <a:ea typeface="Calibri" pitchFamily="34" charset="-122"/>
                <a:cs typeface="Calibri" pitchFamily="34" charset="-120"/>
              </a:rPr>
              <a:t>19 / 25</a:t>
            </a:r>
            <a:endParaRPr lang="en-US" sz="900"/>
          </a:p>
        </p:txBody>
      </p:sp>
      <p:pic>
        <p:nvPicPr>
          <p:cNvPr id="10242" name="Picture 2">
            <a:extLst>
              <a:ext uri="{FF2B5EF4-FFF2-40B4-BE49-F238E27FC236}">
                <a16:creationId xmlns:a16="http://schemas.microsoft.com/office/drawing/2014/main" id="{ADE2709C-CC13-4581-B48B-E9B49C3F1A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5233" y="1775661"/>
            <a:ext cx="1645030" cy="224180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a:extLst>
              <a:ext uri="{FF2B5EF4-FFF2-40B4-BE49-F238E27FC236}">
                <a16:creationId xmlns:a16="http://schemas.microsoft.com/office/drawing/2014/main" id="{1C530B88-8C1E-6F55-F5BF-FCEC7B12818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3131"/>
          <a:stretch>
            <a:fillRect/>
          </a:stretch>
        </p:blipFill>
        <p:spPr bwMode="auto">
          <a:xfrm>
            <a:off x="4104325" y="1775661"/>
            <a:ext cx="1936107" cy="2241807"/>
          </a:xfrm>
          <a:prstGeom prst="rect">
            <a:avLst/>
          </a:prstGeom>
          <a:noFill/>
          <a:extLst>
            <a:ext uri="{909E8E84-426E-40DD-AFC4-6F175D3DCCD1}">
              <a14:hiddenFill xmlns:a14="http://schemas.microsoft.com/office/drawing/2010/main">
                <a:solidFill>
                  <a:srgbClr val="FFFFFF"/>
                </a:solidFill>
              </a14:hiddenFill>
            </a:ext>
          </a:extLst>
        </p:spPr>
      </p:pic>
      <p:pic>
        <p:nvPicPr>
          <p:cNvPr id="10256" name="Picture 16">
            <a:extLst>
              <a:ext uri="{FF2B5EF4-FFF2-40B4-BE49-F238E27FC236}">
                <a16:creationId xmlns:a16="http://schemas.microsoft.com/office/drawing/2014/main" id="{BA8C649E-FA3C-588B-B423-E310FC40C0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4154628"/>
            <a:ext cx="3362192" cy="2241461"/>
          </a:xfrm>
          <a:prstGeom prst="rect">
            <a:avLst/>
          </a:prstGeom>
          <a:noFill/>
          <a:extLst>
            <a:ext uri="{909E8E84-426E-40DD-AFC4-6F175D3DCCD1}">
              <a14:hiddenFill xmlns:a14="http://schemas.microsoft.com/office/drawing/2010/main">
                <a:solidFill>
                  <a:srgbClr val="FFFFFF"/>
                </a:solidFill>
              </a14:hiddenFill>
            </a:ext>
          </a:extLst>
        </p:spPr>
      </p:pic>
      <p:sp>
        <p:nvSpPr>
          <p:cNvPr id="5" name="Shape 6">
            <a:extLst>
              <a:ext uri="{FF2B5EF4-FFF2-40B4-BE49-F238E27FC236}">
                <a16:creationId xmlns:a16="http://schemas.microsoft.com/office/drawing/2014/main" id="{5C2CF532-005C-A1A0-B181-8B8F7294415D}"/>
              </a:ext>
            </a:extLst>
          </p:cNvPr>
          <p:cNvSpPr/>
          <p:nvPr/>
        </p:nvSpPr>
        <p:spPr>
          <a:xfrm>
            <a:off x="4104326" y="4395907"/>
            <a:ext cx="45719" cy="2031325"/>
          </a:xfrm>
          <a:prstGeom prst="rect">
            <a:avLst/>
          </a:prstGeom>
          <a:solidFill>
            <a:srgbClr val="F39200"/>
          </a:solidFill>
          <a:ln w="12700">
            <a:solidFill>
              <a:srgbClr val="F39200"/>
            </a:solidFill>
            <a:prstDash val="solid"/>
          </a:ln>
        </p:spPr>
        <p:txBody>
          <a:bodyPr/>
          <a:lstStyle/>
          <a:p>
            <a:endParaRPr lang="de-DE"/>
          </a:p>
        </p:txBody>
      </p:sp>
      <p:sp>
        <p:nvSpPr>
          <p:cNvPr id="6" name="Textfeld 5">
            <a:extLst>
              <a:ext uri="{FF2B5EF4-FFF2-40B4-BE49-F238E27FC236}">
                <a16:creationId xmlns:a16="http://schemas.microsoft.com/office/drawing/2014/main" id="{FF8BD725-F851-E6EB-3789-457309C8B000}"/>
              </a:ext>
            </a:extLst>
          </p:cNvPr>
          <p:cNvSpPr txBox="1"/>
          <p:nvPr/>
        </p:nvSpPr>
        <p:spPr>
          <a:xfrm>
            <a:off x="4150045" y="4405551"/>
            <a:ext cx="7094218" cy="2031325"/>
          </a:xfrm>
          <a:prstGeom prst="rect">
            <a:avLst/>
          </a:prstGeom>
          <a:solidFill>
            <a:schemeClr val="bg1"/>
          </a:solidFill>
        </p:spPr>
        <p:txBody>
          <a:bodyPr wrap="square" rtlCol="0">
            <a:spAutoFit/>
          </a:bodyPr>
          <a:lstStyle/>
          <a:p>
            <a:endParaRPr lang="en-US" sz="1400">
              <a:latin typeface="Arial" panose="020B0604020202020204" pitchFamily="34" charset="0"/>
              <a:ea typeface="Calibri" pitchFamily="34" charset="-122"/>
              <a:cs typeface="Arial" panose="020B0604020202020204" pitchFamily="34" charset="0"/>
            </a:endParaRPr>
          </a:p>
          <a:p>
            <a:br>
              <a:rPr lang="en-US" sz="1400">
                <a:latin typeface="Arial" panose="020B0604020202020204" pitchFamily="34" charset="0"/>
                <a:ea typeface="Calibri" pitchFamily="34" charset="-122"/>
                <a:cs typeface="Arial" panose="020B0604020202020204" pitchFamily="34" charset="0"/>
              </a:rPr>
            </a:br>
            <a:r>
              <a:rPr lang="en-US" sz="1400" err="1">
                <a:latin typeface="Arial" panose="020B0604020202020204" pitchFamily="34" charset="0"/>
                <a:ea typeface="Calibri" pitchFamily="34" charset="-122"/>
                <a:cs typeface="Arial" panose="020B0604020202020204" pitchFamily="34" charset="0"/>
              </a:rPr>
              <a:t>Während</a:t>
            </a:r>
            <a:r>
              <a:rPr lang="en-US" sz="1400">
                <a:latin typeface="Arial" panose="020B0604020202020204" pitchFamily="34" charset="0"/>
                <a:ea typeface="Calibri" pitchFamily="34" charset="-122"/>
                <a:cs typeface="Arial" panose="020B0604020202020204" pitchFamily="34" charset="0"/>
              </a:rPr>
              <a:t> des </a:t>
            </a:r>
            <a:r>
              <a:rPr lang="en-US" sz="1400" err="1">
                <a:latin typeface="Arial" panose="020B0604020202020204" pitchFamily="34" charset="0"/>
                <a:ea typeface="Calibri" pitchFamily="34" charset="-122"/>
                <a:cs typeface="Arial" panose="020B0604020202020204" pitchFamily="34" charset="0"/>
              </a:rPr>
              <a:t>diesjährigen</a:t>
            </a:r>
            <a:r>
              <a:rPr lang="en-US" sz="1400">
                <a:latin typeface="Arial" panose="020B0604020202020204" pitchFamily="34" charset="0"/>
                <a:ea typeface="Calibri" pitchFamily="34" charset="-122"/>
                <a:cs typeface="Arial" panose="020B0604020202020204" pitchFamily="34" charset="0"/>
              </a:rPr>
              <a:t> </a:t>
            </a:r>
            <a:r>
              <a:rPr lang="en-US" sz="1400" err="1">
                <a:latin typeface="Arial" panose="020B0604020202020204" pitchFamily="34" charset="0"/>
                <a:ea typeface="Calibri" pitchFamily="34" charset="-122"/>
                <a:cs typeface="Arial" panose="020B0604020202020204" pitchFamily="34" charset="0"/>
              </a:rPr>
              <a:t>Einsatzes</a:t>
            </a:r>
            <a:r>
              <a:rPr lang="en-US" sz="1400">
                <a:latin typeface="Arial" panose="020B0604020202020204" pitchFamily="34" charset="0"/>
                <a:ea typeface="Calibri" pitchFamily="34" charset="-122"/>
                <a:cs typeface="Arial" panose="020B0604020202020204" pitchFamily="34" charset="0"/>
              </a:rPr>
              <a:t> </a:t>
            </a:r>
            <a:r>
              <a:rPr lang="en-US" sz="1400" err="1">
                <a:latin typeface="Arial" panose="020B0604020202020204" pitchFamily="34" charset="0"/>
                <a:ea typeface="Calibri" pitchFamily="34" charset="-122"/>
                <a:cs typeface="Arial" panose="020B0604020202020204" pitchFamily="34" charset="0"/>
              </a:rPr>
              <a:t>wurden</a:t>
            </a:r>
            <a:r>
              <a:rPr lang="en-US" sz="1400">
                <a:latin typeface="Arial" panose="020B0604020202020204" pitchFamily="34" charset="0"/>
                <a:ea typeface="Calibri" pitchFamily="34" charset="-122"/>
                <a:cs typeface="Arial" panose="020B0604020202020204" pitchFamily="34" charset="0"/>
              </a:rPr>
              <a:t> </a:t>
            </a:r>
            <a:r>
              <a:rPr lang="en-US" sz="1400" err="1">
                <a:latin typeface="Arial" panose="020B0604020202020204" pitchFamily="34" charset="0"/>
                <a:ea typeface="Calibri" pitchFamily="34" charset="-122"/>
                <a:cs typeface="Arial" panose="020B0604020202020204" pitchFamily="34" charset="0"/>
              </a:rPr>
              <a:t>fünf</a:t>
            </a:r>
            <a:r>
              <a:rPr lang="en-US" sz="1400">
                <a:latin typeface="Arial" panose="020B0604020202020204" pitchFamily="34" charset="0"/>
                <a:ea typeface="Calibri" pitchFamily="34" charset="-122"/>
                <a:cs typeface="Arial" panose="020B0604020202020204" pitchFamily="34" charset="0"/>
              </a:rPr>
              <a:t> </a:t>
            </a:r>
            <a:r>
              <a:rPr lang="en-US" sz="1400" err="1">
                <a:latin typeface="Arial" panose="020B0604020202020204" pitchFamily="34" charset="0"/>
                <a:ea typeface="Calibri" pitchFamily="34" charset="-122"/>
                <a:cs typeface="Arial" panose="020B0604020202020204" pitchFamily="34" charset="0"/>
              </a:rPr>
              <a:t>chirurgische</a:t>
            </a:r>
            <a:r>
              <a:rPr lang="en-US" sz="1400">
                <a:latin typeface="Arial" panose="020B0604020202020204" pitchFamily="34" charset="0"/>
                <a:ea typeface="Calibri" pitchFamily="34" charset="-122"/>
                <a:cs typeface="Arial" panose="020B0604020202020204" pitchFamily="34" charset="0"/>
              </a:rPr>
              <a:t> </a:t>
            </a:r>
            <a:r>
              <a:rPr lang="en-US" sz="1400" err="1">
                <a:latin typeface="Arial" panose="020B0604020202020204" pitchFamily="34" charset="0"/>
                <a:ea typeface="Calibri" pitchFamily="34" charset="-122"/>
                <a:cs typeface="Arial" panose="020B0604020202020204" pitchFamily="34" charset="0"/>
              </a:rPr>
              <a:t>Bereiche</a:t>
            </a:r>
            <a:r>
              <a:rPr lang="en-US" sz="1400">
                <a:latin typeface="Arial" panose="020B0604020202020204" pitchFamily="34" charset="0"/>
                <a:ea typeface="Calibri" pitchFamily="34" charset="-122"/>
                <a:cs typeface="Arial" panose="020B0604020202020204" pitchFamily="34" charset="0"/>
              </a:rPr>
              <a:t>, </a:t>
            </a:r>
            <a:r>
              <a:rPr lang="en-US" sz="1400" err="1">
                <a:latin typeface="Arial" panose="020B0604020202020204" pitchFamily="34" charset="0"/>
                <a:ea typeface="Calibri" pitchFamily="34" charset="-122"/>
                <a:cs typeface="Arial" panose="020B0604020202020204" pitchFamily="34" charset="0"/>
              </a:rPr>
              <a:t>eine</a:t>
            </a:r>
            <a:r>
              <a:rPr lang="en-US" sz="1400">
                <a:latin typeface="Arial" panose="020B0604020202020204" pitchFamily="34" charset="0"/>
                <a:ea typeface="Calibri" pitchFamily="34" charset="-122"/>
                <a:cs typeface="Arial" panose="020B0604020202020204" pitchFamily="34" charset="0"/>
              </a:rPr>
              <a:t> </a:t>
            </a:r>
            <a:r>
              <a:rPr lang="en-US" sz="1400" err="1">
                <a:latin typeface="Arial" panose="020B0604020202020204" pitchFamily="34" charset="0"/>
                <a:ea typeface="Calibri" pitchFamily="34" charset="-122"/>
                <a:cs typeface="Arial" panose="020B0604020202020204" pitchFamily="34" charset="0"/>
              </a:rPr>
              <a:t>Apotheke</a:t>
            </a:r>
            <a:r>
              <a:rPr lang="en-US" sz="1400">
                <a:latin typeface="Arial" panose="020B0604020202020204" pitchFamily="34" charset="0"/>
                <a:ea typeface="Calibri" pitchFamily="34" charset="-122"/>
                <a:cs typeface="Arial" panose="020B0604020202020204" pitchFamily="34" charset="0"/>
              </a:rPr>
              <a:t> und </a:t>
            </a:r>
            <a:r>
              <a:rPr lang="en-US" sz="1400" err="1">
                <a:latin typeface="Arial" panose="020B0604020202020204" pitchFamily="34" charset="0"/>
                <a:ea typeface="Calibri" pitchFamily="34" charset="-122"/>
                <a:cs typeface="Arial" panose="020B0604020202020204" pitchFamily="34" charset="0"/>
              </a:rPr>
              <a:t>zwei</a:t>
            </a:r>
            <a:r>
              <a:rPr lang="en-US" sz="1400">
                <a:latin typeface="Arial" panose="020B0604020202020204" pitchFamily="34" charset="0"/>
                <a:ea typeface="Calibri" pitchFamily="34" charset="-122"/>
                <a:cs typeface="Arial" panose="020B0604020202020204" pitchFamily="34" charset="0"/>
              </a:rPr>
              <a:t> </a:t>
            </a:r>
            <a:r>
              <a:rPr lang="en-US" sz="1400" err="1">
                <a:latin typeface="Arial" panose="020B0604020202020204" pitchFamily="34" charset="0"/>
                <a:ea typeface="Calibri" pitchFamily="34" charset="-122"/>
                <a:cs typeface="Arial" panose="020B0604020202020204" pitchFamily="34" charset="0"/>
              </a:rPr>
              <a:t>Ultraschallstationen</a:t>
            </a:r>
            <a:r>
              <a:rPr lang="en-US" sz="1400">
                <a:latin typeface="Arial" panose="020B0604020202020204" pitchFamily="34" charset="0"/>
                <a:ea typeface="Calibri" pitchFamily="34" charset="-122"/>
                <a:cs typeface="Arial" panose="020B0604020202020204" pitchFamily="34" charset="0"/>
              </a:rPr>
              <a:t> </a:t>
            </a:r>
            <a:r>
              <a:rPr lang="en-US" sz="1400" err="1">
                <a:latin typeface="Arial" panose="020B0604020202020204" pitchFamily="34" charset="0"/>
                <a:ea typeface="Calibri" pitchFamily="34" charset="-122"/>
                <a:cs typeface="Arial" panose="020B0604020202020204" pitchFamily="34" charset="0"/>
              </a:rPr>
              <a:t>eingerichtet</a:t>
            </a:r>
            <a:r>
              <a:rPr lang="en-US" sz="1400">
                <a:latin typeface="Arial" panose="020B0604020202020204" pitchFamily="34" charset="0"/>
                <a:ea typeface="Calibri" pitchFamily="34" charset="-122"/>
                <a:cs typeface="Arial" panose="020B0604020202020204" pitchFamily="34" charset="0"/>
              </a:rPr>
              <a:t>, um das </a:t>
            </a:r>
            <a:r>
              <a:rPr lang="en-US" sz="1400" err="1">
                <a:latin typeface="Arial" panose="020B0604020202020204" pitchFamily="34" charset="0"/>
                <a:ea typeface="Calibri" pitchFamily="34" charset="-122"/>
                <a:cs typeface="Arial" panose="020B0604020202020204" pitchFamily="34" charset="0"/>
              </a:rPr>
              <a:t>hohe</a:t>
            </a:r>
            <a:r>
              <a:rPr lang="en-US" sz="1400">
                <a:latin typeface="Arial" panose="020B0604020202020204" pitchFamily="34" charset="0"/>
                <a:ea typeface="Calibri" pitchFamily="34" charset="-122"/>
                <a:cs typeface="Arial" panose="020B0604020202020204" pitchFamily="34" charset="0"/>
              </a:rPr>
              <a:t> </a:t>
            </a:r>
            <a:r>
              <a:rPr lang="en-US" sz="1400" err="1">
                <a:highlight>
                  <a:srgbClr val="F8F5F0"/>
                </a:highlight>
                <a:latin typeface="Arial" panose="020B0604020202020204" pitchFamily="34" charset="0"/>
                <a:ea typeface="Calibri" pitchFamily="34" charset="-122"/>
                <a:cs typeface="Arial" panose="020B0604020202020204" pitchFamily="34" charset="0"/>
              </a:rPr>
              <a:t>Patientenaufkommen</a:t>
            </a:r>
            <a:r>
              <a:rPr lang="en-US" sz="1400">
                <a:highlight>
                  <a:srgbClr val="F8F5F0"/>
                </a:highlight>
                <a:latin typeface="Arial" panose="020B0604020202020204" pitchFamily="34" charset="0"/>
                <a:ea typeface="Calibri" pitchFamily="34" charset="-122"/>
                <a:cs typeface="Arial" panose="020B0604020202020204" pitchFamily="34" charset="0"/>
              </a:rPr>
              <a:t> </a:t>
            </a:r>
            <a:r>
              <a:rPr lang="en-US" sz="1400" err="1">
                <a:highlight>
                  <a:srgbClr val="F8F5F0"/>
                </a:highlight>
                <a:latin typeface="Arial" panose="020B0604020202020204" pitchFamily="34" charset="0"/>
                <a:ea typeface="Calibri" pitchFamily="34" charset="-122"/>
                <a:cs typeface="Arial" panose="020B0604020202020204" pitchFamily="34" charset="0"/>
              </a:rPr>
              <a:t>effizient</a:t>
            </a:r>
            <a:r>
              <a:rPr lang="en-US" sz="1400">
                <a:highlight>
                  <a:srgbClr val="F8F5F0"/>
                </a:highlight>
                <a:latin typeface="Arial" panose="020B0604020202020204" pitchFamily="34" charset="0"/>
                <a:ea typeface="Calibri" pitchFamily="34" charset="-122"/>
                <a:cs typeface="Arial" panose="020B0604020202020204" pitchFamily="34" charset="0"/>
              </a:rPr>
              <a:t> </a:t>
            </a:r>
            <a:r>
              <a:rPr lang="en-US" sz="1400" err="1">
                <a:highlight>
                  <a:srgbClr val="F8F5F0"/>
                </a:highlight>
                <a:latin typeface="Arial" panose="020B0604020202020204" pitchFamily="34" charset="0"/>
                <a:ea typeface="Calibri" pitchFamily="34" charset="-122"/>
                <a:cs typeface="Arial" panose="020B0604020202020204" pitchFamily="34" charset="0"/>
              </a:rPr>
              <a:t>zu</a:t>
            </a:r>
            <a:r>
              <a:rPr lang="en-US" sz="1400">
                <a:highlight>
                  <a:srgbClr val="F8F5F0"/>
                </a:highlight>
                <a:latin typeface="Arial" panose="020B0604020202020204" pitchFamily="34" charset="0"/>
                <a:ea typeface="Calibri" pitchFamily="34" charset="-122"/>
                <a:cs typeface="Arial" panose="020B0604020202020204" pitchFamily="34" charset="0"/>
              </a:rPr>
              <a:t> </a:t>
            </a:r>
            <a:r>
              <a:rPr lang="en-US" sz="1400" err="1">
                <a:highlight>
                  <a:srgbClr val="F8F5F0"/>
                </a:highlight>
                <a:latin typeface="Arial" panose="020B0604020202020204" pitchFamily="34" charset="0"/>
                <a:ea typeface="Calibri" pitchFamily="34" charset="-122"/>
                <a:cs typeface="Arial" panose="020B0604020202020204" pitchFamily="34" charset="0"/>
              </a:rPr>
              <a:t>versorgen</a:t>
            </a:r>
            <a:r>
              <a:rPr lang="en-US" sz="1400">
                <a:highlight>
                  <a:srgbClr val="F8F5F0"/>
                </a:highlight>
                <a:latin typeface="Arial" panose="020B0604020202020204" pitchFamily="34" charset="0"/>
                <a:ea typeface="Calibri" pitchFamily="34" charset="-122"/>
                <a:cs typeface="Arial" panose="020B0604020202020204" pitchFamily="34" charset="0"/>
              </a:rPr>
              <a:t>. Die </a:t>
            </a:r>
            <a:r>
              <a:rPr lang="en-US" sz="1400" err="1">
                <a:highlight>
                  <a:srgbClr val="F8F5F0"/>
                </a:highlight>
                <a:latin typeface="Arial" panose="020B0604020202020204" pitchFamily="34" charset="0"/>
                <a:ea typeface="Calibri" pitchFamily="34" charset="-122"/>
                <a:cs typeface="Arial" panose="020B0604020202020204" pitchFamily="34" charset="0"/>
              </a:rPr>
              <a:t>Patient:innen</a:t>
            </a:r>
            <a:r>
              <a:rPr lang="en-US" sz="1400">
                <a:highlight>
                  <a:srgbClr val="F8F5F0"/>
                </a:highlight>
                <a:latin typeface="Arial" panose="020B0604020202020204" pitchFamily="34" charset="0"/>
                <a:ea typeface="Calibri" pitchFamily="34" charset="-122"/>
                <a:cs typeface="Arial" panose="020B0604020202020204" pitchFamily="34" charset="0"/>
              </a:rPr>
              <a:t> </a:t>
            </a:r>
            <a:r>
              <a:rPr lang="en-US" sz="1400" err="1">
                <a:highlight>
                  <a:srgbClr val="F8F5F0"/>
                </a:highlight>
                <a:latin typeface="Arial" panose="020B0604020202020204" pitchFamily="34" charset="0"/>
                <a:ea typeface="Calibri" pitchFamily="34" charset="-122"/>
                <a:cs typeface="Arial" panose="020B0604020202020204" pitchFamily="34" charset="0"/>
              </a:rPr>
              <a:t>reisten</a:t>
            </a:r>
            <a:r>
              <a:rPr lang="en-US" sz="1400">
                <a:highlight>
                  <a:srgbClr val="F8F5F0"/>
                </a:highlight>
                <a:latin typeface="Arial" panose="020B0604020202020204" pitchFamily="34" charset="0"/>
                <a:ea typeface="Calibri" pitchFamily="34" charset="-122"/>
                <a:cs typeface="Arial" panose="020B0604020202020204" pitchFamily="34" charset="0"/>
              </a:rPr>
              <a:t> </a:t>
            </a:r>
            <a:r>
              <a:rPr lang="en-US" sz="1400" err="1">
                <a:highlight>
                  <a:srgbClr val="F8F5F0"/>
                </a:highlight>
                <a:latin typeface="Arial" panose="020B0604020202020204" pitchFamily="34" charset="0"/>
                <a:ea typeface="Calibri" pitchFamily="34" charset="-122"/>
                <a:cs typeface="Arial" panose="020B0604020202020204" pitchFamily="34" charset="0"/>
              </a:rPr>
              <a:t>aus</a:t>
            </a:r>
            <a:r>
              <a:rPr lang="en-US" sz="1400">
                <a:highlight>
                  <a:srgbClr val="F8F5F0"/>
                </a:highlight>
                <a:latin typeface="Arial" panose="020B0604020202020204" pitchFamily="34" charset="0"/>
                <a:ea typeface="Calibri" pitchFamily="34" charset="-122"/>
                <a:cs typeface="Arial" panose="020B0604020202020204" pitchFamily="34" charset="0"/>
              </a:rPr>
              <a:t> </a:t>
            </a:r>
            <a:r>
              <a:rPr lang="en-US" sz="1400" err="1">
                <a:highlight>
                  <a:srgbClr val="F8F5F0"/>
                </a:highlight>
                <a:latin typeface="Arial" panose="020B0604020202020204" pitchFamily="34" charset="0"/>
                <a:ea typeface="Calibri" pitchFamily="34" charset="-122"/>
                <a:cs typeface="Arial" panose="020B0604020202020204" pitchFamily="34" charset="0"/>
              </a:rPr>
              <a:t>allen</a:t>
            </a:r>
            <a:r>
              <a:rPr lang="en-US" sz="1400">
                <a:highlight>
                  <a:srgbClr val="F8F5F0"/>
                </a:highlight>
                <a:latin typeface="Arial" panose="020B0604020202020204" pitchFamily="34" charset="0"/>
                <a:ea typeface="Calibri" pitchFamily="34" charset="-122"/>
                <a:cs typeface="Arial" panose="020B0604020202020204" pitchFamily="34" charset="0"/>
              </a:rPr>
              <a:t> </a:t>
            </a:r>
            <a:r>
              <a:rPr lang="en-US" sz="1400" err="1">
                <a:highlight>
                  <a:srgbClr val="F8F5F0"/>
                </a:highlight>
                <a:latin typeface="Arial" panose="020B0604020202020204" pitchFamily="34" charset="0"/>
                <a:ea typeface="Calibri" pitchFamily="34" charset="-122"/>
                <a:cs typeface="Arial" panose="020B0604020202020204" pitchFamily="34" charset="0"/>
              </a:rPr>
              <a:t>Teilen</a:t>
            </a:r>
            <a:r>
              <a:rPr lang="en-US" sz="1400">
                <a:highlight>
                  <a:srgbClr val="F8F5F0"/>
                </a:highlight>
                <a:latin typeface="Arial" panose="020B0604020202020204" pitchFamily="34" charset="0"/>
                <a:ea typeface="Calibri" pitchFamily="34" charset="-122"/>
                <a:cs typeface="Arial" panose="020B0604020202020204" pitchFamily="34" charset="0"/>
              </a:rPr>
              <a:t> des Landes an, </a:t>
            </a:r>
            <a:r>
              <a:rPr lang="en-US" sz="1400" err="1">
                <a:highlight>
                  <a:srgbClr val="F8F5F0"/>
                </a:highlight>
                <a:latin typeface="Arial" panose="020B0604020202020204" pitchFamily="34" charset="0"/>
                <a:ea typeface="Calibri" pitchFamily="34" charset="-122"/>
                <a:cs typeface="Arial" panose="020B0604020202020204" pitchFamily="34" charset="0"/>
              </a:rPr>
              <a:t>eine</a:t>
            </a:r>
            <a:r>
              <a:rPr lang="en-US" sz="1400">
                <a:highlight>
                  <a:srgbClr val="F8F5F0"/>
                </a:highlight>
                <a:latin typeface="Arial" panose="020B0604020202020204" pitchFamily="34" charset="0"/>
                <a:ea typeface="Calibri" pitchFamily="34" charset="-122"/>
                <a:cs typeface="Arial" panose="020B0604020202020204" pitchFamily="34" charset="0"/>
              </a:rPr>
              <a:t> </a:t>
            </a:r>
            <a:r>
              <a:rPr lang="en-US" sz="1400" err="1">
                <a:highlight>
                  <a:srgbClr val="F8F5F0"/>
                </a:highlight>
                <a:latin typeface="Arial" panose="020B0604020202020204" pitchFamily="34" charset="0"/>
                <a:ea typeface="Calibri" pitchFamily="34" charset="-122"/>
                <a:cs typeface="Arial" panose="020B0604020202020204" pitchFamily="34" charset="0"/>
              </a:rPr>
              <a:t>Patientin</a:t>
            </a:r>
            <a:r>
              <a:rPr lang="en-US" sz="1400">
                <a:highlight>
                  <a:srgbClr val="F8F5F0"/>
                </a:highlight>
                <a:latin typeface="Arial" panose="020B0604020202020204" pitchFamily="34" charset="0"/>
                <a:ea typeface="Calibri" pitchFamily="34" charset="-122"/>
                <a:cs typeface="Arial" panose="020B0604020202020204" pitchFamily="34" charset="0"/>
              </a:rPr>
              <a:t> </a:t>
            </a:r>
            <a:r>
              <a:rPr lang="en-US" sz="1400" err="1">
                <a:highlight>
                  <a:srgbClr val="F8F5F0"/>
                </a:highlight>
                <a:latin typeface="Arial" panose="020B0604020202020204" pitchFamily="34" charset="0"/>
                <a:ea typeface="Calibri" pitchFamily="34" charset="-122"/>
                <a:cs typeface="Arial" panose="020B0604020202020204" pitchFamily="34" charset="0"/>
              </a:rPr>
              <a:t>benötigte</a:t>
            </a:r>
            <a:r>
              <a:rPr lang="en-US" sz="1400">
                <a:highlight>
                  <a:srgbClr val="F8F5F0"/>
                </a:highlight>
                <a:latin typeface="Arial" panose="020B0604020202020204" pitchFamily="34" charset="0"/>
                <a:ea typeface="Calibri" pitchFamily="34" charset="-122"/>
                <a:cs typeface="Arial" panose="020B0604020202020204" pitchFamily="34" charset="0"/>
              </a:rPr>
              <a:t> </a:t>
            </a:r>
            <a:r>
              <a:rPr lang="en-US" sz="1400" err="1">
                <a:highlight>
                  <a:srgbClr val="F8F5F0"/>
                </a:highlight>
                <a:latin typeface="Arial" panose="020B0604020202020204" pitchFamily="34" charset="0"/>
                <a:ea typeface="Calibri" pitchFamily="34" charset="-122"/>
                <a:cs typeface="Arial" panose="020B0604020202020204" pitchFamily="34" charset="0"/>
              </a:rPr>
              <a:t>aufgrund</a:t>
            </a:r>
            <a:r>
              <a:rPr lang="en-US" sz="1400">
                <a:highlight>
                  <a:srgbClr val="F8F5F0"/>
                </a:highlight>
                <a:latin typeface="Arial" panose="020B0604020202020204" pitchFamily="34" charset="0"/>
                <a:ea typeface="Calibri" pitchFamily="34" charset="-122"/>
                <a:cs typeface="Arial" panose="020B0604020202020204" pitchFamily="34" charset="0"/>
              </a:rPr>
              <a:t> </a:t>
            </a:r>
            <a:r>
              <a:rPr lang="en-US" sz="1400" err="1">
                <a:highlight>
                  <a:srgbClr val="F8F5F0"/>
                </a:highlight>
                <a:latin typeface="Arial" panose="020B0604020202020204" pitchFamily="34" charset="0"/>
                <a:ea typeface="Calibri" pitchFamily="34" charset="-122"/>
                <a:cs typeface="Arial" panose="020B0604020202020204" pitchFamily="34" charset="0"/>
              </a:rPr>
              <a:t>ihres</a:t>
            </a:r>
            <a:r>
              <a:rPr lang="en-US" sz="1400">
                <a:highlight>
                  <a:srgbClr val="F8F5F0"/>
                </a:highlight>
                <a:latin typeface="Arial" panose="020B0604020202020204" pitchFamily="34" charset="0"/>
                <a:ea typeface="Calibri" pitchFamily="34" charset="-122"/>
                <a:cs typeface="Arial" panose="020B0604020202020204" pitchFamily="34" charset="0"/>
              </a:rPr>
              <a:t> </a:t>
            </a:r>
            <a:r>
              <a:rPr lang="en-US" sz="1400" err="1">
                <a:highlight>
                  <a:srgbClr val="F8F5F0"/>
                </a:highlight>
                <a:latin typeface="Arial" panose="020B0604020202020204" pitchFamily="34" charset="0"/>
                <a:ea typeface="Calibri" pitchFamily="34" charset="-122"/>
                <a:cs typeface="Arial" panose="020B0604020202020204" pitchFamily="34" charset="0"/>
              </a:rPr>
              <a:t>abgelegenen</a:t>
            </a:r>
            <a:r>
              <a:rPr lang="en-US" sz="1400">
                <a:highlight>
                  <a:srgbClr val="F8F5F0"/>
                </a:highlight>
                <a:latin typeface="Arial" panose="020B0604020202020204" pitchFamily="34" charset="0"/>
                <a:ea typeface="Calibri" pitchFamily="34" charset="-122"/>
                <a:cs typeface="Arial" panose="020B0604020202020204" pitchFamily="34" charset="0"/>
              </a:rPr>
              <a:t> </a:t>
            </a:r>
            <a:r>
              <a:rPr lang="en-US" sz="1400" err="1">
                <a:highlight>
                  <a:srgbClr val="F8F5F0"/>
                </a:highlight>
                <a:latin typeface="Arial" panose="020B0604020202020204" pitchFamily="34" charset="0"/>
                <a:ea typeface="Calibri" pitchFamily="34" charset="-122"/>
                <a:cs typeface="Arial" panose="020B0604020202020204" pitchFamily="34" charset="0"/>
              </a:rPr>
              <a:t>Wohnortes</a:t>
            </a:r>
            <a:r>
              <a:rPr lang="en-US" sz="1400">
                <a:highlight>
                  <a:srgbClr val="F8F5F0"/>
                </a:highlight>
                <a:latin typeface="Arial" panose="020B0604020202020204" pitchFamily="34" charset="0"/>
                <a:ea typeface="Calibri" pitchFamily="34" charset="-122"/>
                <a:cs typeface="Arial" panose="020B0604020202020204" pitchFamily="34" charset="0"/>
              </a:rPr>
              <a:t> </a:t>
            </a:r>
            <a:r>
              <a:rPr lang="en-US" sz="1400" err="1">
                <a:highlight>
                  <a:srgbClr val="F8F5F0"/>
                </a:highlight>
                <a:latin typeface="Arial" panose="020B0604020202020204" pitchFamily="34" charset="0"/>
                <a:ea typeface="Calibri" pitchFamily="34" charset="-122"/>
                <a:cs typeface="Arial" panose="020B0604020202020204" pitchFamily="34" charset="0"/>
              </a:rPr>
              <a:t>sogar</a:t>
            </a:r>
            <a:r>
              <a:rPr lang="en-US" sz="1400">
                <a:highlight>
                  <a:srgbClr val="F8F5F0"/>
                </a:highlight>
                <a:latin typeface="Arial" panose="020B0604020202020204" pitchFamily="34" charset="0"/>
                <a:ea typeface="Calibri" pitchFamily="34" charset="-122"/>
                <a:cs typeface="Arial" panose="020B0604020202020204" pitchFamily="34" charset="0"/>
              </a:rPr>
              <a:t> </a:t>
            </a:r>
            <a:r>
              <a:rPr lang="en-US" sz="1400" err="1">
                <a:highlight>
                  <a:srgbClr val="F8F5F0"/>
                </a:highlight>
                <a:latin typeface="Arial" panose="020B0604020202020204" pitchFamily="34" charset="0"/>
                <a:ea typeface="Calibri" pitchFamily="34" charset="-122"/>
                <a:cs typeface="Arial" panose="020B0604020202020204" pitchFamily="34" charset="0"/>
              </a:rPr>
              <a:t>zwei</a:t>
            </a:r>
            <a:r>
              <a:rPr lang="en-US" sz="1400">
                <a:highlight>
                  <a:srgbClr val="F8F5F0"/>
                </a:highlight>
                <a:latin typeface="Arial" panose="020B0604020202020204" pitchFamily="34" charset="0"/>
                <a:ea typeface="Calibri" pitchFamily="34" charset="-122"/>
                <a:cs typeface="Arial" panose="020B0604020202020204" pitchFamily="34" charset="0"/>
              </a:rPr>
              <a:t> Tage für die </a:t>
            </a:r>
            <a:r>
              <a:rPr lang="en-US" sz="1400" err="1">
                <a:highlight>
                  <a:srgbClr val="F8F5F0"/>
                </a:highlight>
                <a:latin typeface="Arial" panose="020B0604020202020204" pitchFamily="34" charset="0"/>
                <a:ea typeface="Calibri" pitchFamily="34" charset="-122"/>
                <a:cs typeface="Arial" panose="020B0604020202020204" pitchFamily="34" charset="0"/>
              </a:rPr>
              <a:t>Anreise</a:t>
            </a:r>
            <a:r>
              <a:rPr lang="en-US" sz="1400">
                <a:highlight>
                  <a:srgbClr val="F8F5F0"/>
                </a:highlight>
                <a:latin typeface="Arial" panose="020B0604020202020204" pitchFamily="34" charset="0"/>
                <a:ea typeface="Calibri" pitchFamily="34" charset="-122"/>
                <a:cs typeface="Arial" panose="020B0604020202020204" pitchFamily="34" charset="0"/>
              </a:rPr>
              <a:t>. Mehr </a:t>
            </a:r>
            <a:r>
              <a:rPr lang="en-US" sz="1400" err="1">
                <a:highlight>
                  <a:srgbClr val="F8F5F0"/>
                </a:highlight>
                <a:latin typeface="Arial" panose="020B0604020202020204" pitchFamily="34" charset="0"/>
                <a:ea typeface="Calibri" pitchFamily="34" charset="-122"/>
                <a:cs typeface="Arial" panose="020B0604020202020204" pitchFamily="34" charset="0"/>
              </a:rPr>
              <a:t>als</a:t>
            </a:r>
            <a:r>
              <a:rPr lang="en-US" sz="1400">
                <a:highlight>
                  <a:srgbClr val="F8F5F0"/>
                </a:highlight>
                <a:latin typeface="Arial" panose="020B0604020202020204" pitchFamily="34" charset="0"/>
                <a:ea typeface="Calibri" pitchFamily="34" charset="-122"/>
                <a:cs typeface="Arial" panose="020B0604020202020204" pitchFamily="34" charset="0"/>
              </a:rPr>
              <a:t> 450 </a:t>
            </a:r>
            <a:r>
              <a:rPr lang="en-US" sz="1400" err="1">
                <a:highlight>
                  <a:srgbClr val="F8F5F0"/>
                </a:highlight>
                <a:latin typeface="Arial" panose="020B0604020202020204" pitchFamily="34" charset="0"/>
                <a:ea typeface="Calibri" pitchFamily="34" charset="-122"/>
                <a:cs typeface="Arial" panose="020B0604020202020204" pitchFamily="34" charset="0"/>
              </a:rPr>
              <a:t>Patient:innen</a:t>
            </a:r>
            <a:r>
              <a:rPr lang="en-US" sz="1400">
                <a:highlight>
                  <a:srgbClr val="F8F5F0"/>
                </a:highlight>
                <a:latin typeface="Arial" panose="020B0604020202020204" pitchFamily="34" charset="0"/>
                <a:ea typeface="Calibri" pitchFamily="34" charset="-122"/>
                <a:cs typeface="Arial" panose="020B0604020202020204" pitchFamily="34" charset="0"/>
              </a:rPr>
              <a:t> </a:t>
            </a:r>
            <a:r>
              <a:rPr lang="en-US" sz="1400" err="1">
                <a:highlight>
                  <a:srgbClr val="F8F5F0"/>
                </a:highlight>
                <a:latin typeface="Arial" panose="020B0604020202020204" pitchFamily="34" charset="0"/>
                <a:ea typeface="Calibri" pitchFamily="34" charset="-122"/>
                <a:cs typeface="Arial" panose="020B0604020202020204" pitchFamily="34" charset="0"/>
              </a:rPr>
              <a:t>konnten</a:t>
            </a:r>
            <a:r>
              <a:rPr lang="en-US" sz="1400">
                <a:highlight>
                  <a:srgbClr val="F8F5F0"/>
                </a:highlight>
                <a:latin typeface="Arial" panose="020B0604020202020204" pitchFamily="34" charset="0"/>
                <a:ea typeface="Calibri" pitchFamily="34" charset="-122"/>
                <a:cs typeface="Arial" panose="020B0604020202020204" pitchFamily="34" charset="0"/>
              </a:rPr>
              <a:t> </a:t>
            </a:r>
            <a:r>
              <a:rPr lang="en-US" sz="1400" err="1">
                <a:highlight>
                  <a:srgbClr val="F8F5F0"/>
                </a:highlight>
                <a:latin typeface="Arial" panose="020B0604020202020204" pitchFamily="34" charset="0"/>
                <a:ea typeface="Calibri" pitchFamily="34" charset="-122"/>
                <a:cs typeface="Arial" panose="020B0604020202020204" pitchFamily="34" charset="0"/>
              </a:rPr>
              <a:t>nach</a:t>
            </a:r>
            <a:r>
              <a:rPr lang="en-US" sz="1400">
                <a:highlight>
                  <a:srgbClr val="F8F5F0"/>
                </a:highlight>
                <a:latin typeface="Arial" panose="020B0604020202020204" pitchFamily="34" charset="0"/>
                <a:ea typeface="Calibri" pitchFamily="34" charset="-122"/>
                <a:cs typeface="Arial" panose="020B0604020202020204" pitchFamily="34" charset="0"/>
              </a:rPr>
              <a:t> </a:t>
            </a:r>
            <a:r>
              <a:rPr lang="en-US" sz="1400" err="1">
                <a:highlight>
                  <a:srgbClr val="F8F5F0"/>
                </a:highlight>
                <a:latin typeface="Arial" panose="020B0604020202020204" pitchFamily="34" charset="0"/>
                <a:ea typeface="Calibri" pitchFamily="34" charset="-122"/>
                <a:cs typeface="Arial" panose="020B0604020202020204" pitchFamily="34" charset="0"/>
              </a:rPr>
              <a:t>ihren</a:t>
            </a:r>
            <a:r>
              <a:rPr lang="en-US" sz="1400">
                <a:highlight>
                  <a:srgbClr val="F8F5F0"/>
                </a:highlight>
                <a:latin typeface="Arial" panose="020B0604020202020204" pitchFamily="34" charset="0"/>
                <a:ea typeface="Calibri" pitchFamily="34" charset="-122"/>
                <a:cs typeface="Arial" panose="020B0604020202020204" pitchFamily="34" charset="0"/>
              </a:rPr>
              <a:t> </a:t>
            </a:r>
            <a:r>
              <a:rPr lang="en-US" sz="1400" err="1">
                <a:highlight>
                  <a:srgbClr val="F8F5F0"/>
                </a:highlight>
                <a:latin typeface="Arial" panose="020B0604020202020204" pitchFamily="34" charset="0"/>
                <a:ea typeface="Calibri" pitchFamily="34" charset="-122"/>
                <a:cs typeface="Arial" panose="020B0604020202020204" pitchFamily="34" charset="0"/>
              </a:rPr>
              <a:t>Gefäßoperationen</a:t>
            </a:r>
            <a:r>
              <a:rPr lang="en-US" sz="1400">
                <a:highlight>
                  <a:srgbClr val="F8F5F0"/>
                </a:highlight>
                <a:latin typeface="Arial" panose="020B0604020202020204" pitchFamily="34" charset="0"/>
                <a:ea typeface="Calibri" pitchFamily="34" charset="-122"/>
                <a:cs typeface="Arial" panose="020B0604020202020204" pitchFamily="34" charset="0"/>
              </a:rPr>
              <a:t> </a:t>
            </a:r>
            <a:r>
              <a:rPr lang="en-US" sz="1400" err="1">
                <a:highlight>
                  <a:srgbClr val="F8F5F0"/>
                </a:highlight>
                <a:latin typeface="Arial" panose="020B0604020202020204" pitchFamily="34" charset="0"/>
                <a:ea typeface="Calibri" pitchFamily="34" charset="-122"/>
                <a:cs typeface="Arial" panose="020B0604020202020204" pitchFamily="34" charset="0"/>
              </a:rPr>
              <a:t>mit</a:t>
            </a:r>
            <a:r>
              <a:rPr lang="en-US" sz="1400">
                <a:highlight>
                  <a:srgbClr val="F8F5F0"/>
                </a:highlight>
                <a:latin typeface="Arial" panose="020B0604020202020204" pitchFamily="34" charset="0"/>
                <a:ea typeface="Calibri" pitchFamily="34" charset="-122"/>
                <a:cs typeface="Arial" panose="020B0604020202020204" pitchFamily="34" charset="0"/>
              </a:rPr>
              <a:t> der </a:t>
            </a:r>
            <a:r>
              <a:rPr lang="en-US" sz="1400" err="1">
                <a:highlight>
                  <a:srgbClr val="F8F5F0"/>
                </a:highlight>
                <a:latin typeface="Arial" panose="020B0604020202020204" pitchFamily="34" charset="0"/>
                <a:ea typeface="Calibri" pitchFamily="34" charset="-122"/>
                <a:cs typeface="Arial" panose="020B0604020202020204" pitchFamily="34" charset="0"/>
              </a:rPr>
              <a:t>benötigten</a:t>
            </a:r>
            <a:r>
              <a:rPr lang="en-US" sz="1400">
                <a:highlight>
                  <a:srgbClr val="F8F5F0"/>
                </a:highlight>
                <a:latin typeface="Arial" panose="020B0604020202020204" pitchFamily="34" charset="0"/>
                <a:ea typeface="Calibri" pitchFamily="34" charset="-122"/>
                <a:cs typeface="Arial" panose="020B0604020202020204" pitchFamily="34" charset="0"/>
              </a:rPr>
              <a:t> </a:t>
            </a:r>
            <a:r>
              <a:rPr lang="en-US" sz="1400" err="1">
                <a:highlight>
                  <a:srgbClr val="F8F5F0"/>
                </a:highlight>
                <a:latin typeface="Arial" panose="020B0604020202020204" pitchFamily="34" charset="0"/>
                <a:ea typeface="Calibri" pitchFamily="34" charset="-122"/>
                <a:cs typeface="Arial" panose="020B0604020202020204" pitchFamily="34" charset="0"/>
              </a:rPr>
              <a:t>medizinischen</a:t>
            </a:r>
            <a:r>
              <a:rPr lang="en-US" sz="1400">
                <a:highlight>
                  <a:srgbClr val="F8F5F0"/>
                </a:highlight>
                <a:latin typeface="Arial" panose="020B0604020202020204" pitchFamily="34" charset="0"/>
                <a:ea typeface="Calibri" pitchFamily="34" charset="-122"/>
                <a:cs typeface="Arial" panose="020B0604020202020204" pitchFamily="34" charset="0"/>
              </a:rPr>
              <a:t> </a:t>
            </a:r>
            <a:r>
              <a:rPr lang="en-US" sz="1400" err="1">
                <a:highlight>
                  <a:srgbClr val="F8F5F0"/>
                </a:highlight>
                <a:latin typeface="Arial" panose="020B0604020202020204" pitchFamily="34" charset="0"/>
                <a:ea typeface="Calibri" pitchFamily="34" charset="-122"/>
                <a:cs typeface="Arial" panose="020B0604020202020204" pitchFamily="34" charset="0"/>
              </a:rPr>
              <a:t>Kompression</a:t>
            </a:r>
            <a:r>
              <a:rPr lang="en-US" sz="1400">
                <a:highlight>
                  <a:srgbClr val="F8F5F0"/>
                </a:highlight>
                <a:latin typeface="Arial" panose="020B0604020202020204" pitchFamily="34" charset="0"/>
                <a:ea typeface="Calibri" pitchFamily="34" charset="-122"/>
                <a:cs typeface="Arial" panose="020B0604020202020204" pitchFamily="34" charset="0"/>
              </a:rPr>
              <a:t> </a:t>
            </a:r>
            <a:r>
              <a:rPr lang="en-US" sz="1400" err="1">
                <a:highlight>
                  <a:srgbClr val="F8F5F0"/>
                </a:highlight>
                <a:latin typeface="Arial" panose="020B0604020202020204" pitchFamily="34" charset="0"/>
                <a:ea typeface="Calibri" pitchFamily="34" charset="-122"/>
                <a:cs typeface="Arial" panose="020B0604020202020204" pitchFamily="34" charset="0"/>
              </a:rPr>
              <a:t>versorgt</a:t>
            </a:r>
            <a:r>
              <a:rPr lang="en-US" sz="1400">
                <a:highlight>
                  <a:srgbClr val="F8F5F0"/>
                </a:highlight>
                <a:latin typeface="Arial" panose="020B0604020202020204" pitchFamily="34" charset="0"/>
                <a:ea typeface="Calibri" pitchFamily="34" charset="-122"/>
                <a:cs typeface="Arial" panose="020B0604020202020204" pitchFamily="34" charset="0"/>
              </a:rPr>
              <a:t> </a:t>
            </a:r>
            <a:r>
              <a:rPr lang="en-US" sz="1400" err="1">
                <a:highlight>
                  <a:srgbClr val="F8F5F0"/>
                </a:highlight>
                <a:latin typeface="Arial" panose="020B0604020202020204" pitchFamily="34" charset="0"/>
                <a:ea typeface="Calibri" pitchFamily="34" charset="-122"/>
                <a:cs typeface="Arial" panose="020B0604020202020204" pitchFamily="34" charset="0"/>
              </a:rPr>
              <a:t>werden</a:t>
            </a:r>
            <a:r>
              <a:rPr lang="en-US" sz="1400">
                <a:highlight>
                  <a:srgbClr val="F8F5F0"/>
                </a:highlight>
                <a:latin typeface="Arial" panose="020B0604020202020204" pitchFamily="34" charset="0"/>
                <a:ea typeface="Calibri" pitchFamily="34" charset="-122"/>
                <a:cs typeface="Arial" panose="020B0604020202020204" pitchFamily="34" charset="0"/>
              </a:rPr>
              <a:t>. </a:t>
            </a:r>
            <a:r>
              <a:rPr lang="en-US" sz="1400" err="1">
                <a:highlight>
                  <a:srgbClr val="F8F5F0"/>
                </a:highlight>
                <a:latin typeface="Arial" panose="020B0604020202020204" pitchFamily="34" charset="0"/>
                <a:ea typeface="Calibri" pitchFamily="34" charset="-122"/>
                <a:cs typeface="Arial" panose="020B0604020202020204" pitchFamily="34" charset="0"/>
              </a:rPr>
              <a:t>Darüber</a:t>
            </a:r>
            <a:r>
              <a:rPr lang="en-US" sz="1400">
                <a:highlight>
                  <a:srgbClr val="F8F5F0"/>
                </a:highlight>
                <a:latin typeface="Arial" panose="020B0604020202020204" pitchFamily="34" charset="0"/>
                <a:ea typeface="Calibri" pitchFamily="34" charset="-122"/>
                <a:cs typeface="Arial" panose="020B0604020202020204" pitchFamily="34" charset="0"/>
              </a:rPr>
              <a:t> </a:t>
            </a:r>
            <a:r>
              <a:rPr lang="en-US" sz="1400" err="1">
                <a:highlight>
                  <a:srgbClr val="F8F5F0"/>
                </a:highlight>
                <a:latin typeface="Arial" panose="020B0604020202020204" pitchFamily="34" charset="0"/>
                <a:ea typeface="Calibri" pitchFamily="34" charset="-122"/>
                <a:cs typeface="Arial" panose="020B0604020202020204" pitchFamily="34" charset="0"/>
              </a:rPr>
              <a:t>hinaus</a:t>
            </a:r>
            <a:r>
              <a:rPr lang="en-US" sz="1400">
                <a:highlight>
                  <a:srgbClr val="F8F5F0"/>
                </a:highlight>
                <a:latin typeface="Arial" panose="020B0604020202020204" pitchFamily="34" charset="0"/>
                <a:ea typeface="Calibri" pitchFamily="34" charset="-122"/>
                <a:cs typeface="Arial" panose="020B0604020202020204" pitchFamily="34" charset="0"/>
              </a:rPr>
              <a:t> </a:t>
            </a:r>
            <a:r>
              <a:rPr lang="en-US" sz="1400" err="1">
                <a:highlight>
                  <a:srgbClr val="F8F5F0"/>
                </a:highlight>
                <a:latin typeface="Arial" panose="020B0604020202020204" pitchFamily="34" charset="0"/>
                <a:ea typeface="Calibri" pitchFamily="34" charset="-122"/>
                <a:cs typeface="Arial" panose="020B0604020202020204" pitchFamily="34" charset="0"/>
              </a:rPr>
              <a:t>werden</a:t>
            </a:r>
            <a:r>
              <a:rPr lang="en-US" sz="1400">
                <a:highlight>
                  <a:srgbClr val="F8F5F0"/>
                </a:highlight>
                <a:latin typeface="Arial" panose="020B0604020202020204" pitchFamily="34" charset="0"/>
                <a:ea typeface="Calibri" pitchFamily="34" charset="-122"/>
                <a:cs typeface="Arial" panose="020B0604020202020204" pitchFamily="34" charset="0"/>
              </a:rPr>
              <a:t> </a:t>
            </a:r>
            <a:r>
              <a:rPr lang="en-US" sz="1400" err="1">
                <a:highlight>
                  <a:srgbClr val="F8F5F0"/>
                </a:highlight>
                <a:latin typeface="Arial" panose="020B0604020202020204" pitchFamily="34" charset="0"/>
                <a:ea typeface="Calibri" pitchFamily="34" charset="-122"/>
                <a:cs typeface="Arial" panose="020B0604020202020204" pitchFamily="34" charset="0"/>
              </a:rPr>
              <a:t>im</a:t>
            </a:r>
            <a:r>
              <a:rPr lang="en-US" sz="1400">
                <a:highlight>
                  <a:srgbClr val="F8F5F0"/>
                </a:highlight>
                <a:latin typeface="Arial" panose="020B0604020202020204" pitchFamily="34" charset="0"/>
                <a:ea typeface="Calibri" pitchFamily="34" charset="-122"/>
                <a:cs typeface="Arial" panose="020B0604020202020204" pitchFamily="34" charset="0"/>
              </a:rPr>
              <a:t> </a:t>
            </a:r>
            <a:r>
              <a:rPr lang="en-US" sz="1400" err="1">
                <a:highlight>
                  <a:srgbClr val="F8F5F0"/>
                </a:highlight>
                <a:latin typeface="Arial" panose="020B0604020202020204" pitchFamily="34" charset="0"/>
                <a:ea typeface="Calibri" pitchFamily="34" charset="-122"/>
                <a:cs typeface="Arial" panose="020B0604020202020204" pitchFamily="34" charset="0"/>
              </a:rPr>
              <a:t>Laufe</a:t>
            </a:r>
            <a:r>
              <a:rPr lang="en-US" sz="1400">
                <a:highlight>
                  <a:srgbClr val="F8F5F0"/>
                </a:highlight>
                <a:latin typeface="Arial" panose="020B0604020202020204" pitchFamily="34" charset="0"/>
                <a:ea typeface="Calibri" pitchFamily="34" charset="-122"/>
                <a:cs typeface="Arial" panose="020B0604020202020204" pitchFamily="34" charset="0"/>
              </a:rPr>
              <a:t> des </a:t>
            </a:r>
            <a:r>
              <a:rPr lang="en-US" sz="1400" err="1">
                <a:highlight>
                  <a:srgbClr val="F8F5F0"/>
                </a:highlight>
                <a:latin typeface="Arial" panose="020B0604020202020204" pitchFamily="34" charset="0"/>
                <a:ea typeface="Calibri" pitchFamily="34" charset="-122"/>
                <a:cs typeface="Arial" panose="020B0604020202020204" pitchFamily="34" charset="0"/>
              </a:rPr>
              <a:t>Jahres</a:t>
            </a:r>
            <a:r>
              <a:rPr lang="en-US" sz="1400">
                <a:highlight>
                  <a:srgbClr val="F8F5F0"/>
                </a:highlight>
                <a:latin typeface="Arial" panose="020B0604020202020204" pitchFamily="34" charset="0"/>
                <a:ea typeface="Calibri" pitchFamily="34" charset="-122"/>
                <a:cs typeface="Arial" panose="020B0604020202020204" pitchFamily="34" charset="0"/>
              </a:rPr>
              <a:t> </a:t>
            </a:r>
            <a:r>
              <a:rPr lang="en-US" sz="1400" err="1">
                <a:highlight>
                  <a:srgbClr val="F8F5F0"/>
                </a:highlight>
                <a:latin typeface="Arial" panose="020B0604020202020204" pitchFamily="34" charset="0"/>
                <a:ea typeface="Calibri" pitchFamily="34" charset="-122"/>
                <a:cs typeface="Arial" panose="020B0604020202020204" pitchFamily="34" charset="0"/>
              </a:rPr>
              <a:t>weitere</a:t>
            </a:r>
            <a:r>
              <a:rPr lang="en-US" sz="1400">
                <a:highlight>
                  <a:srgbClr val="F8F5F0"/>
                </a:highlight>
                <a:latin typeface="Arial" panose="020B0604020202020204" pitchFamily="34" charset="0"/>
                <a:ea typeface="Calibri" pitchFamily="34" charset="-122"/>
                <a:cs typeface="Arial" panose="020B0604020202020204" pitchFamily="34" charset="0"/>
              </a:rPr>
              <a:t> </a:t>
            </a:r>
            <a:r>
              <a:rPr lang="en-US" sz="1400" err="1">
                <a:highlight>
                  <a:srgbClr val="F8F5F0"/>
                </a:highlight>
                <a:latin typeface="Arial" panose="020B0604020202020204" pitchFamily="34" charset="0"/>
                <a:ea typeface="Calibri" pitchFamily="34" charset="-122"/>
                <a:cs typeface="Arial" panose="020B0604020202020204" pitchFamily="34" charset="0"/>
              </a:rPr>
              <a:t>medizinische</a:t>
            </a:r>
            <a:r>
              <a:rPr lang="en-US" sz="1400">
                <a:highlight>
                  <a:srgbClr val="F8F5F0"/>
                </a:highlight>
                <a:latin typeface="Arial" panose="020B0604020202020204" pitchFamily="34" charset="0"/>
                <a:ea typeface="Calibri" pitchFamily="34" charset="-122"/>
                <a:cs typeface="Arial" panose="020B0604020202020204" pitchFamily="34" charset="0"/>
              </a:rPr>
              <a:t> </a:t>
            </a:r>
            <a:r>
              <a:rPr lang="en-US" sz="1400" err="1">
                <a:highlight>
                  <a:srgbClr val="F8F5F0"/>
                </a:highlight>
                <a:latin typeface="Arial" panose="020B0604020202020204" pitchFamily="34" charset="0"/>
                <a:ea typeface="Calibri" pitchFamily="34" charset="-122"/>
                <a:cs typeface="Arial" panose="020B0604020202020204" pitchFamily="34" charset="0"/>
              </a:rPr>
              <a:t>Hilfsmittel</a:t>
            </a:r>
            <a:r>
              <a:rPr lang="en-US" sz="1400">
                <a:highlight>
                  <a:srgbClr val="F8F5F0"/>
                </a:highlight>
                <a:latin typeface="Arial" panose="020B0604020202020204" pitchFamily="34" charset="0"/>
                <a:ea typeface="Calibri" pitchFamily="34" charset="-122"/>
                <a:cs typeface="Arial" panose="020B0604020202020204" pitchFamily="34" charset="0"/>
              </a:rPr>
              <a:t> </a:t>
            </a:r>
            <a:r>
              <a:rPr lang="en-US" sz="1400" err="1">
                <a:highlight>
                  <a:srgbClr val="F8F5F0"/>
                </a:highlight>
                <a:latin typeface="Arial" panose="020B0604020202020204" pitchFamily="34" charset="0"/>
                <a:ea typeface="Calibri" pitchFamily="34" charset="-122"/>
                <a:cs typeface="Arial" panose="020B0604020202020204" pitchFamily="34" charset="0"/>
              </a:rPr>
              <a:t>verteilt</a:t>
            </a:r>
            <a:r>
              <a:rPr lang="en-US" sz="1400">
                <a:highlight>
                  <a:srgbClr val="F8F5F0"/>
                </a:highlight>
                <a:latin typeface="Arial" panose="020B0604020202020204" pitchFamily="34" charset="0"/>
                <a:ea typeface="Calibri" pitchFamily="34" charset="-122"/>
                <a:cs typeface="Arial" panose="020B0604020202020204" pitchFamily="34" charset="0"/>
              </a:rPr>
              <a:t>.</a:t>
            </a:r>
          </a:p>
        </p:txBody>
      </p:sp>
      <p:pic>
        <p:nvPicPr>
          <p:cNvPr id="13314" name="Picture 2">
            <a:extLst>
              <a:ext uri="{FF2B5EF4-FFF2-40B4-BE49-F238E27FC236}">
                <a16:creationId xmlns:a16="http://schemas.microsoft.com/office/drawing/2014/main" id="{9FA3DD76-1D9F-0EBE-B1FC-6DAA5376922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28908" y="1775660"/>
            <a:ext cx="1495575" cy="2241807"/>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a:extLst>
              <a:ext uri="{FF2B5EF4-FFF2-40B4-BE49-F238E27FC236}">
                <a16:creationId xmlns:a16="http://schemas.microsoft.com/office/drawing/2014/main" id="{3C039330-F206-0D92-0FC3-D4E1D0D32C6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75065" y="1775661"/>
            <a:ext cx="1495576" cy="2241807"/>
          </a:xfrm>
          <a:prstGeom prst="rect">
            <a:avLst/>
          </a:prstGeom>
          <a:noFill/>
          <a:extLst>
            <a:ext uri="{909E8E84-426E-40DD-AFC4-6F175D3DCCD1}">
              <a14:hiddenFill xmlns:a14="http://schemas.microsoft.com/office/drawing/2010/main">
                <a:solidFill>
                  <a:srgbClr val="FFFFFF"/>
                </a:solidFill>
              </a14:hiddenFill>
            </a:ext>
          </a:extLst>
        </p:spPr>
      </p:pic>
      <p:sp>
        <p:nvSpPr>
          <p:cNvPr id="7" name="Text 13">
            <a:extLst>
              <a:ext uri="{FF2B5EF4-FFF2-40B4-BE49-F238E27FC236}">
                <a16:creationId xmlns:a16="http://schemas.microsoft.com/office/drawing/2014/main" id="{C2E25194-EFE4-D62E-3E1A-A20A74AA0EC3}"/>
              </a:ext>
            </a:extLst>
          </p:cNvPr>
          <p:cNvSpPr/>
          <p:nvPr/>
        </p:nvSpPr>
        <p:spPr>
          <a:xfrm>
            <a:off x="4203698" y="4232942"/>
            <a:ext cx="868680" cy="1042416"/>
          </a:xfrm>
          <a:prstGeom prst="rect">
            <a:avLst/>
          </a:prstGeom>
          <a:noFill/>
          <a:ln/>
        </p:spPr>
        <p:txBody>
          <a:bodyPr wrap="square" lIns="0" tIns="0" rIns="0" bIns="0" rtlCol="0" anchor="ctr"/>
          <a:lstStyle/>
          <a:p>
            <a:pPr marL="0" indent="0">
              <a:buNone/>
            </a:pPr>
            <a:r>
              <a:rPr lang="en-US" sz="4400" b="1">
                <a:solidFill>
                  <a:srgbClr val="F39200"/>
                </a:solidFill>
                <a:latin typeface="Georgia" pitchFamily="34" charset="0"/>
                <a:ea typeface="Georgia" pitchFamily="34" charset="-122"/>
                <a:cs typeface="Georgia" pitchFamily="34" charset="-120"/>
              </a:rPr>
              <a:t>“</a:t>
            </a:r>
            <a:endParaRPr lang="en-US" sz="4400"/>
          </a:p>
        </p:txBody>
      </p:sp>
      <p:pic>
        <p:nvPicPr>
          <p:cNvPr id="13320" name="Picture 8">
            <a:extLst>
              <a:ext uri="{FF2B5EF4-FFF2-40B4-BE49-F238E27FC236}">
                <a16:creationId xmlns:a16="http://schemas.microsoft.com/office/drawing/2014/main" id="{789E8855-BD15-9C25-FEBC-C0961063F1A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2122" y="1772810"/>
            <a:ext cx="3361674" cy="2241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50354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F8F5F0"/>
        </a:solidFill>
        <a:effectLst/>
      </p:bgPr>
    </p:bg>
    <p:spTree>
      <p:nvGrpSpPr>
        <p:cNvPr id="1" name=""/>
        <p:cNvGrpSpPr/>
        <p:nvPr/>
      </p:nvGrpSpPr>
      <p:grpSpPr>
        <a:xfrm>
          <a:off x="0" y="0"/>
          <a:ext cx="0" cy="0"/>
          <a:chOff x="0" y="0"/>
          <a:chExt cx="0" cy="0"/>
        </a:xfrm>
      </p:grpSpPr>
      <p:sp>
        <p:nvSpPr>
          <p:cNvPr id="2" name="Shape 0"/>
          <p:cNvSpPr/>
          <p:nvPr/>
        </p:nvSpPr>
        <p:spPr>
          <a:xfrm>
            <a:off x="457200" y="457200"/>
            <a:ext cx="182880" cy="320040"/>
          </a:xfrm>
          <a:prstGeom prst="rect">
            <a:avLst/>
          </a:prstGeom>
          <a:solidFill>
            <a:srgbClr val="F39200"/>
          </a:solidFill>
          <a:ln w="12700">
            <a:solidFill>
              <a:srgbClr val="F39200"/>
            </a:solidFill>
            <a:prstDash val="solid"/>
          </a:ln>
        </p:spPr>
        <p:txBody>
          <a:bodyPr/>
          <a:lstStyle/>
          <a:p>
            <a:endParaRPr lang="de-DE"/>
          </a:p>
        </p:txBody>
      </p:sp>
      <p:sp>
        <p:nvSpPr>
          <p:cNvPr id="3" name="Text 1"/>
          <p:cNvSpPr/>
          <p:nvPr/>
        </p:nvSpPr>
        <p:spPr>
          <a:xfrm>
            <a:off x="713232" y="457200"/>
            <a:ext cx="5486400" cy="320040"/>
          </a:xfrm>
          <a:prstGeom prst="rect">
            <a:avLst/>
          </a:prstGeom>
          <a:noFill/>
          <a:ln/>
        </p:spPr>
        <p:txBody>
          <a:bodyPr wrap="square" lIns="0" tIns="0" rIns="0" bIns="0" rtlCol="0" anchor="ctr"/>
          <a:lstStyle/>
          <a:p>
            <a:pPr marL="0" indent="0">
              <a:buNone/>
            </a:pPr>
            <a:r>
              <a:rPr lang="en-US" sz="1100" b="1" kern="0" spc="300">
                <a:solidFill>
                  <a:srgbClr val="F39200"/>
                </a:solidFill>
                <a:latin typeface="Arial" panose="020B0604020202020204" pitchFamily="34" charset="0"/>
                <a:ea typeface="Calibri" pitchFamily="34" charset="-122"/>
                <a:cs typeface="Arial" panose="020B0604020202020204" pitchFamily="34" charset="0"/>
              </a:rPr>
              <a:t>INHALT</a:t>
            </a:r>
            <a:endParaRPr lang="en-US" sz="1100">
              <a:latin typeface="Arial" panose="020B0604020202020204" pitchFamily="34" charset="0"/>
              <a:cs typeface="Arial" panose="020B0604020202020204" pitchFamily="34" charset="0"/>
            </a:endParaRPr>
          </a:p>
        </p:txBody>
      </p:sp>
      <p:sp>
        <p:nvSpPr>
          <p:cNvPr id="4" name="Text 2"/>
          <p:cNvSpPr/>
          <p:nvPr/>
        </p:nvSpPr>
        <p:spPr>
          <a:xfrm>
            <a:off x="457200" y="868680"/>
            <a:ext cx="11247120" cy="731520"/>
          </a:xfrm>
          <a:prstGeom prst="rect">
            <a:avLst/>
          </a:prstGeom>
          <a:noFill/>
          <a:ln/>
        </p:spPr>
        <p:txBody>
          <a:bodyPr wrap="square" lIns="0" tIns="0" rIns="0" bIns="0" rtlCol="0" anchor="ctr"/>
          <a:lstStyle/>
          <a:p>
            <a:pPr marL="0" indent="0">
              <a:buNone/>
            </a:pPr>
            <a:r>
              <a:rPr lang="en-US" sz="3200" b="1">
                <a:solidFill>
                  <a:srgbClr val="E6007E"/>
                </a:solidFill>
                <a:latin typeface="Arial" panose="020B0604020202020204" pitchFamily="34" charset="0"/>
                <a:ea typeface="Georgia" pitchFamily="34" charset="-122"/>
                <a:cs typeface="Arial" panose="020B0604020202020204" pitchFamily="34" charset="0"/>
              </a:rPr>
              <a:t>Was Sie in diesem Bericht erwartet</a:t>
            </a:r>
            <a:endParaRPr lang="en-US" sz="3200">
              <a:latin typeface="Arial" panose="020B0604020202020204" pitchFamily="34" charset="0"/>
              <a:cs typeface="Arial" panose="020B0604020202020204" pitchFamily="34" charset="0"/>
            </a:endParaRPr>
          </a:p>
        </p:txBody>
      </p:sp>
      <p:sp>
        <p:nvSpPr>
          <p:cNvPr id="5" name="Text 3"/>
          <p:cNvSpPr/>
          <p:nvPr/>
        </p:nvSpPr>
        <p:spPr>
          <a:xfrm>
            <a:off x="822960" y="2194560"/>
            <a:ext cx="640080" cy="411480"/>
          </a:xfrm>
          <a:prstGeom prst="rect">
            <a:avLst/>
          </a:prstGeom>
          <a:noFill/>
          <a:ln/>
        </p:spPr>
        <p:txBody>
          <a:bodyPr wrap="square" lIns="0" tIns="0" rIns="0" bIns="0" rtlCol="0" anchor="ctr"/>
          <a:lstStyle/>
          <a:p>
            <a:pPr marL="0" indent="0">
              <a:buNone/>
            </a:pPr>
            <a:r>
              <a:rPr lang="en-US" sz="1600" b="1">
                <a:solidFill>
                  <a:srgbClr val="F39200"/>
                </a:solidFill>
                <a:latin typeface="Georgia" pitchFamily="34" charset="0"/>
                <a:ea typeface="Georgia" pitchFamily="34" charset="-122"/>
                <a:cs typeface="Georgia" pitchFamily="34" charset="-120"/>
              </a:rPr>
              <a:t>01</a:t>
            </a:r>
            <a:endParaRPr lang="en-US" sz="1600"/>
          </a:p>
        </p:txBody>
      </p:sp>
      <p:sp>
        <p:nvSpPr>
          <p:cNvPr id="6" name="Text 4"/>
          <p:cNvSpPr/>
          <p:nvPr/>
        </p:nvSpPr>
        <p:spPr>
          <a:xfrm>
            <a:off x="1554480" y="2194560"/>
            <a:ext cx="8229600" cy="411480"/>
          </a:xfrm>
          <a:prstGeom prst="rect">
            <a:avLst/>
          </a:prstGeom>
          <a:noFill/>
          <a:ln/>
        </p:spPr>
        <p:txBody>
          <a:bodyPr wrap="square" lIns="0" tIns="0" rIns="0" bIns="0" rtlCol="0" anchor="ctr"/>
          <a:lstStyle/>
          <a:p>
            <a:pPr marL="0" indent="0">
              <a:buNone/>
            </a:pPr>
            <a:r>
              <a:rPr lang="en-US" sz="1400">
                <a:solidFill>
                  <a:srgbClr val="1A1A1A"/>
                </a:solidFill>
                <a:latin typeface="Arial" panose="020B0604020202020204" pitchFamily="34" charset="0"/>
                <a:ea typeface="Calibri" pitchFamily="34" charset="-122"/>
                <a:cs typeface="Arial" panose="020B0604020202020204" pitchFamily="34" charset="0"/>
              </a:rPr>
              <a:t>Vorwort der Geschäftsführung</a:t>
            </a:r>
            <a:endParaRPr lang="en-US" sz="1400">
              <a:latin typeface="Arial" panose="020B0604020202020204" pitchFamily="34" charset="0"/>
              <a:cs typeface="Arial" panose="020B0604020202020204" pitchFamily="34" charset="0"/>
            </a:endParaRPr>
          </a:p>
        </p:txBody>
      </p:sp>
      <p:sp>
        <p:nvSpPr>
          <p:cNvPr id="7" name="Text 5"/>
          <p:cNvSpPr/>
          <p:nvPr/>
        </p:nvSpPr>
        <p:spPr>
          <a:xfrm>
            <a:off x="10515600" y="2194560"/>
            <a:ext cx="914400" cy="411480"/>
          </a:xfrm>
          <a:prstGeom prst="rect">
            <a:avLst/>
          </a:prstGeom>
          <a:noFill/>
          <a:ln/>
        </p:spPr>
        <p:txBody>
          <a:bodyPr wrap="square" lIns="0" tIns="0" rIns="0" bIns="0" rtlCol="0" anchor="ctr"/>
          <a:lstStyle/>
          <a:p>
            <a:pPr marL="0" indent="0" algn="r">
              <a:buNone/>
            </a:pPr>
            <a:r>
              <a:rPr lang="en-US" sz="1200">
                <a:solidFill>
                  <a:srgbClr val="6B6B6B"/>
                </a:solidFill>
                <a:latin typeface="Arial" panose="020B0604020202020204" pitchFamily="34" charset="0"/>
                <a:ea typeface="Calibri" pitchFamily="34" charset="-122"/>
                <a:cs typeface="Arial" panose="020B0604020202020204" pitchFamily="34" charset="0"/>
              </a:rPr>
              <a:t>03</a:t>
            </a:r>
            <a:endParaRPr lang="en-US" sz="1200">
              <a:latin typeface="Arial" panose="020B0604020202020204" pitchFamily="34" charset="0"/>
              <a:cs typeface="Arial" panose="020B0604020202020204" pitchFamily="34" charset="0"/>
            </a:endParaRPr>
          </a:p>
        </p:txBody>
      </p:sp>
      <p:sp>
        <p:nvSpPr>
          <p:cNvPr id="8" name="Shape 6"/>
          <p:cNvSpPr/>
          <p:nvPr/>
        </p:nvSpPr>
        <p:spPr>
          <a:xfrm>
            <a:off x="822960" y="2542032"/>
            <a:ext cx="10515600" cy="0"/>
          </a:xfrm>
          <a:prstGeom prst="line">
            <a:avLst/>
          </a:prstGeom>
          <a:noFill/>
          <a:ln w="6350">
            <a:solidFill>
              <a:srgbClr val="D9D2C5"/>
            </a:solidFill>
            <a:prstDash val="solid"/>
          </a:ln>
        </p:spPr>
        <p:txBody>
          <a:bodyPr/>
          <a:lstStyle/>
          <a:p>
            <a:endParaRPr lang="de-DE"/>
          </a:p>
        </p:txBody>
      </p:sp>
      <p:sp>
        <p:nvSpPr>
          <p:cNvPr id="9" name="Text 7"/>
          <p:cNvSpPr/>
          <p:nvPr/>
        </p:nvSpPr>
        <p:spPr>
          <a:xfrm>
            <a:off x="822960" y="2551176"/>
            <a:ext cx="640080" cy="411480"/>
          </a:xfrm>
          <a:prstGeom prst="rect">
            <a:avLst/>
          </a:prstGeom>
          <a:noFill/>
          <a:ln/>
        </p:spPr>
        <p:txBody>
          <a:bodyPr wrap="square" lIns="0" tIns="0" rIns="0" bIns="0" rtlCol="0" anchor="ctr"/>
          <a:lstStyle/>
          <a:p>
            <a:pPr marL="0" indent="0">
              <a:buNone/>
            </a:pPr>
            <a:r>
              <a:rPr lang="en-US" sz="1600" b="1">
                <a:solidFill>
                  <a:srgbClr val="F39200"/>
                </a:solidFill>
                <a:latin typeface="Georgia" pitchFamily="34" charset="0"/>
                <a:ea typeface="Georgia" pitchFamily="34" charset="-122"/>
                <a:cs typeface="Georgia" pitchFamily="34" charset="-120"/>
              </a:rPr>
              <a:t>02</a:t>
            </a:r>
            <a:endParaRPr lang="en-US" sz="1600"/>
          </a:p>
        </p:txBody>
      </p:sp>
      <p:sp>
        <p:nvSpPr>
          <p:cNvPr id="10" name="Text 8"/>
          <p:cNvSpPr/>
          <p:nvPr/>
        </p:nvSpPr>
        <p:spPr>
          <a:xfrm>
            <a:off x="1554480" y="2551176"/>
            <a:ext cx="8229600" cy="411480"/>
          </a:xfrm>
          <a:prstGeom prst="rect">
            <a:avLst/>
          </a:prstGeom>
          <a:noFill/>
          <a:ln/>
        </p:spPr>
        <p:txBody>
          <a:bodyPr wrap="square" lIns="0" tIns="0" rIns="0" bIns="0" rtlCol="0" anchor="ctr"/>
          <a:lstStyle/>
          <a:p>
            <a:pPr marL="0" indent="0">
              <a:buNone/>
            </a:pPr>
            <a:r>
              <a:rPr lang="en-US" sz="1400" err="1">
                <a:solidFill>
                  <a:srgbClr val="1A1A1A"/>
                </a:solidFill>
                <a:latin typeface="Arial" panose="020B0604020202020204" pitchFamily="34" charset="0"/>
                <a:ea typeface="Calibri" pitchFamily="34" charset="-122"/>
                <a:cs typeface="Arial" panose="020B0604020202020204" pitchFamily="34" charset="0"/>
              </a:rPr>
              <a:t>Unsere</a:t>
            </a:r>
            <a:r>
              <a:rPr lang="en-US" sz="1400">
                <a:solidFill>
                  <a:srgbClr val="1A1A1A"/>
                </a:solidFill>
                <a:latin typeface="Arial" panose="020B0604020202020204" pitchFamily="34" charset="0"/>
                <a:ea typeface="Calibri" pitchFamily="34" charset="-122"/>
                <a:cs typeface="Arial" panose="020B0604020202020204" pitchFamily="34" charset="0"/>
              </a:rPr>
              <a:t> Mission und </a:t>
            </a:r>
            <a:r>
              <a:rPr lang="en-US" sz="1400" err="1">
                <a:solidFill>
                  <a:srgbClr val="1A1A1A"/>
                </a:solidFill>
                <a:latin typeface="Arial" panose="020B0604020202020204" pitchFamily="34" charset="0"/>
                <a:ea typeface="Calibri" pitchFamily="34" charset="-122"/>
                <a:cs typeface="Arial" panose="020B0604020202020204" pitchFamily="34" charset="0"/>
              </a:rPr>
              <a:t>Werte</a:t>
            </a:r>
            <a:endParaRPr lang="en-US" sz="1400">
              <a:latin typeface="Arial" panose="020B0604020202020204" pitchFamily="34" charset="0"/>
              <a:cs typeface="Arial" panose="020B0604020202020204" pitchFamily="34" charset="0"/>
            </a:endParaRPr>
          </a:p>
        </p:txBody>
      </p:sp>
      <p:sp>
        <p:nvSpPr>
          <p:cNvPr id="11" name="Text 9"/>
          <p:cNvSpPr/>
          <p:nvPr/>
        </p:nvSpPr>
        <p:spPr>
          <a:xfrm>
            <a:off x="10515600" y="2551176"/>
            <a:ext cx="914400" cy="411480"/>
          </a:xfrm>
          <a:prstGeom prst="rect">
            <a:avLst/>
          </a:prstGeom>
          <a:noFill/>
          <a:ln/>
        </p:spPr>
        <p:txBody>
          <a:bodyPr wrap="square" lIns="0" tIns="0" rIns="0" bIns="0" rtlCol="0" anchor="ctr"/>
          <a:lstStyle/>
          <a:p>
            <a:pPr marL="0" indent="0" algn="r">
              <a:buNone/>
            </a:pPr>
            <a:r>
              <a:rPr lang="en-US" sz="1200">
                <a:solidFill>
                  <a:srgbClr val="6B6B6B"/>
                </a:solidFill>
                <a:latin typeface="Arial" panose="020B0604020202020204" pitchFamily="34" charset="0"/>
                <a:ea typeface="Calibri" pitchFamily="34" charset="-122"/>
                <a:cs typeface="Arial" panose="020B0604020202020204" pitchFamily="34" charset="0"/>
              </a:rPr>
              <a:t>04</a:t>
            </a:r>
            <a:endParaRPr lang="en-US" sz="1200">
              <a:latin typeface="Arial" panose="020B0604020202020204" pitchFamily="34" charset="0"/>
              <a:cs typeface="Arial" panose="020B0604020202020204" pitchFamily="34" charset="0"/>
            </a:endParaRPr>
          </a:p>
        </p:txBody>
      </p:sp>
      <p:sp>
        <p:nvSpPr>
          <p:cNvPr id="12" name="Shape 10"/>
          <p:cNvSpPr/>
          <p:nvPr/>
        </p:nvSpPr>
        <p:spPr>
          <a:xfrm>
            <a:off x="822960" y="2898648"/>
            <a:ext cx="10515600" cy="0"/>
          </a:xfrm>
          <a:prstGeom prst="line">
            <a:avLst/>
          </a:prstGeom>
          <a:noFill/>
          <a:ln w="6350">
            <a:solidFill>
              <a:srgbClr val="D9D2C5"/>
            </a:solidFill>
            <a:prstDash val="solid"/>
          </a:ln>
        </p:spPr>
        <p:txBody>
          <a:bodyPr/>
          <a:lstStyle/>
          <a:p>
            <a:endParaRPr lang="de-DE"/>
          </a:p>
        </p:txBody>
      </p:sp>
      <p:sp>
        <p:nvSpPr>
          <p:cNvPr id="13" name="Text 11"/>
          <p:cNvSpPr/>
          <p:nvPr/>
        </p:nvSpPr>
        <p:spPr>
          <a:xfrm>
            <a:off x="822960" y="2907792"/>
            <a:ext cx="640080" cy="411480"/>
          </a:xfrm>
          <a:prstGeom prst="rect">
            <a:avLst/>
          </a:prstGeom>
          <a:noFill/>
          <a:ln/>
        </p:spPr>
        <p:txBody>
          <a:bodyPr wrap="square" lIns="0" tIns="0" rIns="0" bIns="0" rtlCol="0" anchor="ctr"/>
          <a:lstStyle/>
          <a:p>
            <a:pPr marL="0" indent="0">
              <a:buNone/>
            </a:pPr>
            <a:r>
              <a:rPr lang="en-US" sz="1600" b="1">
                <a:solidFill>
                  <a:srgbClr val="F39200"/>
                </a:solidFill>
                <a:latin typeface="Georgia" pitchFamily="34" charset="0"/>
                <a:ea typeface="Georgia" pitchFamily="34" charset="-122"/>
                <a:cs typeface="Georgia" pitchFamily="34" charset="-120"/>
              </a:rPr>
              <a:t>03</a:t>
            </a:r>
            <a:endParaRPr lang="en-US" sz="1600"/>
          </a:p>
        </p:txBody>
      </p:sp>
      <p:sp>
        <p:nvSpPr>
          <p:cNvPr id="14" name="Text 12"/>
          <p:cNvSpPr/>
          <p:nvPr/>
        </p:nvSpPr>
        <p:spPr>
          <a:xfrm>
            <a:off x="1554480" y="2907792"/>
            <a:ext cx="8229600" cy="411480"/>
          </a:xfrm>
          <a:prstGeom prst="rect">
            <a:avLst/>
          </a:prstGeom>
          <a:noFill/>
          <a:ln/>
        </p:spPr>
        <p:txBody>
          <a:bodyPr wrap="square" lIns="0" tIns="0" rIns="0" bIns="0" rtlCol="0" anchor="ctr"/>
          <a:lstStyle/>
          <a:p>
            <a:r>
              <a:rPr lang="en-US" sz="1400" err="1">
                <a:solidFill>
                  <a:srgbClr val="1A1A1A"/>
                </a:solidFill>
                <a:latin typeface="Arial" panose="020B0604020202020204" pitchFamily="34" charset="0"/>
                <a:ea typeface="Calibri" pitchFamily="34" charset="-122"/>
                <a:cs typeface="Arial" panose="020B0604020202020204" pitchFamily="34" charset="0"/>
              </a:rPr>
              <a:t>Unsere</a:t>
            </a:r>
            <a:r>
              <a:rPr lang="en-US" sz="1400">
                <a:solidFill>
                  <a:srgbClr val="1A1A1A"/>
                </a:solidFill>
                <a:latin typeface="Arial" panose="020B0604020202020204" pitchFamily="34" charset="0"/>
                <a:ea typeface="Calibri" pitchFamily="34" charset="-122"/>
                <a:cs typeface="Arial" panose="020B0604020202020204" pitchFamily="34" charset="0"/>
              </a:rPr>
              <a:t> </a:t>
            </a:r>
            <a:r>
              <a:rPr lang="en-US" sz="1400" err="1">
                <a:solidFill>
                  <a:srgbClr val="1A1A1A"/>
                </a:solidFill>
                <a:latin typeface="Arial" panose="020B0604020202020204" pitchFamily="34" charset="0"/>
                <a:ea typeface="Calibri" pitchFamily="34" charset="-122"/>
                <a:cs typeface="Arial" panose="020B0604020202020204" pitchFamily="34" charset="0"/>
              </a:rPr>
              <a:t>Projekte</a:t>
            </a:r>
            <a:r>
              <a:rPr lang="en-US" sz="1400">
                <a:solidFill>
                  <a:srgbClr val="1A1A1A"/>
                </a:solidFill>
                <a:latin typeface="Arial" panose="020B0604020202020204" pitchFamily="34" charset="0"/>
                <a:ea typeface="Calibri" pitchFamily="34" charset="-122"/>
                <a:cs typeface="Arial" panose="020B0604020202020204" pitchFamily="34" charset="0"/>
              </a:rPr>
              <a:t> 2025 </a:t>
            </a:r>
            <a:r>
              <a:rPr lang="en-US" sz="1400" err="1">
                <a:solidFill>
                  <a:srgbClr val="1A1A1A"/>
                </a:solidFill>
                <a:latin typeface="Arial" panose="020B0604020202020204" pitchFamily="34" charset="0"/>
                <a:ea typeface="Calibri" pitchFamily="34" charset="-122"/>
                <a:cs typeface="Arial" panose="020B0604020202020204" pitchFamily="34" charset="0"/>
              </a:rPr>
              <a:t>im</a:t>
            </a:r>
            <a:r>
              <a:rPr lang="en-US" sz="1400">
                <a:solidFill>
                  <a:srgbClr val="1A1A1A"/>
                </a:solidFill>
                <a:latin typeface="Arial" panose="020B0604020202020204" pitchFamily="34" charset="0"/>
                <a:ea typeface="Calibri" pitchFamily="34" charset="-122"/>
                <a:cs typeface="Arial" panose="020B0604020202020204" pitchFamily="34" charset="0"/>
              </a:rPr>
              <a:t> </a:t>
            </a:r>
            <a:r>
              <a:rPr lang="en-US" sz="1400" err="1">
                <a:solidFill>
                  <a:srgbClr val="1A1A1A"/>
                </a:solidFill>
                <a:latin typeface="Arial" panose="020B0604020202020204" pitchFamily="34" charset="0"/>
                <a:ea typeface="Calibri" pitchFamily="34" charset="-122"/>
                <a:cs typeface="Arial" panose="020B0604020202020204" pitchFamily="34" charset="0"/>
              </a:rPr>
              <a:t>Überblick</a:t>
            </a:r>
            <a:endParaRPr lang="en-US" sz="1400">
              <a:latin typeface="Arial" panose="020B0604020202020204" pitchFamily="34" charset="0"/>
              <a:cs typeface="Arial" panose="020B0604020202020204" pitchFamily="34" charset="0"/>
            </a:endParaRPr>
          </a:p>
        </p:txBody>
      </p:sp>
      <p:sp>
        <p:nvSpPr>
          <p:cNvPr id="15" name="Text 13"/>
          <p:cNvSpPr/>
          <p:nvPr/>
        </p:nvSpPr>
        <p:spPr>
          <a:xfrm>
            <a:off x="10515600" y="2907792"/>
            <a:ext cx="914400" cy="411480"/>
          </a:xfrm>
          <a:prstGeom prst="rect">
            <a:avLst/>
          </a:prstGeom>
          <a:noFill/>
          <a:ln/>
        </p:spPr>
        <p:txBody>
          <a:bodyPr wrap="square" lIns="0" tIns="0" rIns="0" bIns="0" rtlCol="0" anchor="ctr"/>
          <a:lstStyle/>
          <a:p>
            <a:pPr marL="0" indent="0" algn="r">
              <a:buNone/>
            </a:pPr>
            <a:r>
              <a:rPr lang="en-US" sz="1200">
                <a:solidFill>
                  <a:srgbClr val="6B6B6B"/>
                </a:solidFill>
                <a:latin typeface="Arial" panose="020B0604020202020204" pitchFamily="34" charset="0"/>
                <a:ea typeface="Calibri" pitchFamily="34" charset="-122"/>
                <a:cs typeface="Arial" panose="020B0604020202020204" pitchFamily="34" charset="0"/>
              </a:rPr>
              <a:t>05</a:t>
            </a:r>
            <a:endParaRPr lang="en-US" sz="1200">
              <a:latin typeface="Arial" panose="020B0604020202020204" pitchFamily="34" charset="0"/>
              <a:cs typeface="Arial" panose="020B0604020202020204" pitchFamily="34" charset="0"/>
            </a:endParaRPr>
          </a:p>
        </p:txBody>
      </p:sp>
      <p:sp>
        <p:nvSpPr>
          <p:cNvPr id="16" name="Shape 14"/>
          <p:cNvSpPr/>
          <p:nvPr/>
        </p:nvSpPr>
        <p:spPr>
          <a:xfrm>
            <a:off x="822960" y="3255264"/>
            <a:ext cx="10515600" cy="0"/>
          </a:xfrm>
          <a:prstGeom prst="line">
            <a:avLst/>
          </a:prstGeom>
          <a:noFill/>
          <a:ln w="6350">
            <a:solidFill>
              <a:srgbClr val="D9D2C5"/>
            </a:solidFill>
            <a:prstDash val="solid"/>
          </a:ln>
        </p:spPr>
        <p:txBody>
          <a:bodyPr/>
          <a:lstStyle/>
          <a:p>
            <a:endParaRPr lang="de-DE"/>
          </a:p>
        </p:txBody>
      </p:sp>
      <p:sp>
        <p:nvSpPr>
          <p:cNvPr id="17" name="Text 15"/>
          <p:cNvSpPr/>
          <p:nvPr/>
        </p:nvSpPr>
        <p:spPr>
          <a:xfrm>
            <a:off x="822960" y="3264408"/>
            <a:ext cx="640080" cy="411480"/>
          </a:xfrm>
          <a:prstGeom prst="rect">
            <a:avLst/>
          </a:prstGeom>
          <a:noFill/>
          <a:ln/>
        </p:spPr>
        <p:txBody>
          <a:bodyPr wrap="square" lIns="0" tIns="0" rIns="0" bIns="0" rtlCol="0" anchor="ctr"/>
          <a:lstStyle/>
          <a:p>
            <a:pPr marL="0" indent="0">
              <a:buNone/>
            </a:pPr>
            <a:r>
              <a:rPr lang="en-US" sz="1600" b="1">
                <a:solidFill>
                  <a:srgbClr val="F39200"/>
                </a:solidFill>
                <a:latin typeface="Georgia" pitchFamily="34" charset="0"/>
                <a:ea typeface="Georgia" pitchFamily="34" charset="-122"/>
                <a:cs typeface="Georgia" pitchFamily="34" charset="-120"/>
              </a:rPr>
              <a:t>04</a:t>
            </a:r>
            <a:endParaRPr lang="en-US" sz="1600"/>
          </a:p>
        </p:txBody>
      </p:sp>
      <p:sp>
        <p:nvSpPr>
          <p:cNvPr id="18" name="Text 16"/>
          <p:cNvSpPr/>
          <p:nvPr/>
        </p:nvSpPr>
        <p:spPr>
          <a:xfrm>
            <a:off x="1554480" y="3264408"/>
            <a:ext cx="8229600" cy="411480"/>
          </a:xfrm>
          <a:prstGeom prst="rect">
            <a:avLst/>
          </a:prstGeom>
          <a:noFill/>
          <a:ln/>
        </p:spPr>
        <p:txBody>
          <a:bodyPr wrap="square" lIns="0" tIns="0" rIns="0" bIns="0" rtlCol="0" anchor="ctr"/>
          <a:lstStyle/>
          <a:p>
            <a:r>
              <a:rPr lang="en-US" sz="1400">
                <a:solidFill>
                  <a:srgbClr val="1A1A1A"/>
                </a:solidFill>
                <a:latin typeface="Arial" panose="020B0604020202020204" pitchFamily="34" charset="0"/>
                <a:ea typeface="Calibri" pitchFamily="34" charset="-122"/>
                <a:cs typeface="Arial" panose="020B0604020202020204" pitchFamily="34" charset="0"/>
              </a:rPr>
              <a:t>15 Jahre Give a smile – </a:t>
            </a:r>
            <a:r>
              <a:rPr lang="en-US" sz="1400" err="1">
                <a:solidFill>
                  <a:srgbClr val="1A1A1A"/>
                </a:solidFill>
                <a:latin typeface="Arial" panose="020B0604020202020204" pitchFamily="34" charset="0"/>
                <a:ea typeface="Calibri" pitchFamily="34" charset="-122"/>
                <a:cs typeface="Arial" panose="020B0604020202020204" pitchFamily="34" charset="0"/>
              </a:rPr>
              <a:t>unser</a:t>
            </a:r>
            <a:r>
              <a:rPr lang="en-US" sz="1400">
                <a:solidFill>
                  <a:srgbClr val="1A1A1A"/>
                </a:solidFill>
                <a:latin typeface="Arial" panose="020B0604020202020204" pitchFamily="34" charset="0"/>
                <a:ea typeface="Calibri" pitchFamily="34" charset="-122"/>
                <a:cs typeface="Arial" panose="020B0604020202020204" pitchFamily="34" charset="0"/>
              </a:rPr>
              <a:t> </a:t>
            </a:r>
            <a:r>
              <a:rPr lang="en-US" sz="1400" err="1">
                <a:solidFill>
                  <a:srgbClr val="1A1A1A"/>
                </a:solidFill>
                <a:latin typeface="Arial" panose="020B0604020202020204" pitchFamily="34" charset="0"/>
                <a:ea typeface="Calibri" pitchFamily="34" charset="-122"/>
                <a:cs typeface="Arial" panose="020B0604020202020204" pitchFamily="34" charset="0"/>
              </a:rPr>
              <a:t>Jubiläum</a:t>
            </a:r>
            <a:endParaRPr lang="en-US" sz="1400">
              <a:latin typeface="Arial" panose="020B0604020202020204" pitchFamily="34" charset="0"/>
              <a:cs typeface="Arial" panose="020B0604020202020204" pitchFamily="34" charset="0"/>
            </a:endParaRPr>
          </a:p>
        </p:txBody>
      </p:sp>
      <p:sp>
        <p:nvSpPr>
          <p:cNvPr id="19" name="Text 17"/>
          <p:cNvSpPr/>
          <p:nvPr/>
        </p:nvSpPr>
        <p:spPr>
          <a:xfrm>
            <a:off x="10515600" y="3264408"/>
            <a:ext cx="914400" cy="411480"/>
          </a:xfrm>
          <a:prstGeom prst="rect">
            <a:avLst/>
          </a:prstGeom>
          <a:noFill/>
          <a:ln/>
        </p:spPr>
        <p:txBody>
          <a:bodyPr wrap="square" lIns="0" tIns="0" rIns="0" bIns="0" rtlCol="0" anchor="ctr"/>
          <a:lstStyle/>
          <a:p>
            <a:pPr marL="0" indent="0" algn="r">
              <a:buNone/>
            </a:pPr>
            <a:r>
              <a:rPr lang="en-US" sz="1200">
                <a:solidFill>
                  <a:srgbClr val="6B6B6B"/>
                </a:solidFill>
                <a:latin typeface="Arial" panose="020B0604020202020204" pitchFamily="34" charset="0"/>
                <a:ea typeface="Calibri" pitchFamily="34" charset="-122"/>
                <a:cs typeface="Arial" panose="020B0604020202020204" pitchFamily="34" charset="0"/>
              </a:rPr>
              <a:t>06</a:t>
            </a:r>
            <a:endParaRPr lang="en-US" sz="1200">
              <a:latin typeface="Arial" panose="020B0604020202020204" pitchFamily="34" charset="0"/>
              <a:cs typeface="Arial" panose="020B0604020202020204" pitchFamily="34" charset="0"/>
            </a:endParaRPr>
          </a:p>
        </p:txBody>
      </p:sp>
      <p:sp>
        <p:nvSpPr>
          <p:cNvPr id="20" name="Shape 18"/>
          <p:cNvSpPr/>
          <p:nvPr/>
        </p:nvSpPr>
        <p:spPr>
          <a:xfrm>
            <a:off x="822960" y="3611880"/>
            <a:ext cx="10515600" cy="0"/>
          </a:xfrm>
          <a:prstGeom prst="line">
            <a:avLst/>
          </a:prstGeom>
          <a:noFill/>
          <a:ln w="6350">
            <a:solidFill>
              <a:srgbClr val="D9D2C5"/>
            </a:solidFill>
            <a:prstDash val="solid"/>
          </a:ln>
        </p:spPr>
        <p:txBody>
          <a:bodyPr/>
          <a:lstStyle/>
          <a:p>
            <a:endParaRPr lang="de-DE"/>
          </a:p>
        </p:txBody>
      </p:sp>
      <p:sp>
        <p:nvSpPr>
          <p:cNvPr id="21" name="Text 19"/>
          <p:cNvSpPr/>
          <p:nvPr/>
        </p:nvSpPr>
        <p:spPr>
          <a:xfrm>
            <a:off x="822960" y="3621024"/>
            <a:ext cx="640080" cy="411480"/>
          </a:xfrm>
          <a:prstGeom prst="rect">
            <a:avLst/>
          </a:prstGeom>
          <a:noFill/>
          <a:ln/>
        </p:spPr>
        <p:txBody>
          <a:bodyPr wrap="square" lIns="0" tIns="0" rIns="0" bIns="0" rtlCol="0" anchor="ctr"/>
          <a:lstStyle/>
          <a:p>
            <a:pPr marL="0" indent="0">
              <a:buNone/>
            </a:pPr>
            <a:r>
              <a:rPr lang="en-US" sz="1600" b="1">
                <a:solidFill>
                  <a:srgbClr val="F39200"/>
                </a:solidFill>
                <a:latin typeface="Georgia" pitchFamily="34" charset="0"/>
                <a:ea typeface="Georgia" pitchFamily="34" charset="-122"/>
                <a:cs typeface="Georgia" pitchFamily="34" charset="-120"/>
              </a:rPr>
              <a:t>05</a:t>
            </a:r>
            <a:endParaRPr lang="en-US" sz="1600"/>
          </a:p>
        </p:txBody>
      </p:sp>
      <p:sp>
        <p:nvSpPr>
          <p:cNvPr id="22" name="Text 20"/>
          <p:cNvSpPr/>
          <p:nvPr/>
        </p:nvSpPr>
        <p:spPr>
          <a:xfrm>
            <a:off x="1554480" y="3621024"/>
            <a:ext cx="8229600" cy="411480"/>
          </a:xfrm>
          <a:prstGeom prst="rect">
            <a:avLst/>
          </a:prstGeom>
          <a:noFill/>
          <a:ln/>
        </p:spPr>
        <p:txBody>
          <a:bodyPr wrap="square" lIns="0" tIns="0" rIns="0" bIns="0" rtlCol="0" anchor="ctr"/>
          <a:lstStyle/>
          <a:p>
            <a:pPr marL="0" indent="0">
              <a:buNone/>
            </a:pPr>
            <a:r>
              <a:rPr lang="en-US" sz="1400">
                <a:solidFill>
                  <a:srgbClr val="1A1A1A"/>
                </a:solidFill>
                <a:latin typeface="Arial" panose="020B0604020202020204" pitchFamily="34" charset="0"/>
                <a:ea typeface="Calibri" pitchFamily="34" charset="-122"/>
                <a:cs typeface="Arial" panose="020B0604020202020204" pitchFamily="34" charset="0"/>
              </a:rPr>
              <a:t>Camp WatchMe  •  USA</a:t>
            </a:r>
            <a:endParaRPr lang="en-US" sz="1400">
              <a:latin typeface="Arial" panose="020B0604020202020204" pitchFamily="34" charset="0"/>
              <a:cs typeface="Arial" panose="020B0604020202020204" pitchFamily="34" charset="0"/>
            </a:endParaRPr>
          </a:p>
        </p:txBody>
      </p:sp>
      <p:sp>
        <p:nvSpPr>
          <p:cNvPr id="23" name="Text 21"/>
          <p:cNvSpPr/>
          <p:nvPr/>
        </p:nvSpPr>
        <p:spPr>
          <a:xfrm>
            <a:off x="10515600" y="3621024"/>
            <a:ext cx="914400" cy="411480"/>
          </a:xfrm>
          <a:prstGeom prst="rect">
            <a:avLst/>
          </a:prstGeom>
          <a:noFill/>
          <a:ln/>
        </p:spPr>
        <p:txBody>
          <a:bodyPr wrap="square" lIns="0" tIns="0" rIns="0" bIns="0" rtlCol="0" anchor="ctr"/>
          <a:lstStyle/>
          <a:p>
            <a:pPr marL="0" indent="0" algn="r">
              <a:buNone/>
            </a:pPr>
            <a:r>
              <a:rPr lang="en-US" sz="1200">
                <a:solidFill>
                  <a:srgbClr val="6B6B6B"/>
                </a:solidFill>
                <a:latin typeface="Arial" panose="020B0604020202020204" pitchFamily="34" charset="0"/>
                <a:cs typeface="Arial" panose="020B0604020202020204" pitchFamily="34" charset="0"/>
              </a:rPr>
              <a:t>08</a:t>
            </a:r>
            <a:endParaRPr lang="en-US" sz="1200">
              <a:latin typeface="Arial" panose="020B0604020202020204" pitchFamily="34" charset="0"/>
              <a:cs typeface="Arial" panose="020B0604020202020204" pitchFamily="34" charset="0"/>
            </a:endParaRPr>
          </a:p>
        </p:txBody>
      </p:sp>
      <p:sp>
        <p:nvSpPr>
          <p:cNvPr id="24" name="Shape 22"/>
          <p:cNvSpPr/>
          <p:nvPr/>
        </p:nvSpPr>
        <p:spPr>
          <a:xfrm>
            <a:off x="822960" y="3968496"/>
            <a:ext cx="10515600" cy="0"/>
          </a:xfrm>
          <a:prstGeom prst="line">
            <a:avLst/>
          </a:prstGeom>
          <a:noFill/>
          <a:ln w="6350">
            <a:solidFill>
              <a:srgbClr val="D9D2C5"/>
            </a:solidFill>
            <a:prstDash val="solid"/>
          </a:ln>
        </p:spPr>
        <p:txBody>
          <a:bodyPr/>
          <a:lstStyle/>
          <a:p>
            <a:endParaRPr lang="de-DE"/>
          </a:p>
        </p:txBody>
      </p:sp>
      <p:sp>
        <p:nvSpPr>
          <p:cNvPr id="25" name="Text 23"/>
          <p:cNvSpPr/>
          <p:nvPr/>
        </p:nvSpPr>
        <p:spPr>
          <a:xfrm>
            <a:off x="822960" y="3977640"/>
            <a:ext cx="640080" cy="411480"/>
          </a:xfrm>
          <a:prstGeom prst="rect">
            <a:avLst/>
          </a:prstGeom>
          <a:noFill/>
          <a:ln/>
        </p:spPr>
        <p:txBody>
          <a:bodyPr wrap="square" lIns="0" tIns="0" rIns="0" bIns="0" rtlCol="0" anchor="ctr"/>
          <a:lstStyle/>
          <a:p>
            <a:pPr marL="0" indent="0">
              <a:buNone/>
            </a:pPr>
            <a:r>
              <a:rPr lang="en-US" sz="1600" b="1">
                <a:solidFill>
                  <a:srgbClr val="F39200"/>
                </a:solidFill>
                <a:latin typeface="Georgia" pitchFamily="34" charset="0"/>
                <a:ea typeface="Georgia" pitchFamily="34" charset="-122"/>
                <a:cs typeface="Georgia" pitchFamily="34" charset="-120"/>
              </a:rPr>
              <a:t>06</a:t>
            </a:r>
            <a:endParaRPr lang="en-US" sz="1600"/>
          </a:p>
        </p:txBody>
      </p:sp>
      <p:sp>
        <p:nvSpPr>
          <p:cNvPr id="26" name="Text 24"/>
          <p:cNvSpPr/>
          <p:nvPr/>
        </p:nvSpPr>
        <p:spPr>
          <a:xfrm>
            <a:off x="1554480" y="3977640"/>
            <a:ext cx="8229600" cy="411480"/>
          </a:xfrm>
          <a:prstGeom prst="rect">
            <a:avLst/>
          </a:prstGeom>
          <a:noFill/>
          <a:ln/>
        </p:spPr>
        <p:txBody>
          <a:bodyPr wrap="square" lIns="0" tIns="0" rIns="0" bIns="0" rtlCol="0" anchor="ctr"/>
          <a:lstStyle/>
          <a:p>
            <a:pPr marL="0" indent="0">
              <a:buNone/>
            </a:pPr>
            <a:r>
              <a:rPr lang="en-US" sz="1400">
                <a:solidFill>
                  <a:srgbClr val="1A1A1A"/>
                </a:solidFill>
                <a:latin typeface="Arial" panose="020B0604020202020204" pitchFamily="34" charset="0"/>
                <a:ea typeface="Calibri" pitchFamily="34" charset="-122"/>
                <a:cs typeface="Arial" panose="020B0604020202020204" pitchFamily="34" charset="0"/>
              </a:rPr>
              <a:t>PNG Angels  •  Papua-Neuguinea</a:t>
            </a:r>
            <a:endParaRPr lang="en-US" sz="1400">
              <a:latin typeface="Arial" panose="020B0604020202020204" pitchFamily="34" charset="0"/>
              <a:cs typeface="Arial" panose="020B0604020202020204" pitchFamily="34" charset="0"/>
            </a:endParaRPr>
          </a:p>
        </p:txBody>
      </p:sp>
      <p:sp>
        <p:nvSpPr>
          <p:cNvPr id="27" name="Text 25"/>
          <p:cNvSpPr/>
          <p:nvPr/>
        </p:nvSpPr>
        <p:spPr>
          <a:xfrm>
            <a:off x="10515600" y="3977640"/>
            <a:ext cx="914400" cy="411480"/>
          </a:xfrm>
          <a:prstGeom prst="rect">
            <a:avLst/>
          </a:prstGeom>
          <a:noFill/>
          <a:ln/>
        </p:spPr>
        <p:txBody>
          <a:bodyPr wrap="square" lIns="0" tIns="0" rIns="0" bIns="0" rtlCol="0" anchor="ctr"/>
          <a:lstStyle/>
          <a:p>
            <a:pPr marL="0" indent="0" algn="r">
              <a:buNone/>
            </a:pPr>
            <a:r>
              <a:rPr lang="en-US" sz="1200">
                <a:solidFill>
                  <a:srgbClr val="6B6B6B"/>
                </a:solidFill>
                <a:latin typeface="Arial" panose="020B0604020202020204" pitchFamily="34" charset="0"/>
                <a:ea typeface="Calibri" pitchFamily="34" charset="-122"/>
                <a:cs typeface="Arial" panose="020B0604020202020204" pitchFamily="34" charset="0"/>
              </a:rPr>
              <a:t>11</a:t>
            </a:r>
            <a:endParaRPr lang="en-US" sz="1200">
              <a:latin typeface="Arial" panose="020B0604020202020204" pitchFamily="34" charset="0"/>
              <a:cs typeface="Arial" panose="020B0604020202020204" pitchFamily="34" charset="0"/>
            </a:endParaRPr>
          </a:p>
        </p:txBody>
      </p:sp>
      <p:sp>
        <p:nvSpPr>
          <p:cNvPr id="28" name="Shape 26"/>
          <p:cNvSpPr/>
          <p:nvPr/>
        </p:nvSpPr>
        <p:spPr>
          <a:xfrm>
            <a:off x="822960" y="4325112"/>
            <a:ext cx="10515600" cy="0"/>
          </a:xfrm>
          <a:prstGeom prst="line">
            <a:avLst/>
          </a:prstGeom>
          <a:noFill/>
          <a:ln w="6350">
            <a:solidFill>
              <a:srgbClr val="D9D2C5"/>
            </a:solidFill>
            <a:prstDash val="solid"/>
          </a:ln>
        </p:spPr>
        <p:txBody>
          <a:bodyPr/>
          <a:lstStyle/>
          <a:p>
            <a:endParaRPr lang="de-DE"/>
          </a:p>
        </p:txBody>
      </p:sp>
      <p:sp>
        <p:nvSpPr>
          <p:cNvPr id="29" name="Text 27"/>
          <p:cNvSpPr/>
          <p:nvPr/>
        </p:nvSpPr>
        <p:spPr>
          <a:xfrm>
            <a:off x="822960" y="4334256"/>
            <a:ext cx="640080" cy="411480"/>
          </a:xfrm>
          <a:prstGeom prst="rect">
            <a:avLst/>
          </a:prstGeom>
          <a:noFill/>
          <a:ln/>
        </p:spPr>
        <p:txBody>
          <a:bodyPr wrap="square" lIns="0" tIns="0" rIns="0" bIns="0" rtlCol="0" anchor="ctr"/>
          <a:lstStyle/>
          <a:p>
            <a:pPr marL="0" indent="0">
              <a:buNone/>
            </a:pPr>
            <a:r>
              <a:rPr lang="en-US" sz="1600" b="1">
                <a:solidFill>
                  <a:srgbClr val="F39200"/>
                </a:solidFill>
                <a:latin typeface="Georgia" pitchFamily="34" charset="0"/>
                <a:ea typeface="Georgia" pitchFamily="34" charset="-122"/>
                <a:cs typeface="Georgia" pitchFamily="34" charset="-120"/>
              </a:rPr>
              <a:t>07</a:t>
            </a:r>
            <a:endParaRPr lang="en-US" sz="1600"/>
          </a:p>
        </p:txBody>
      </p:sp>
      <p:sp>
        <p:nvSpPr>
          <p:cNvPr id="30" name="Text 28"/>
          <p:cNvSpPr/>
          <p:nvPr/>
        </p:nvSpPr>
        <p:spPr>
          <a:xfrm>
            <a:off x="1554480" y="4334256"/>
            <a:ext cx="8229600" cy="411480"/>
          </a:xfrm>
          <a:prstGeom prst="rect">
            <a:avLst/>
          </a:prstGeom>
          <a:noFill/>
          <a:ln/>
        </p:spPr>
        <p:txBody>
          <a:bodyPr wrap="square" lIns="0" tIns="0" rIns="0" bIns="0" rtlCol="0" anchor="ctr"/>
          <a:lstStyle/>
          <a:p>
            <a:pPr marL="0" indent="0">
              <a:buNone/>
            </a:pPr>
            <a:r>
              <a:rPr lang="en-US" sz="1400">
                <a:solidFill>
                  <a:srgbClr val="1A1A1A"/>
                </a:solidFill>
                <a:latin typeface="Arial" panose="020B0604020202020204" pitchFamily="34" charset="0"/>
                <a:ea typeface="Calibri" pitchFamily="34" charset="-122"/>
                <a:cs typeface="Arial" panose="020B0604020202020204" pitchFamily="34" charset="0"/>
              </a:rPr>
              <a:t>Hôpital Albert Schweitzer  •  Haiti</a:t>
            </a:r>
            <a:endParaRPr lang="en-US" sz="1400">
              <a:latin typeface="Arial" panose="020B0604020202020204" pitchFamily="34" charset="0"/>
              <a:cs typeface="Arial" panose="020B0604020202020204" pitchFamily="34" charset="0"/>
            </a:endParaRPr>
          </a:p>
        </p:txBody>
      </p:sp>
      <p:sp>
        <p:nvSpPr>
          <p:cNvPr id="31" name="Text 29"/>
          <p:cNvSpPr/>
          <p:nvPr/>
        </p:nvSpPr>
        <p:spPr>
          <a:xfrm>
            <a:off x="10515600" y="4334256"/>
            <a:ext cx="914400" cy="411480"/>
          </a:xfrm>
          <a:prstGeom prst="rect">
            <a:avLst/>
          </a:prstGeom>
          <a:noFill/>
          <a:ln/>
        </p:spPr>
        <p:txBody>
          <a:bodyPr wrap="square" lIns="0" tIns="0" rIns="0" bIns="0" rtlCol="0" anchor="ctr"/>
          <a:lstStyle/>
          <a:p>
            <a:pPr marL="0" indent="0" algn="r">
              <a:buNone/>
            </a:pPr>
            <a:r>
              <a:rPr lang="en-US" sz="1200">
                <a:solidFill>
                  <a:srgbClr val="6B6B6B"/>
                </a:solidFill>
                <a:latin typeface="Arial" panose="020B0604020202020204" pitchFamily="34" charset="0"/>
                <a:ea typeface="Calibri" pitchFamily="34" charset="-122"/>
                <a:cs typeface="Arial" panose="020B0604020202020204" pitchFamily="34" charset="0"/>
              </a:rPr>
              <a:t>14</a:t>
            </a:r>
            <a:endParaRPr lang="en-US" sz="1200">
              <a:latin typeface="Arial" panose="020B0604020202020204" pitchFamily="34" charset="0"/>
              <a:cs typeface="Arial" panose="020B0604020202020204" pitchFamily="34" charset="0"/>
            </a:endParaRPr>
          </a:p>
        </p:txBody>
      </p:sp>
      <p:sp>
        <p:nvSpPr>
          <p:cNvPr id="32" name="Shape 30"/>
          <p:cNvSpPr/>
          <p:nvPr/>
        </p:nvSpPr>
        <p:spPr>
          <a:xfrm>
            <a:off x="822960" y="4681728"/>
            <a:ext cx="10515600" cy="0"/>
          </a:xfrm>
          <a:prstGeom prst="line">
            <a:avLst/>
          </a:prstGeom>
          <a:noFill/>
          <a:ln w="6350">
            <a:solidFill>
              <a:srgbClr val="D9D2C5"/>
            </a:solidFill>
            <a:prstDash val="solid"/>
          </a:ln>
        </p:spPr>
        <p:txBody>
          <a:bodyPr/>
          <a:lstStyle/>
          <a:p>
            <a:endParaRPr lang="de-DE"/>
          </a:p>
        </p:txBody>
      </p:sp>
      <p:sp>
        <p:nvSpPr>
          <p:cNvPr id="33" name="Text 31"/>
          <p:cNvSpPr/>
          <p:nvPr/>
        </p:nvSpPr>
        <p:spPr>
          <a:xfrm>
            <a:off x="822960" y="4690872"/>
            <a:ext cx="640080" cy="411480"/>
          </a:xfrm>
          <a:prstGeom prst="rect">
            <a:avLst/>
          </a:prstGeom>
          <a:noFill/>
          <a:ln/>
        </p:spPr>
        <p:txBody>
          <a:bodyPr wrap="square" lIns="0" tIns="0" rIns="0" bIns="0" rtlCol="0" anchor="ctr"/>
          <a:lstStyle/>
          <a:p>
            <a:pPr marL="0" indent="0">
              <a:buNone/>
            </a:pPr>
            <a:r>
              <a:rPr lang="en-US" sz="1600" b="1">
                <a:solidFill>
                  <a:srgbClr val="F39200"/>
                </a:solidFill>
                <a:latin typeface="Georgia" pitchFamily="34" charset="0"/>
                <a:ea typeface="Georgia" pitchFamily="34" charset="-122"/>
                <a:cs typeface="Georgia" pitchFamily="34" charset="-120"/>
              </a:rPr>
              <a:t>08</a:t>
            </a:r>
            <a:endParaRPr lang="en-US" sz="1600"/>
          </a:p>
        </p:txBody>
      </p:sp>
      <p:sp>
        <p:nvSpPr>
          <p:cNvPr id="34" name="Text 32"/>
          <p:cNvSpPr/>
          <p:nvPr/>
        </p:nvSpPr>
        <p:spPr>
          <a:xfrm>
            <a:off x="1554480" y="4690872"/>
            <a:ext cx="8229600" cy="411480"/>
          </a:xfrm>
          <a:prstGeom prst="rect">
            <a:avLst/>
          </a:prstGeom>
          <a:noFill/>
          <a:ln/>
        </p:spPr>
        <p:txBody>
          <a:bodyPr wrap="square" lIns="0" tIns="0" rIns="0" bIns="0" rtlCol="0" anchor="ctr"/>
          <a:lstStyle/>
          <a:p>
            <a:pPr marL="0" indent="0">
              <a:buNone/>
            </a:pPr>
            <a:r>
              <a:rPr lang="en-US" sz="1400">
                <a:solidFill>
                  <a:srgbClr val="1A1A1A"/>
                </a:solidFill>
                <a:latin typeface="Arial" panose="020B0604020202020204" pitchFamily="34" charset="0"/>
                <a:ea typeface="Calibri" pitchFamily="34" charset="-122"/>
                <a:cs typeface="Arial" panose="020B0604020202020204" pitchFamily="34" charset="0"/>
              </a:rPr>
              <a:t>Fara Clinic  •  Nicaragua</a:t>
            </a:r>
            <a:endParaRPr lang="en-US" sz="1400">
              <a:latin typeface="Arial" panose="020B0604020202020204" pitchFamily="34" charset="0"/>
              <a:cs typeface="Arial" panose="020B0604020202020204" pitchFamily="34" charset="0"/>
            </a:endParaRPr>
          </a:p>
        </p:txBody>
      </p:sp>
      <p:sp>
        <p:nvSpPr>
          <p:cNvPr id="35" name="Text 33"/>
          <p:cNvSpPr/>
          <p:nvPr/>
        </p:nvSpPr>
        <p:spPr>
          <a:xfrm>
            <a:off x="10515600" y="4690872"/>
            <a:ext cx="914400" cy="411480"/>
          </a:xfrm>
          <a:prstGeom prst="rect">
            <a:avLst/>
          </a:prstGeom>
          <a:noFill/>
          <a:ln/>
        </p:spPr>
        <p:txBody>
          <a:bodyPr wrap="square" lIns="0" tIns="0" rIns="0" bIns="0" rtlCol="0" anchor="ctr"/>
          <a:lstStyle/>
          <a:p>
            <a:pPr marL="0" indent="0" algn="r">
              <a:buNone/>
            </a:pPr>
            <a:r>
              <a:rPr lang="en-US" sz="1200">
                <a:solidFill>
                  <a:srgbClr val="6B6B6B"/>
                </a:solidFill>
                <a:latin typeface="Arial" panose="020B0604020202020204" pitchFamily="34" charset="0"/>
                <a:ea typeface="Calibri" pitchFamily="34" charset="-122"/>
                <a:cs typeface="Arial" panose="020B0604020202020204" pitchFamily="34" charset="0"/>
              </a:rPr>
              <a:t>18</a:t>
            </a:r>
            <a:endParaRPr lang="en-US" sz="1200">
              <a:latin typeface="Arial" panose="020B0604020202020204" pitchFamily="34" charset="0"/>
              <a:cs typeface="Arial" panose="020B0604020202020204" pitchFamily="34" charset="0"/>
            </a:endParaRPr>
          </a:p>
        </p:txBody>
      </p:sp>
      <p:sp>
        <p:nvSpPr>
          <p:cNvPr id="36" name="Shape 34"/>
          <p:cNvSpPr/>
          <p:nvPr/>
        </p:nvSpPr>
        <p:spPr>
          <a:xfrm>
            <a:off x="822960" y="5038344"/>
            <a:ext cx="10515600" cy="0"/>
          </a:xfrm>
          <a:prstGeom prst="line">
            <a:avLst/>
          </a:prstGeom>
          <a:noFill/>
          <a:ln w="6350">
            <a:solidFill>
              <a:srgbClr val="D9D2C5"/>
            </a:solidFill>
            <a:prstDash val="solid"/>
          </a:ln>
        </p:spPr>
        <p:txBody>
          <a:bodyPr/>
          <a:lstStyle/>
          <a:p>
            <a:endParaRPr lang="de-DE"/>
          </a:p>
        </p:txBody>
      </p:sp>
      <p:sp>
        <p:nvSpPr>
          <p:cNvPr id="37" name="Text 35"/>
          <p:cNvSpPr/>
          <p:nvPr/>
        </p:nvSpPr>
        <p:spPr>
          <a:xfrm>
            <a:off x="822960" y="5047488"/>
            <a:ext cx="640080" cy="411480"/>
          </a:xfrm>
          <a:prstGeom prst="rect">
            <a:avLst/>
          </a:prstGeom>
          <a:noFill/>
          <a:ln/>
        </p:spPr>
        <p:txBody>
          <a:bodyPr wrap="square" lIns="0" tIns="0" rIns="0" bIns="0" rtlCol="0" anchor="ctr"/>
          <a:lstStyle/>
          <a:p>
            <a:pPr marL="0" indent="0">
              <a:buNone/>
            </a:pPr>
            <a:r>
              <a:rPr lang="en-US" sz="1600" b="1">
                <a:solidFill>
                  <a:srgbClr val="F39200"/>
                </a:solidFill>
                <a:latin typeface="Georgia" pitchFamily="34" charset="0"/>
                <a:ea typeface="Georgia" pitchFamily="34" charset="-122"/>
                <a:cs typeface="Georgia" pitchFamily="34" charset="-120"/>
              </a:rPr>
              <a:t>09</a:t>
            </a:r>
            <a:endParaRPr lang="en-US" sz="1600"/>
          </a:p>
        </p:txBody>
      </p:sp>
      <p:sp>
        <p:nvSpPr>
          <p:cNvPr id="38" name="Text 36"/>
          <p:cNvSpPr/>
          <p:nvPr/>
        </p:nvSpPr>
        <p:spPr>
          <a:xfrm>
            <a:off x="1554480" y="5047488"/>
            <a:ext cx="8229600" cy="411480"/>
          </a:xfrm>
          <a:prstGeom prst="rect">
            <a:avLst/>
          </a:prstGeom>
          <a:noFill/>
          <a:ln/>
        </p:spPr>
        <p:txBody>
          <a:bodyPr wrap="square" lIns="0" tIns="0" rIns="0" bIns="0" rtlCol="0" anchor="ctr"/>
          <a:lstStyle/>
          <a:p>
            <a:pPr marL="0" indent="0">
              <a:buNone/>
            </a:pPr>
            <a:r>
              <a:rPr lang="en-US" sz="1400">
                <a:solidFill>
                  <a:srgbClr val="1A1A1A"/>
                </a:solidFill>
                <a:latin typeface="Arial" panose="020B0604020202020204" pitchFamily="34" charset="0"/>
                <a:ea typeface="Calibri" pitchFamily="34" charset="-122"/>
                <a:cs typeface="Arial" panose="020B0604020202020204" pitchFamily="34" charset="0"/>
              </a:rPr>
              <a:t>HASA  •  Ruanda</a:t>
            </a:r>
            <a:endParaRPr lang="en-US" sz="1400">
              <a:latin typeface="Arial" panose="020B0604020202020204" pitchFamily="34" charset="0"/>
              <a:cs typeface="Arial" panose="020B0604020202020204" pitchFamily="34" charset="0"/>
            </a:endParaRPr>
          </a:p>
        </p:txBody>
      </p:sp>
      <p:sp>
        <p:nvSpPr>
          <p:cNvPr id="39" name="Text 37"/>
          <p:cNvSpPr/>
          <p:nvPr/>
        </p:nvSpPr>
        <p:spPr>
          <a:xfrm>
            <a:off x="10515600" y="5047488"/>
            <a:ext cx="914400" cy="411480"/>
          </a:xfrm>
          <a:prstGeom prst="rect">
            <a:avLst/>
          </a:prstGeom>
          <a:noFill/>
          <a:ln/>
        </p:spPr>
        <p:txBody>
          <a:bodyPr wrap="square" lIns="0" tIns="0" rIns="0" bIns="0" rtlCol="0" anchor="ctr"/>
          <a:lstStyle/>
          <a:p>
            <a:pPr marL="0" indent="0" algn="r">
              <a:buNone/>
            </a:pPr>
            <a:r>
              <a:rPr lang="en-US" sz="1200">
                <a:solidFill>
                  <a:srgbClr val="6B6B6B"/>
                </a:solidFill>
                <a:latin typeface="Arial" panose="020B0604020202020204" pitchFamily="34" charset="0"/>
                <a:ea typeface="Calibri" pitchFamily="34" charset="-122"/>
                <a:cs typeface="Arial" panose="020B0604020202020204" pitchFamily="34" charset="0"/>
              </a:rPr>
              <a:t>20</a:t>
            </a:r>
            <a:endParaRPr lang="en-US" sz="1200">
              <a:latin typeface="Arial" panose="020B0604020202020204" pitchFamily="34" charset="0"/>
              <a:cs typeface="Arial" panose="020B0604020202020204" pitchFamily="34" charset="0"/>
            </a:endParaRPr>
          </a:p>
        </p:txBody>
      </p:sp>
      <p:sp>
        <p:nvSpPr>
          <p:cNvPr id="40" name="Shape 38"/>
          <p:cNvSpPr/>
          <p:nvPr/>
        </p:nvSpPr>
        <p:spPr>
          <a:xfrm>
            <a:off x="822960" y="5394960"/>
            <a:ext cx="10515600" cy="0"/>
          </a:xfrm>
          <a:prstGeom prst="line">
            <a:avLst/>
          </a:prstGeom>
          <a:noFill/>
          <a:ln w="6350">
            <a:solidFill>
              <a:srgbClr val="D9D2C5"/>
            </a:solidFill>
            <a:prstDash val="solid"/>
          </a:ln>
        </p:spPr>
        <p:txBody>
          <a:bodyPr/>
          <a:lstStyle/>
          <a:p>
            <a:endParaRPr lang="de-DE"/>
          </a:p>
        </p:txBody>
      </p:sp>
      <p:sp>
        <p:nvSpPr>
          <p:cNvPr id="41" name="Text 39"/>
          <p:cNvSpPr/>
          <p:nvPr/>
        </p:nvSpPr>
        <p:spPr>
          <a:xfrm>
            <a:off x="822960" y="5404104"/>
            <a:ext cx="640080" cy="411480"/>
          </a:xfrm>
          <a:prstGeom prst="rect">
            <a:avLst/>
          </a:prstGeom>
          <a:noFill/>
          <a:ln/>
        </p:spPr>
        <p:txBody>
          <a:bodyPr wrap="square" lIns="0" tIns="0" rIns="0" bIns="0" rtlCol="0" anchor="ctr"/>
          <a:lstStyle/>
          <a:p>
            <a:pPr marL="0" indent="0">
              <a:buNone/>
            </a:pPr>
            <a:r>
              <a:rPr lang="en-US" sz="1600" b="1">
                <a:solidFill>
                  <a:srgbClr val="F39200"/>
                </a:solidFill>
                <a:latin typeface="Georgia" pitchFamily="34" charset="0"/>
                <a:ea typeface="Georgia" pitchFamily="34" charset="-122"/>
                <a:cs typeface="Georgia" pitchFamily="34" charset="-120"/>
              </a:rPr>
              <a:t>10</a:t>
            </a:r>
            <a:endParaRPr lang="en-US" sz="1600"/>
          </a:p>
        </p:txBody>
      </p:sp>
      <p:sp>
        <p:nvSpPr>
          <p:cNvPr id="42" name="Text 40"/>
          <p:cNvSpPr/>
          <p:nvPr/>
        </p:nvSpPr>
        <p:spPr>
          <a:xfrm>
            <a:off x="1554480" y="5404104"/>
            <a:ext cx="8229600" cy="411480"/>
          </a:xfrm>
          <a:prstGeom prst="rect">
            <a:avLst/>
          </a:prstGeom>
          <a:noFill/>
          <a:ln/>
        </p:spPr>
        <p:txBody>
          <a:bodyPr wrap="square" lIns="0" tIns="0" rIns="0" bIns="0" rtlCol="0" anchor="ctr"/>
          <a:lstStyle/>
          <a:p>
            <a:pPr marL="0" indent="0">
              <a:buNone/>
            </a:pPr>
            <a:r>
              <a:rPr lang="en-US" sz="1400">
                <a:solidFill>
                  <a:srgbClr val="1A1A1A"/>
                </a:solidFill>
                <a:latin typeface="Arial" panose="020B0604020202020204" pitchFamily="34" charset="0"/>
                <a:ea typeface="Calibri" pitchFamily="34" charset="-122"/>
                <a:cs typeface="Arial" panose="020B0604020202020204" pitchFamily="34" charset="0"/>
              </a:rPr>
              <a:t>Regionale </a:t>
            </a:r>
            <a:r>
              <a:rPr lang="en-US" sz="1400" err="1">
                <a:solidFill>
                  <a:srgbClr val="1A1A1A"/>
                </a:solidFill>
                <a:latin typeface="Arial" panose="020B0604020202020204" pitchFamily="34" charset="0"/>
                <a:ea typeface="Calibri" pitchFamily="34" charset="-122"/>
                <a:cs typeface="Arial" panose="020B0604020202020204" pitchFamily="34" charset="0"/>
              </a:rPr>
              <a:t>Herzensprojekte</a:t>
            </a:r>
            <a:endParaRPr lang="en-US" sz="1400">
              <a:latin typeface="Arial" panose="020B0604020202020204" pitchFamily="34" charset="0"/>
              <a:cs typeface="Arial" panose="020B0604020202020204" pitchFamily="34" charset="0"/>
            </a:endParaRPr>
          </a:p>
        </p:txBody>
      </p:sp>
      <p:sp>
        <p:nvSpPr>
          <p:cNvPr id="43" name="Text 41"/>
          <p:cNvSpPr/>
          <p:nvPr/>
        </p:nvSpPr>
        <p:spPr>
          <a:xfrm>
            <a:off x="10515600" y="5404104"/>
            <a:ext cx="914400" cy="411480"/>
          </a:xfrm>
          <a:prstGeom prst="rect">
            <a:avLst/>
          </a:prstGeom>
          <a:noFill/>
          <a:ln/>
        </p:spPr>
        <p:txBody>
          <a:bodyPr wrap="square" lIns="0" tIns="0" rIns="0" bIns="0" rtlCol="0" anchor="ctr"/>
          <a:lstStyle/>
          <a:p>
            <a:pPr marL="0" indent="0" algn="r">
              <a:buNone/>
            </a:pPr>
            <a:r>
              <a:rPr lang="en-US" sz="1200">
                <a:solidFill>
                  <a:srgbClr val="6B6B6B"/>
                </a:solidFill>
                <a:latin typeface="Arial" panose="020B0604020202020204" pitchFamily="34" charset="0"/>
                <a:ea typeface="Calibri" pitchFamily="34" charset="-122"/>
                <a:cs typeface="Arial" panose="020B0604020202020204" pitchFamily="34" charset="0"/>
              </a:rPr>
              <a:t>23</a:t>
            </a:r>
            <a:endParaRPr lang="en-US" sz="1200">
              <a:latin typeface="Arial" panose="020B0604020202020204" pitchFamily="34" charset="0"/>
              <a:cs typeface="Arial" panose="020B0604020202020204" pitchFamily="34" charset="0"/>
            </a:endParaRPr>
          </a:p>
        </p:txBody>
      </p:sp>
      <p:sp>
        <p:nvSpPr>
          <p:cNvPr id="44" name="Shape 42"/>
          <p:cNvSpPr/>
          <p:nvPr/>
        </p:nvSpPr>
        <p:spPr>
          <a:xfrm>
            <a:off x="822960" y="5751576"/>
            <a:ext cx="10515600" cy="0"/>
          </a:xfrm>
          <a:prstGeom prst="line">
            <a:avLst/>
          </a:prstGeom>
          <a:noFill/>
          <a:ln w="6350">
            <a:solidFill>
              <a:srgbClr val="D9D2C5"/>
            </a:solidFill>
            <a:prstDash val="solid"/>
          </a:ln>
        </p:spPr>
        <p:txBody>
          <a:bodyPr/>
          <a:lstStyle/>
          <a:p>
            <a:endParaRPr lang="de-DE"/>
          </a:p>
        </p:txBody>
      </p:sp>
      <p:sp>
        <p:nvSpPr>
          <p:cNvPr id="48" name="Shape 46"/>
          <p:cNvSpPr/>
          <p:nvPr/>
        </p:nvSpPr>
        <p:spPr>
          <a:xfrm>
            <a:off x="822960" y="6108192"/>
            <a:ext cx="10515600" cy="0"/>
          </a:xfrm>
          <a:prstGeom prst="line">
            <a:avLst/>
          </a:prstGeom>
          <a:noFill/>
          <a:ln w="6350">
            <a:solidFill>
              <a:srgbClr val="D9D2C5"/>
            </a:solidFill>
            <a:prstDash val="solid"/>
          </a:ln>
        </p:spPr>
        <p:txBody>
          <a:bodyPr/>
          <a:lstStyle/>
          <a:p>
            <a:endParaRPr lang="de-DE"/>
          </a:p>
        </p:txBody>
      </p:sp>
      <p:sp>
        <p:nvSpPr>
          <p:cNvPr id="49" name="Text 47"/>
          <p:cNvSpPr/>
          <p:nvPr/>
        </p:nvSpPr>
        <p:spPr>
          <a:xfrm>
            <a:off x="822960" y="5751576"/>
            <a:ext cx="640080" cy="411480"/>
          </a:xfrm>
          <a:prstGeom prst="rect">
            <a:avLst/>
          </a:prstGeom>
          <a:noFill/>
          <a:ln/>
        </p:spPr>
        <p:txBody>
          <a:bodyPr wrap="square" lIns="0" tIns="0" rIns="0" bIns="0" rtlCol="0" anchor="ctr"/>
          <a:lstStyle/>
          <a:p>
            <a:pPr marL="0" indent="0">
              <a:buNone/>
            </a:pPr>
            <a:r>
              <a:rPr lang="en-US" sz="1600" b="1">
                <a:solidFill>
                  <a:srgbClr val="F39200"/>
                </a:solidFill>
                <a:latin typeface="Georgia" pitchFamily="34" charset="0"/>
                <a:ea typeface="Georgia" pitchFamily="34" charset="-122"/>
                <a:cs typeface="Georgia" pitchFamily="34" charset="-120"/>
              </a:rPr>
              <a:t>11</a:t>
            </a:r>
            <a:endParaRPr lang="en-US" sz="1600"/>
          </a:p>
        </p:txBody>
      </p:sp>
      <p:sp>
        <p:nvSpPr>
          <p:cNvPr id="50" name="Text 48"/>
          <p:cNvSpPr/>
          <p:nvPr/>
        </p:nvSpPr>
        <p:spPr>
          <a:xfrm>
            <a:off x="1554480" y="5751576"/>
            <a:ext cx="8229600" cy="411480"/>
          </a:xfrm>
          <a:prstGeom prst="rect">
            <a:avLst/>
          </a:prstGeom>
          <a:noFill/>
          <a:ln/>
        </p:spPr>
        <p:txBody>
          <a:bodyPr wrap="square" lIns="0" tIns="0" rIns="0" bIns="0" rtlCol="0" anchor="ctr"/>
          <a:lstStyle/>
          <a:p>
            <a:pPr marL="0" indent="0">
              <a:buNone/>
            </a:pPr>
            <a:r>
              <a:rPr lang="en-US" sz="1400">
                <a:solidFill>
                  <a:srgbClr val="1A1A1A"/>
                </a:solidFill>
                <a:highlight>
                  <a:srgbClr val="F8F5F0"/>
                </a:highlight>
                <a:latin typeface="Arial" panose="020B0604020202020204" pitchFamily="34" charset="0"/>
                <a:ea typeface="Calibri" pitchFamily="34" charset="-122"/>
                <a:cs typeface="Arial" panose="020B0604020202020204" pitchFamily="34" charset="0"/>
              </a:rPr>
              <a:t>Danke für </a:t>
            </a:r>
            <a:r>
              <a:rPr lang="en-US" sz="1400" err="1">
                <a:solidFill>
                  <a:srgbClr val="1A1A1A"/>
                </a:solidFill>
                <a:highlight>
                  <a:srgbClr val="F8F5F0"/>
                </a:highlight>
                <a:latin typeface="Arial" panose="020B0604020202020204" pitchFamily="34" charset="0"/>
                <a:ea typeface="Calibri" pitchFamily="34" charset="-122"/>
                <a:cs typeface="Arial" panose="020B0604020202020204" pitchFamily="34" charset="0"/>
              </a:rPr>
              <a:t>Unterstützung</a:t>
            </a:r>
            <a:r>
              <a:rPr lang="en-US" sz="1400">
                <a:solidFill>
                  <a:srgbClr val="1A1A1A"/>
                </a:solidFill>
                <a:highlight>
                  <a:srgbClr val="F8F5F0"/>
                </a:highlight>
                <a:latin typeface="Arial" panose="020B0604020202020204" pitchFamily="34" charset="0"/>
                <a:ea typeface="Calibri" pitchFamily="34" charset="-122"/>
                <a:cs typeface="Arial" panose="020B0604020202020204" pitchFamily="34" charset="0"/>
              </a:rPr>
              <a:t> </a:t>
            </a:r>
            <a:endParaRPr lang="en-US" sz="1400">
              <a:highlight>
                <a:srgbClr val="F8F5F0"/>
              </a:highlight>
              <a:latin typeface="Arial" panose="020B0604020202020204" pitchFamily="34" charset="0"/>
              <a:cs typeface="Arial" panose="020B0604020202020204" pitchFamily="34" charset="0"/>
            </a:endParaRPr>
          </a:p>
        </p:txBody>
      </p:sp>
      <p:sp>
        <p:nvSpPr>
          <p:cNvPr id="51" name="Text 49"/>
          <p:cNvSpPr/>
          <p:nvPr/>
        </p:nvSpPr>
        <p:spPr>
          <a:xfrm>
            <a:off x="10515600" y="5751576"/>
            <a:ext cx="914400" cy="411480"/>
          </a:xfrm>
          <a:prstGeom prst="rect">
            <a:avLst/>
          </a:prstGeom>
          <a:noFill/>
          <a:ln/>
        </p:spPr>
        <p:txBody>
          <a:bodyPr wrap="square" lIns="0" tIns="0" rIns="0" bIns="0" rtlCol="0" anchor="ctr"/>
          <a:lstStyle/>
          <a:p>
            <a:pPr marL="0" indent="0" algn="r">
              <a:buNone/>
            </a:pPr>
            <a:r>
              <a:rPr lang="en-US" sz="1200">
                <a:solidFill>
                  <a:srgbClr val="6B6B6B"/>
                </a:solidFill>
                <a:latin typeface="Arial" panose="020B0604020202020204" pitchFamily="34" charset="0"/>
                <a:ea typeface="Calibri" pitchFamily="34" charset="-122"/>
                <a:cs typeface="Arial" panose="020B0604020202020204" pitchFamily="34" charset="0"/>
              </a:rPr>
              <a:t>24</a:t>
            </a:r>
            <a:endParaRPr lang="en-US" sz="1200">
              <a:latin typeface="Arial" panose="020B0604020202020204" pitchFamily="34" charset="0"/>
              <a:cs typeface="Arial" panose="020B0604020202020204" pitchFamily="34" charset="0"/>
            </a:endParaRPr>
          </a:p>
        </p:txBody>
      </p:sp>
      <p:sp>
        <p:nvSpPr>
          <p:cNvPr id="53" name="Shape 51"/>
          <p:cNvSpPr/>
          <p:nvPr/>
        </p:nvSpPr>
        <p:spPr>
          <a:xfrm>
            <a:off x="0" y="6583680"/>
            <a:ext cx="12161520" cy="274320"/>
          </a:xfrm>
          <a:prstGeom prst="rect">
            <a:avLst/>
          </a:prstGeom>
          <a:solidFill>
            <a:srgbClr val="E6007E"/>
          </a:solidFill>
          <a:ln w="12700">
            <a:solidFill>
              <a:srgbClr val="E6007E"/>
            </a:solidFill>
            <a:prstDash val="solid"/>
          </a:ln>
        </p:spPr>
        <p:txBody>
          <a:bodyPr/>
          <a:lstStyle/>
          <a:p>
            <a:endParaRPr lang="de-DE"/>
          </a:p>
        </p:txBody>
      </p:sp>
      <p:sp>
        <p:nvSpPr>
          <p:cNvPr id="54" name="Text 52"/>
          <p:cNvSpPr/>
          <p:nvPr/>
        </p:nvSpPr>
        <p:spPr>
          <a:xfrm>
            <a:off x="457200" y="6583680"/>
            <a:ext cx="8229600" cy="274320"/>
          </a:xfrm>
          <a:prstGeom prst="rect">
            <a:avLst/>
          </a:prstGeom>
          <a:noFill/>
          <a:ln/>
        </p:spPr>
        <p:txBody>
          <a:bodyPr wrap="square" lIns="0" tIns="0" rIns="0" bIns="0" rtlCol="0" anchor="ctr"/>
          <a:lstStyle/>
          <a:p>
            <a:pPr marL="0" indent="0">
              <a:buNone/>
            </a:pPr>
            <a:r>
              <a:rPr lang="en-US" sz="900">
                <a:solidFill>
                  <a:srgbClr val="FFFFFF"/>
                </a:solidFill>
                <a:latin typeface="Arial" panose="020B0604020202020204" pitchFamily="34" charset="0"/>
                <a:ea typeface="Calibri" pitchFamily="34" charset="-122"/>
                <a:cs typeface="Arial" panose="020B0604020202020204" pitchFamily="34" charset="0"/>
              </a:rPr>
              <a:t>medi for help  •  </a:t>
            </a:r>
            <a:r>
              <a:rPr lang="en-US" sz="900" err="1">
                <a:solidFill>
                  <a:srgbClr val="FFFFFF"/>
                </a:solidFill>
                <a:latin typeface="Arial" panose="020B0604020202020204" pitchFamily="34" charset="0"/>
                <a:ea typeface="Calibri" pitchFamily="34" charset="-122"/>
                <a:cs typeface="Arial" panose="020B0604020202020204" pitchFamily="34" charset="0"/>
              </a:rPr>
              <a:t>Jahresbericht</a:t>
            </a:r>
            <a:r>
              <a:rPr lang="en-US" sz="900">
                <a:solidFill>
                  <a:srgbClr val="FFFFFF"/>
                </a:solidFill>
                <a:latin typeface="Arial" panose="020B0604020202020204" pitchFamily="34" charset="0"/>
                <a:ea typeface="Calibri" pitchFamily="34" charset="-122"/>
                <a:cs typeface="Arial" panose="020B0604020202020204" pitchFamily="34" charset="0"/>
              </a:rPr>
              <a:t> 2025</a:t>
            </a:r>
            <a:endParaRPr lang="en-US" sz="900">
              <a:latin typeface="Arial" panose="020B0604020202020204" pitchFamily="34" charset="0"/>
              <a:cs typeface="Arial" panose="020B0604020202020204" pitchFamily="34" charset="0"/>
            </a:endParaRPr>
          </a:p>
        </p:txBody>
      </p:sp>
      <p:sp>
        <p:nvSpPr>
          <p:cNvPr id="55" name="Text 53"/>
          <p:cNvSpPr/>
          <p:nvPr/>
        </p:nvSpPr>
        <p:spPr>
          <a:xfrm>
            <a:off x="11247120" y="6583680"/>
            <a:ext cx="640080" cy="274320"/>
          </a:xfrm>
          <a:prstGeom prst="rect">
            <a:avLst/>
          </a:prstGeom>
          <a:noFill/>
          <a:ln/>
        </p:spPr>
        <p:txBody>
          <a:bodyPr wrap="square" lIns="0" tIns="0" rIns="0" bIns="0" rtlCol="0" anchor="ctr"/>
          <a:lstStyle/>
          <a:p>
            <a:pPr marL="0" indent="0" algn="r">
              <a:buNone/>
            </a:pPr>
            <a:r>
              <a:rPr lang="en-US" sz="900">
                <a:solidFill>
                  <a:srgbClr val="FFFFFF"/>
                </a:solidFill>
                <a:latin typeface="Calibri" pitchFamily="34" charset="0"/>
                <a:ea typeface="Calibri" pitchFamily="34" charset="-122"/>
                <a:cs typeface="Calibri" pitchFamily="34" charset="-120"/>
              </a:rPr>
              <a:t>2 / 25</a:t>
            </a:r>
            <a:endParaRPr lang="en-US" sz="9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1">
    <p:bg>
      <p:bgPr>
        <a:solidFill>
          <a:srgbClr val="F8F5F0"/>
        </a:solidFill>
        <a:effectLst/>
      </p:bgPr>
    </p:bg>
    <p:spTree>
      <p:nvGrpSpPr>
        <p:cNvPr id="1" name=""/>
        <p:cNvGrpSpPr/>
        <p:nvPr/>
      </p:nvGrpSpPr>
      <p:grpSpPr>
        <a:xfrm>
          <a:off x="0" y="0"/>
          <a:ext cx="0" cy="0"/>
          <a:chOff x="0" y="0"/>
          <a:chExt cx="0" cy="0"/>
        </a:xfrm>
      </p:grpSpPr>
      <p:sp>
        <p:nvSpPr>
          <p:cNvPr id="2" name="Shape 0"/>
          <p:cNvSpPr/>
          <p:nvPr/>
        </p:nvSpPr>
        <p:spPr>
          <a:xfrm>
            <a:off x="457200" y="457200"/>
            <a:ext cx="182880" cy="320040"/>
          </a:xfrm>
          <a:prstGeom prst="rect">
            <a:avLst/>
          </a:prstGeom>
          <a:solidFill>
            <a:srgbClr val="F39200"/>
          </a:solidFill>
          <a:ln w="12700">
            <a:solidFill>
              <a:srgbClr val="F39200"/>
            </a:solidFill>
            <a:prstDash val="solid"/>
          </a:ln>
        </p:spPr>
        <p:txBody>
          <a:bodyPr/>
          <a:lstStyle/>
          <a:p>
            <a:endParaRPr lang="de-DE"/>
          </a:p>
        </p:txBody>
      </p:sp>
      <p:sp>
        <p:nvSpPr>
          <p:cNvPr id="3" name="Text 1"/>
          <p:cNvSpPr/>
          <p:nvPr/>
        </p:nvSpPr>
        <p:spPr>
          <a:xfrm>
            <a:off x="713232" y="457200"/>
            <a:ext cx="5486400" cy="320040"/>
          </a:xfrm>
          <a:prstGeom prst="rect">
            <a:avLst/>
          </a:prstGeom>
          <a:noFill/>
          <a:ln/>
        </p:spPr>
        <p:txBody>
          <a:bodyPr wrap="square" lIns="0" tIns="0" rIns="0" bIns="0" rtlCol="0" anchor="ctr"/>
          <a:lstStyle/>
          <a:p>
            <a:pPr marL="0" indent="0">
              <a:buNone/>
            </a:pPr>
            <a:r>
              <a:rPr lang="en-US" sz="1100" b="1" kern="0" spc="300">
                <a:solidFill>
                  <a:srgbClr val="F39200"/>
                </a:solidFill>
                <a:latin typeface="Arial" panose="020B0604020202020204" pitchFamily="34" charset="0"/>
                <a:ea typeface="Calibri" pitchFamily="34" charset="-122"/>
                <a:cs typeface="Arial" panose="020B0604020202020204" pitchFamily="34" charset="0"/>
              </a:rPr>
              <a:t>09  •  HASA RUANDA</a:t>
            </a:r>
            <a:endParaRPr lang="en-US" sz="1100">
              <a:latin typeface="Arial" panose="020B0604020202020204" pitchFamily="34" charset="0"/>
              <a:cs typeface="Arial" panose="020B0604020202020204" pitchFamily="34" charset="0"/>
            </a:endParaRPr>
          </a:p>
        </p:txBody>
      </p:sp>
      <p:sp>
        <p:nvSpPr>
          <p:cNvPr id="4" name="Text 2"/>
          <p:cNvSpPr/>
          <p:nvPr/>
        </p:nvSpPr>
        <p:spPr>
          <a:xfrm>
            <a:off x="457200" y="868680"/>
            <a:ext cx="11247120" cy="731520"/>
          </a:xfrm>
          <a:prstGeom prst="rect">
            <a:avLst/>
          </a:prstGeom>
          <a:noFill/>
          <a:ln/>
        </p:spPr>
        <p:txBody>
          <a:bodyPr wrap="square" lIns="0" tIns="0" rIns="0" bIns="0" rtlCol="0" anchor="ctr"/>
          <a:lstStyle/>
          <a:p>
            <a:pPr marL="0" indent="0">
              <a:buNone/>
            </a:pPr>
            <a:r>
              <a:rPr lang="en-US" sz="3200" b="1">
                <a:solidFill>
                  <a:srgbClr val="E6007E"/>
                </a:solidFill>
                <a:latin typeface="Arial" panose="020B0604020202020204" pitchFamily="34" charset="0"/>
                <a:ea typeface="Georgia" pitchFamily="34" charset="-122"/>
                <a:cs typeface="Arial" panose="020B0604020202020204" pitchFamily="34" charset="0"/>
              </a:rPr>
              <a:t>HASA Ruanda: Unser Compression-Programm</a:t>
            </a:r>
            <a:endParaRPr lang="en-US" sz="3200">
              <a:latin typeface="Arial" panose="020B0604020202020204" pitchFamily="34" charset="0"/>
              <a:cs typeface="Arial" panose="020B0604020202020204" pitchFamily="34" charset="0"/>
            </a:endParaRPr>
          </a:p>
        </p:txBody>
      </p:sp>
      <p:sp>
        <p:nvSpPr>
          <p:cNvPr id="5" name="Text 3"/>
          <p:cNvSpPr/>
          <p:nvPr/>
        </p:nvSpPr>
        <p:spPr>
          <a:xfrm>
            <a:off x="457200" y="1600200"/>
            <a:ext cx="11247120" cy="411480"/>
          </a:xfrm>
          <a:prstGeom prst="rect">
            <a:avLst/>
          </a:prstGeom>
          <a:noFill/>
          <a:ln/>
        </p:spPr>
        <p:txBody>
          <a:bodyPr wrap="square" lIns="0" tIns="0" rIns="0" bIns="0" rtlCol="0" anchor="ctr"/>
          <a:lstStyle/>
          <a:p>
            <a:pPr marL="0" indent="0">
              <a:buNone/>
            </a:pPr>
            <a:r>
              <a:rPr lang="en-US" sz="1600" i="1">
                <a:latin typeface="Arial" panose="020B0604020202020204" pitchFamily="34" charset="0"/>
                <a:ea typeface="Georgia" pitchFamily="34" charset="-122"/>
                <a:cs typeface="Arial" panose="020B0604020202020204" pitchFamily="34" charset="0"/>
              </a:rPr>
              <a:t>Weiterentwicklung und ganzheitliche Unterstützung für Podokoniose-Betroffene</a:t>
            </a:r>
            <a:endParaRPr lang="en-US" sz="1600">
              <a:latin typeface="Arial" panose="020B0604020202020204" pitchFamily="34" charset="0"/>
              <a:cs typeface="Arial" panose="020B0604020202020204" pitchFamily="34" charset="0"/>
            </a:endParaRPr>
          </a:p>
        </p:txBody>
      </p:sp>
      <p:sp>
        <p:nvSpPr>
          <p:cNvPr id="6" name="Shape 4"/>
          <p:cNvSpPr/>
          <p:nvPr/>
        </p:nvSpPr>
        <p:spPr>
          <a:xfrm>
            <a:off x="6297764" y="2567620"/>
            <a:ext cx="5225803" cy="777240"/>
          </a:xfrm>
          <a:prstGeom prst="rect">
            <a:avLst/>
          </a:prstGeom>
          <a:solidFill>
            <a:srgbClr val="FFFFFF"/>
          </a:solidFill>
          <a:ln w="12700">
            <a:solidFill>
              <a:srgbClr val="D9D2C5"/>
            </a:solidFill>
            <a:prstDash val="solid"/>
          </a:ln>
        </p:spPr>
        <p:txBody>
          <a:bodyPr/>
          <a:lstStyle/>
          <a:p>
            <a:endParaRPr lang="de-DE"/>
          </a:p>
        </p:txBody>
      </p:sp>
      <p:sp>
        <p:nvSpPr>
          <p:cNvPr id="7" name="Shape 5"/>
          <p:cNvSpPr/>
          <p:nvPr/>
        </p:nvSpPr>
        <p:spPr>
          <a:xfrm>
            <a:off x="6297764" y="2567620"/>
            <a:ext cx="49402" cy="777240"/>
          </a:xfrm>
          <a:prstGeom prst="rect">
            <a:avLst/>
          </a:prstGeom>
          <a:solidFill>
            <a:srgbClr val="F39200"/>
          </a:solidFill>
          <a:ln w="12700">
            <a:solidFill>
              <a:srgbClr val="F39200"/>
            </a:solidFill>
            <a:prstDash val="solid"/>
          </a:ln>
        </p:spPr>
        <p:txBody>
          <a:bodyPr/>
          <a:lstStyle/>
          <a:p>
            <a:endParaRPr lang="de-DE"/>
          </a:p>
        </p:txBody>
      </p:sp>
      <p:sp>
        <p:nvSpPr>
          <p:cNvPr id="8" name="Text 6"/>
          <p:cNvSpPr/>
          <p:nvPr/>
        </p:nvSpPr>
        <p:spPr>
          <a:xfrm>
            <a:off x="6560651" y="2571340"/>
            <a:ext cx="4998593" cy="292608"/>
          </a:xfrm>
          <a:prstGeom prst="rect">
            <a:avLst/>
          </a:prstGeom>
          <a:noFill/>
          <a:ln/>
        </p:spPr>
        <p:txBody>
          <a:bodyPr wrap="square" lIns="0" tIns="0" rIns="0" bIns="0" rtlCol="0" anchor="ctr"/>
          <a:lstStyle/>
          <a:p>
            <a:pPr marL="0" indent="0">
              <a:buNone/>
            </a:pPr>
            <a:r>
              <a:rPr lang="en-US" sz="1300" b="1">
                <a:solidFill>
                  <a:srgbClr val="E6007E"/>
                </a:solidFill>
                <a:latin typeface="Arial" panose="020B0604020202020204" pitchFamily="34" charset="0"/>
                <a:ea typeface="Georgia" pitchFamily="34" charset="-122"/>
                <a:cs typeface="Arial" panose="020B0604020202020204" pitchFamily="34" charset="0"/>
              </a:rPr>
              <a:t>Neuer Compression Manager</a:t>
            </a:r>
            <a:endParaRPr lang="en-US" sz="1300">
              <a:latin typeface="Arial" panose="020B0604020202020204" pitchFamily="34" charset="0"/>
              <a:cs typeface="Arial" panose="020B0604020202020204" pitchFamily="34" charset="0"/>
            </a:endParaRPr>
          </a:p>
        </p:txBody>
      </p:sp>
      <p:sp>
        <p:nvSpPr>
          <p:cNvPr id="9" name="Text 7"/>
          <p:cNvSpPr/>
          <p:nvPr/>
        </p:nvSpPr>
        <p:spPr>
          <a:xfrm>
            <a:off x="6568567" y="2851084"/>
            <a:ext cx="4998593" cy="411480"/>
          </a:xfrm>
          <a:prstGeom prst="rect">
            <a:avLst/>
          </a:prstGeom>
          <a:noFill/>
          <a:ln/>
        </p:spPr>
        <p:txBody>
          <a:bodyPr wrap="square" lIns="0" tIns="0" rIns="0" bIns="0" rtlCol="0" anchor="ctr"/>
          <a:lstStyle/>
          <a:p>
            <a:pPr marL="0" indent="0">
              <a:buNone/>
            </a:pPr>
            <a:r>
              <a:rPr lang="en-US" sz="1100">
                <a:solidFill>
                  <a:srgbClr val="1A1A1A"/>
                </a:solidFill>
                <a:latin typeface="Arial" panose="020B0604020202020204" pitchFamily="34" charset="0"/>
                <a:ea typeface="Calibri" pitchFamily="34" charset="-122"/>
                <a:cs typeface="Arial" panose="020B0604020202020204" pitchFamily="34" charset="0"/>
              </a:rPr>
              <a:t>Jean Paul betreut die Patient:innen vor Ort und etabliert Prozesse, Dokumentation und Monitoring.</a:t>
            </a:r>
            <a:endParaRPr lang="en-US" sz="1100">
              <a:latin typeface="Arial" panose="020B0604020202020204" pitchFamily="34" charset="0"/>
              <a:cs typeface="Arial" panose="020B0604020202020204" pitchFamily="34" charset="0"/>
            </a:endParaRPr>
          </a:p>
        </p:txBody>
      </p:sp>
      <p:sp>
        <p:nvSpPr>
          <p:cNvPr id="10" name="Shape 8"/>
          <p:cNvSpPr/>
          <p:nvPr/>
        </p:nvSpPr>
        <p:spPr>
          <a:xfrm>
            <a:off x="6297764" y="3408868"/>
            <a:ext cx="5225803" cy="777240"/>
          </a:xfrm>
          <a:prstGeom prst="rect">
            <a:avLst/>
          </a:prstGeom>
          <a:solidFill>
            <a:srgbClr val="FFFFFF"/>
          </a:solidFill>
          <a:ln w="12700">
            <a:solidFill>
              <a:srgbClr val="D9D2C5"/>
            </a:solidFill>
            <a:prstDash val="solid"/>
          </a:ln>
        </p:spPr>
        <p:txBody>
          <a:bodyPr/>
          <a:lstStyle/>
          <a:p>
            <a:endParaRPr lang="de-DE"/>
          </a:p>
        </p:txBody>
      </p:sp>
      <p:sp>
        <p:nvSpPr>
          <p:cNvPr id="11" name="Shape 9"/>
          <p:cNvSpPr/>
          <p:nvPr/>
        </p:nvSpPr>
        <p:spPr>
          <a:xfrm>
            <a:off x="6297764" y="3408868"/>
            <a:ext cx="49402" cy="777240"/>
          </a:xfrm>
          <a:prstGeom prst="rect">
            <a:avLst/>
          </a:prstGeom>
          <a:solidFill>
            <a:srgbClr val="F39200"/>
          </a:solidFill>
          <a:ln w="12700">
            <a:solidFill>
              <a:srgbClr val="F39200"/>
            </a:solidFill>
            <a:prstDash val="solid"/>
          </a:ln>
        </p:spPr>
        <p:txBody>
          <a:bodyPr/>
          <a:lstStyle/>
          <a:p>
            <a:endParaRPr lang="de-DE"/>
          </a:p>
        </p:txBody>
      </p:sp>
      <p:sp>
        <p:nvSpPr>
          <p:cNvPr id="12" name="Text 10"/>
          <p:cNvSpPr/>
          <p:nvPr/>
        </p:nvSpPr>
        <p:spPr>
          <a:xfrm>
            <a:off x="6572084" y="3429000"/>
            <a:ext cx="4998593" cy="292608"/>
          </a:xfrm>
          <a:prstGeom prst="rect">
            <a:avLst/>
          </a:prstGeom>
          <a:noFill/>
          <a:ln/>
        </p:spPr>
        <p:txBody>
          <a:bodyPr wrap="square" lIns="0" tIns="0" rIns="0" bIns="0" rtlCol="0" anchor="ctr"/>
          <a:lstStyle/>
          <a:p>
            <a:pPr marL="0" indent="0">
              <a:buNone/>
            </a:pPr>
            <a:r>
              <a:rPr lang="en-US" sz="1300" b="1">
                <a:solidFill>
                  <a:srgbClr val="E6007E"/>
                </a:solidFill>
                <a:latin typeface="Arial" panose="020B0604020202020204" pitchFamily="34" charset="0"/>
                <a:ea typeface="Georgia" pitchFamily="34" charset="-122"/>
                <a:cs typeface="Arial" panose="020B0604020202020204" pitchFamily="34" charset="0"/>
              </a:rPr>
              <a:t>Schulungen </a:t>
            </a:r>
            <a:r>
              <a:rPr lang="en-US" sz="1300" b="1" err="1">
                <a:solidFill>
                  <a:srgbClr val="E6007E"/>
                </a:solidFill>
                <a:latin typeface="Arial" panose="020B0604020202020204" pitchFamily="34" charset="0"/>
                <a:ea typeface="Georgia" pitchFamily="34" charset="-122"/>
                <a:cs typeface="Arial" panose="020B0604020202020204" pitchFamily="34" charset="0"/>
              </a:rPr>
              <a:t>durch</a:t>
            </a:r>
            <a:r>
              <a:rPr lang="en-US" sz="1300" b="1">
                <a:solidFill>
                  <a:srgbClr val="E6007E"/>
                </a:solidFill>
                <a:latin typeface="Arial" panose="020B0604020202020204" pitchFamily="34" charset="0"/>
                <a:ea typeface="Georgia" pitchFamily="34" charset="-122"/>
                <a:cs typeface="Arial" panose="020B0604020202020204" pitchFamily="34" charset="0"/>
              </a:rPr>
              <a:t> </a:t>
            </a:r>
            <a:r>
              <a:rPr lang="en-US" sz="1300" b="1" err="1">
                <a:solidFill>
                  <a:srgbClr val="E6007E"/>
                </a:solidFill>
                <a:latin typeface="Arial" panose="020B0604020202020204" pitchFamily="34" charset="0"/>
                <a:ea typeface="Georgia" pitchFamily="34" charset="-122"/>
                <a:cs typeface="Arial" panose="020B0604020202020204" pitchFamily="34" charset="0"/>
              </a:rPr>
              <a:t>medi</a:t>
            </a:r>
            <a:r>
              <a:rPr lang="en-US" sz="1300" b="1">
                <a:solidFill>
                  <a:srgbClr val="E6007E"/>
                </a:solidFill>
                <a:latin typeface="Arial" panose="020B0604020202020204" pitchFamily="34" charset="0"/>
                <a:ea typeface="Georgia" pitchFamily="34" charset="-122"/>
                <a:cs typeface="Arial" panose="020B0604020202020204" pitchFamily="34" charset="0"/>
              </a:rPr>
              <a:t> </a:t>
            </a:r>
            <a:r>
              <a:rPr lang="en-US" sz="1300" b="1" err="1">
                <a:solidFill>
                  <a:srgbClr val="E6007E"/>
                </a:solidFill>
                <a:latin typeface="Arial" panose="020B0604020202020204" pitchFamily="34" charset="0"/>
                <a:ea typeface="Georgia" pitchFamily="34" charset="-122"/>
                <a:cs typeface="Arial" panose="020B0604020202020204" pitchFamily="34" charset="0"/>
              </a:rPr>
              <a:t>Expert:innen</a:t>
            </a:r>
            <a:endParaRPr lang="en-US" sz="1300">
              <a:latin typeface="Arial" panose="020B0604020202020204" pitchFamily="34" charset="0"/>
              <a:cs typeface="Arial" panose="020B0604020202020204" pitchFamily="34" charset="0"/>
            </a:endParaRPr>
          </a:p>
        </p:txBody>
      </p:sp>
      <p:sp>
        <p:nvSpPr>
          <p:cNvPr id="13" name="Text 11"/>
          <p:cNvSpPr/>
          <p:nvPr/>
        </p:nvSpPr>
        <p:spPr>
          <a:xfrm>
            <a:off x="6568567" y="3714840"/>
            <a:ext cx="4998593" cy="411480"/>
          </a:xfrm>
          <a:prstGeom prst="rect">
            <a:avLst/>
          </a:prstGeom>
          <a:noFill/>
          <a:ln/>
        </p:spPr>
        <p:txBody>
          <a:bodyPr wrap="square" lIns="0" tIns="0" rIns="0" bIns="0" rtlCol="0" anchor="ctr"/>
          <a:lstStyle/>
          <a:p>
            <a:pPr marL="0" indent="0">
              <a:buNone/>
            </a:pPr>
            <a:r>
              <a:rPr lang="en-US" sz="1100">
                <a:solidFill>
                  <a:srgbClr val="1A1A1A"/>
                </a:solidFill>
                <a:latin typeface="Arial" panose="020B0604020202020204" pitchFamily="34" charset="0"/>
                <a:ea typeface="Calibri" pitchFamily="34" charset="-122"/>
                <a:cs typeface="Arial" panose="020B0604020202020204" pitchFamily="34" charset="0"/>
              </a:rPr>
              <a:t>Mai: Christopher Miles (medi USA) und Anne-Kathrin Berghammer (medi) </a:t>
            </a:r>
            <a:r>
              <a:rPr lang="en-US" sz="1100" err="1">
                <a:solidFill>
                  <a:srgbClr val="1A1A1A"/>
                </a:solidFill>
                <a:latin typeface="Arial" panose="020B0604020202020204" pitchFamily="34" charset="0"/>
                <a:ea typeface="Calibri" pitchFamily="34" charset="-122"/>
                <a:cs typeface="Arial" panose="020B0604020202020204" pitchFamily="34" charset="0"/>
              </a:rPr>
              <a:t>waren</a:t>
            </a:r>
            <a:r>
              <a:rPr lang="en-US" sz="1100">
                <a:solidFill>
                  <a:srgbClr val="1A1A1A"/>
                </a:solidFill>
                <a:latin typeface="Arial" panose="020B0604020202020204" pitchFamily="34" charset="0"/>
                <a:ea typeface="Calibri" pitchFamily="34" charset="-122"/>
                <a:cs typeface="Arial" panose="020B0604020202020204" pitchFamily="34" charset="0"/>
              </a:rPr>
              <a:t> vor Ort. Im August folgten weitere Compression-Trainings und Produktspenden durch Volunteer Tom Zee.</a:t>
            </a:r>
            <a:endParaRPr lang="en-US" sz="1100">
              <a:latin typeface="Arial" panose="020B0604020202020204" pitchFamily="34" charset="0"/>
              <a:cs typeface="Arial" panose="020B0604020202020204" pitchFamily="34" charset="0"/>
            </a:endParaRPr>
          </a:p>
        </p:txBody>
      </p:sp>
      <p:sp>
        <p:nvSpPr>
          <p:cNvPr id="14" name="Shape 12"/>
          <p:cNvSpPr/>
          <p:nvPr/>
        </p:nvSpPr>
        <p:spPr>
          <a:xfrm>
            <a:off x="6297764" y="4250116"/>
            <a:ext cx="5225803" cy="777240"/>
          </a:xfrm>
          <a:prstGeom prst="rect">
            <a:avLst/>
          </a:prstGeom>
          <a:solidFill>
            <a:srgbClr val="FFFFFF"/>
          </a:solidFill>
          <a:ln w="12700">
            <a:solidFill>
              <a:srgbClr val="D9D2C5"/>
            </a:solidFill>
            <a:prstDash val="solid"/>
          </a:ln>
        </p:spPr>
        <p:txBody>
          <a:bodyPr/>
          <a:lstStyle/>
          <a:p>
            <a:endParaRPr lang="de-DE"/>
          </a:p>
        </p:txBody>
      </p:sp>
      <p:sp>
        <p:nvSpPr>
          <p:cNvPr id="15" name="Shape 13"/>
          <p:cNvSpPr/>
          <p:nvPr/>
        </p:nvSpPr>
        <p:spPr>
          <a:xfrm>
            <a:off x="6297764" y="4250116"/>
            <a:ext cx="49402" cy="777240"/>
          </a:xfrm>
          <a:prstGeom prst="rect">
            <a:avLst/>
          </a:prstGeom>
          <a:solidFill>
            <a:srgbClr val="F39200"/>
          </a:solidFill>
          <a:ln w="12700">
            <a:solidFill>
              <a:srgbClr val="F39200"/>
            </a:solidFill>
            <a:prstDash val="solid"/>
          </a:ln>
        </p:spPr>
        <p:txBody>
          <a:bodyPr/>
          <a:lstStyle/>
          <a:p>
            <a:endParaRPr lang="de-DE"/>
          </a:p>
        </p:txBody>
      </p:sp>
      <p:sp>
        <p:nvSpPr>
          <p:cNvPr id="16" name="Text 14"/>
          <p:cNvSpPr/>
          <p:nvPr/>
        </p:nvSpPr>
        <p:spPr>
          <a:xfrm>
            <a:off x="6560653" y="4254688"/>
            <a:ext cx="4998593" cy="292608"/>
          </a:xfrm>
          <a:prstGeom prst="rect">
            <a:avLst/>
          </a:prstGeom>
          <a:noFill/>
          <a:ln/>
        </p:spPr>
        <p:txBody>
          <a:bodyPr wrap="square" lIns="0" tIns="0" rIns="0" bIns="0" rtlCol="0" anchor="ctr"/>
          <a:lstStyle/>
          <a:p>
            <a:pPr marL="0" indent="0">
              <a:buNone/>
            </a:pPr>
            <a:r>
              <a:rPr lang="en-US" sz="1300" b="1">
                <a:solidFill>
                  <a:srgbClr val="E6007E"/>
                </a:solidFill>
                <a:latin typeface="Arial" panose="020B0604020202020204" pitchFamily="34" charset="0"/>
                <a:ea typeface="Georgia" pitchFamily="34" charset="-122"/>
                <a:cs typeface="Arial" panose="020B0604020202020204" pitchFamily="34" charset="0"/>
              </a:rPr>
              <a:t>33 Patient:innen im Programm</a:t>
            </a:r>
            <a:endParaRPr lang="en-US" sz="1300">
              <a:latin typeface="Arial" panose="020B0604020202020204" pitchFamily="34" charset="0"/>
              <a:cs typeface="Arial" panose="020B0604020202020204" pitchFamily="34" charset="0"/>
            </a:endParaRPr>
          </a:p>
        </p:txBody>
      </p:sp>
      <p:sp>
        <p:nvSpPr>
          <p:cNvPr id="17" name="Text 15"/>
          <p:cNvSpPr/>
          <p:nvPr/>
        </p:nvSpPr>
        <p:spPr>
          <a:xfrm>
            <a:off x="6568567" y="4518841"/>
            <a:ext cx="4998593" cy="411480"/>
          </a:xfrm>
          <a:prstGeom prst="rect">
            <a:avLst/>
          </a:prstGeom>
          <a:noFill/>
          <a:ln/>
        </p:spPr>
        <p:txBody>
          <a:bodyPr wrap="square" lIns="0" tIns="0" rIns="0" bIns="0" rtlCol="0" anchor="ctr"/>
          <a:lstStyle/>
          <a:p>
            <a:pPr marL="0" indent="0">
              <a:buNone/>
            </a:pPr>
            <a:r>
              <a:rPr lang="en-US" sz="1100">
                <a:solidFill>
                  <a:srgbClr val="1A1A1A"/>
                </a:solidFill>
                <a:latin typeface="Arial" panose="020B0604020202020204" pitchFamily="34" charset="0"/>
                <a:ea typeface="Calibri" pitchFamily="34" charset="-122"/>
                <a:cs typeface="Arial" panose="020B0604020202020204" pitchFamily="34" charset="0"/>
              </a:rPr>
              <a:t>Aktueller Stand des Compression-Programmes – </a:t>
            </a:r>
            <a:r>
              <a:rPr lang="en-US" sz="1100" err="1">
                <a:solidFill>
                  <a:srgbClr val="1A1A1A"/>
                </a:solidFill>
                <a:latin typeface="Arial" panose="020B0604020202020204" pitchFamily="34" charset="0"/>
                <a:ea typeface="Calibri" pitchFamily="34" charset="-122"/>
                <a:cs typeface="Arial" panose="020B0604020202020204" pitchFamily="34" charset="0"/>
              </a:rPr>
              <a:t>jede:r</a:t>
            </a:r>
            <a:r>
              <a:rPr lang="en-US" sz="1100">
                <a:solidFill>
                  <a:srgbClr val="1A1A1A"/>
                </a:solidFill>
                <a:latin typeface="Arial" panose="020B0604020202020204" pitchFamily="34" charset="0"/>
                <a:ea typeface="Calibri" pitchFamily="34" charset="-122"/>
                <a:cs typeface="Arial" panose="020B0604020202020204" pitchFamily="34" charset="0"/>
              </a:rPr>
              <a:t> </a:t>
            </a:r>
            <a:r>
              <a:rPr lang="en-US" sz="1100" err="1">
                <a:solidFill>
                  <a:srgbClr val="1A1A1A"/>
                </a:solidFill>
                <a:latin typeface="Arial" panose="020B0604020202020204" pitchFamily="34" charset="0"/>
                <a:ea typeface="Calibri" pitchFamily="34" charset="-122"/>
                <a:cs typeface="Arial" panose="020B0604020202020204" pitchFamily="34" charset="0"/>
              </a:rPr>
              <a:t>Patient:in</a:t>
            </a:r>
            <a:r>
              <a:rPr lang="en-US" sz="1100">
                <a:solidFill>
                  <a:srgbClr val="1A1A1A"/>
                </a:solidFill>
                <a:latin typeface="Arial" panose="020B0604020202020204" pitchFamily="34" charset="0"/>
                <a:ea typeface="Calibri" pitchFamily="34" charset="-122"/>
                <a:cs typeface="Arial" panose="020B0604020202020204" pitchFamily="34" charset="0"/>
              </a:rPr>
              <a:t> </a:t>
            </a:r>
            <a:r>
              <a:rPr lang="en-US" sz="1100" err="1">
                <a:solidFill>
                  <a:srgbClr val="1A1A1A"/>
                </a:solidFill>
                <a:latin typeface="Arial" panose="020B0604020202020204" pitchFamily="34" charset="0"/>
                <a:ea typeface="Calibri" pitchFamily="34" charset="-122"/>
                <a:cs typeface="Arial" panose="020B0604020202020204" pitchFamily="34" charset="0"/>
              </a:rPr>
              <a:t>erhält</a:t>
            </a:r>
            <a:r>
              <a:rPr lang="en-US" sz="1100">
                <a:solidFill>
                  <a:srgbClr val="1A1A1A"/>
                </a:solidFill>
                <a:latin typeface="Arial" panose="020B0604020202020204" pitchFamily="34" charset="0"/>
                <a:ea typeface="Calibri" pitchFamily="34" charset="-122"/>
                <a:cs typeface="Arial" panose="020B0604020202020204" pitchFamily="34" charset="0"/>
              </a:rPr>
              <a:t> </a:t>
            </a:r>
            <a:r>
              <a:rPr lang="en-US" sz="1100" err="1">
                <a:solidFill>
                  <a:srgbClr val="1A1A1A"/>
                </a:solidFill>
                <a:latin typeface="Arial" panose="020B0604020202020204" pitchFamily="34" charset="0"/>
                <a:ea typeface="Calibri" pitchFamily="34" charset="-122"/>
                <a:cs typeface="Arial" panose="020B0604020202020204" pitchFamily="34" charset="0"/>
              </a:rPr>
              <a:t>aktuell</a:t>
            </a:r>
            <a:r>
              <a:rPr lang="en-US" sz="1100">
                <a:solidFill>
                  <a:srgbClr val="1A1A1A"/>
                </a:solidFill>
                <a:latin typeface="Arial" panose="020B0604020202020204" pitchFamily="34" charset="0"/>
                <a:ea typeface="Calibri" pitchFamily="34" charset="-122"/>
                <a:cs typeface="Arial" panose="020B0604020202020204" pitchFamily="34" charset="0"/>
              </a:rPr>
              <a:t> </a:t>
            </a:r>
            <a:r>
              <a:rPr lang="en-US" sz="1100" err="1">
                <a:solidFill>
                  <a:srgbClr val="1A1A1A"/>
                </a:solidFill>
                <a:latin typeface="Arial" panose="020B0604020202020204" pitchFamily="34" charset="0"/>
                <a:ea typeface="Calibri" pitchFamily="34" charset="-122"/>
                <a:cs typeface="Arial" panose="020B0604020202020204" pitchFamily="34" charset="0"/>
              </a:rPr>
              <a:t>eine</a:t>
            </a:r>
            <a:r>
              <a:rPr lang="en-US" sz="1100">
                <a:solidFill>
                  <a:srgbClr val="1A1A1A"/>
                </a:solidFill>
                <a:latin typeface="Arial" panose="020B0604020202020204" pitchFamily="34" charset="0"/>
                <a:ea typeface="Calibri" pitchFamily="34" charset="-122"/>
                <a:cs typeface="Arial" panose="020B0604020202020204" pitchFamily="34" charset="0"/>
              </a:rPr>
              <a:t> </a:t>
            </a:r>
            <a:r>
              <a:rPr lang="en-US" sz="1100" err="1">
                <a:solidFill>
                  <a:srgbClr val="1A1A1A"/>
                </a:solidFill>
                <a:latin typeface="Arial" panose="020B0604020202020204" pitchFamily="34" charset="0"/>
                <a:ea typeface="Calibri" pitchFamily="34" charset="-122"/>
                <a:cs typeface="Arial" panose="020B0604020202020204" pitchFamily="34" charset="0"/>
              </a:rPr>
              <a:t>individuelle</a:t>
            </a:r>
            <a:r>
              <a:rPr lang="en-US" sz="1100">
                <a:solidFill>
                  <a:srgbClr val="1A1A1A"/>
                </a:solidFill>
                <a:latin typeface="Arial" panose="020B0604020202020204" pitchFamily="34" charset="0"/>
                <a:ea typeface="Calibri" pitchFamily="34" charset="-122"/>
                <a:cs typeface="Arial" panose="020B0604020202020204" pitchFamily="34" charset="0"/>
              </a:rPr>
              <a:t> Begleitung und Versorgung.</a:t>
            </a:r>
            <a:endParaRPr lang="en-US" sz="1100">
              <a:latin typeface="Arial" panose="020B0604020202020204" pitchFamily="34" charset="0"/>
              <a:cs typeface="Arial" panose="020B0604020202020204" pitchFamily="34" charset="0"/>
            </a:endParaRPr>
          </a:p>
        </p:txBody>
      </p:sp>
      <p:sp>
        <p:nvSpPr>
          <p:cNvPr id="18" name="Shape 16"/>
          <p:cNvSpPr/>
          <p:nvPr/>
        </p:nvSpPr>
        <p:spPr>
          <a:xfrm>
            <a:off x="6297764" y="5091364"/>
            <a:ext cx="5225803" cy="777240"/>
          </a:xfrm>
          <a:prstGeom prst="rect">
            <a:avLst/>
          </a:prstGeom>
          <a:solidFill>
            <a:srgbClr val="FFFFFF"/>
          </a:solidFill>
          <a:ln w="12700">
            <a:solidFill>
              <a:srgbClr val="D9D2C5"/>
            </a:solidFill>
            <a:prstDash val="solid"/>
          </a:ln>
        </p:spPr>
        <p:txBody>
          <a:bodyPr/>
          <a:lstStyle/>
          <a:p>
            <a:endParaRPr lang="de-DE"/>
          </a:p>
        </p:txBody>
      </p:sp>
      <p:sp>
        <p:nvSpPr>
          <p:cNvPr id="19" name="Shape 17"/>
          <p:cNvSpPr/>
          <p:nvPr/>
        </p:nvSpPr>
        <p:spPr>
          <a:xfrm>
            <a:off x="6297764" y="5091364"/>
            <a:ext cx="49402" cy="777240"/>
          </a:xfrm>
          <a:prstGeom prst="rect">
            <a:avLst/>
          </a:prstGeom>
          <a:solidFill>
            <a:srgbClr val="F39200"/>
          </a:solidFill>
          <a:ln w="12700">
            <a:solidFill>
              <a:srgbClr val="F39200"/>
            </a:solidFill>
            <a:prstDash val="solid"/>
          </a:ln>
        </p:spPr>
        <p:txBody>
          <a:bodyPr/>
          <a:lstStyle/>
          <a:p>
            <a:endParaRPr lang="de-DE"/>
          </a:p>
        </p:txBody>
      </p:sp>
      <p:sp>
        <p:nvSpPr>
          <p:cNvPr id="20" name="Text 18"/>
          <p:cNvSpPr/>
          <p:nvPr/>
        </p:nvSpPr>
        <p:spPr>
          <a:xfrm>
            <a:off x="6560652" y="5092286"/>
            <a:ext cx="4998593" cy="292608"/>
          </a:xfrm>
          <a:prstGeom prst="rect">
            <a:avLst/>
          </a:prstGeom>
          <a:noFill/>
          <a:ln/>
        </p:spPr>
        <p:txBody>
          <a:bodyPr wrap="square" lIns="0" tIns="0" rIns="0" bIns="0" rtlCol="0" anchor="ctr"/>
          <a:lstStyle/>
          <a:p>
            <a:pPr marL="0" indent="0">
              <a:buNone/>
            </a:pPr>
            <a:r>
              <a:rPr lang="en-US" sz="1300" b="1">
                <a:solidFill>
                  <a:srgbClr val="E6007E"/>
                </a:solidFill>
                <a:latin typeface="Arial" panose="020B0604020202020204" pitchFamily="34" charset="0"/>
                <a:ea typeface="Georgia" pitchFamily="34" charset="-122"/>
                <a:cs typeface="Arial" panose="020B0604020202020204" pitchFamily="34" charset="0"/>
              </a:rPr>
              <a:t>Finanzielle Unterstützung der Schuhwerkstatt</a:t>
            </a:r>
            <a:endParaRPr lang="en-US" sz="1300">
              <a:latin typeface="Arial" panose="020B0604020202020204" pitchFamily="34" charset="0"/>
              <a:cs typeface="Arial" panose="020B0604020202020204" pitchFamily="34" charset="0"/>
            </a:endParaRPr>
          </a:p>
        </p:txBody>
      </p:sp>
      <p:sp>
        <p:nvSpPr>
          <p:cNvPr id="21" name="Text 19"/>
          <p:cNvSpPr/>
          <p:nvPr/>
        </p:nvSpPr>
        <p:spPr>
          <a:xfrm>
            <a:off x="6568567" y="5374967"/>
            <a:ext cx="4998593" cy="411480"/>
          </a:xfrm>
          <a:prstGeom prst="rect">
            <a:avLst/>
          </a:prstGeom>
          <a:noFill/>
          <a:ln/>
        </p:spPr>
        <p:txBody>
          <a:bodyPr wrap="square" lIns="0" tIns="0" rIns="0" bIns="0" rtlCol="0" anchor="ctr"/>
          <a:lstStyle/>
          <a:p>
            <a:pPr marL="0" indent="0">
              <a:buNone/>
            </a:pPr>
            <a:r>
              <a:rPr lang="en-US" sz="1100">
                <a:solidFill>
                  <a:srgbClr val="1A1A1A"/>
                </a:solidFill>
                <a:latin typeface="Arial" panose="020B0604020202020204" pitchFamily="34" charset="0"/>
                <a:ea typeface="Calibri" pitchFamily="34" charset="-122"/>
                <a:cs typeface="Arial" panose="020B0604020202020204" pitchFamily="34" charset="0"/>
              </a:rPr>
              <a:t>Die Schuhwerkstatt ist ein zentraler Baustein des Compression-Programmes und wird von medi for help finanziell gestützt.</a:t>
            </a:r>
            <a:endParaRPr lang="en-US" sz="1100">
              <a:latin typeface="Arial" panose="020B0604020202020204" pitchFamily="34" charset="0"/>
              <a:cs typeface="Arial" panose="020B0604020202020204" pitchFamily="34" charset="0"/>
            </a:endParaRPr>
          </a:p>
        </p:txBody>
      </p:sp>
      <p:sp>
        <p:nvSpPr>
          <p:cNvPr id="26" name="Shape 24"/>
          <p:cNvSpPr/>
          <p:nvPr/>
        </p:nvSpPr>
        <p:spPr>
          <a:xfrm>
            <a:off x="0" y="6583680"/>
            <a:ext cx="12161520" cy="274320"/>
          </a:xfrm>
          <a:prstGeom prst="rect">
            <a:avLst/>
          </a:prstGeom>
          <a:solidFill>
            <a:srgbClr val="E6007E"/>
          </a:solidFill>
          <a:ln w="12700">
            <a:solidFill>
              <a:srgbClr val="E6007E"/>
            </a:solidFill>
            <a:prstDash val="solid"/>
          </a:ln>
        </p:spPr>
        <p:txBody>
          <a:bodyPr/>
          <a:lstStyle/>
          <a:p>
            <a:endParaRPr lang="de-DE"/>
          </a:p>
        </p:txBody>
      </p:sp>
      <p:sp>
        <p:nvSpPr>
          <p:cNvPr id="27" name="Text 25"/>
          <p:cNvSpPr/>
          <p:nvPr/>
        </p:nvSpPr>
        <p:spPr>
          <a:xfrm>
            <a:off x="457200" y="6583680"/>
            <a:ext cx="8229600" cy="274320"/>
          </a:xfrm>
          <a:prstGeom prst="rect">
            <a:avLst/>
          </a:prstGeom>
          <a:noFill/>
          <a:ln/>
        </p:spPr>
        <p:txBody>
          <a:bodyPr wrap="square" lIns="0" tIns="0" rIns="0" bIns="0" rtlCol="0" anchor="ctr"/>
          <a:lstStyle/>
          <a:p>
            <a:pPr marL="0" indent="0">
              <a:buNone/>
            </a:pPr>
            <a:r>
              <a:rPr lang="en-US" sz="900">
                <a:solidFill>
                  <a:srgbClr val="FFFFFF"/>
                </a:solidFill>
                <a:latin typeface="Arial" panose="020B0604020202020204" pitchFamily="34" charset="0"/>
                <a:ea typeface="Calibri" pitchFamily="34" charset="-122"/>
                <a:cs typeface="Arial" panose="020B0604020202020204" pitchFamily="34" charset="0"/>
              </a:rPr>
              <a:t>medi for help  •  Jahresbericht 2025</a:t>
            </a:r>
            <a:endParaRPr lang="en-US" sz="900">
              <a:latin typeface="Arial" panose="020B0604020202020204" pitchFamily="34" charset="0"/>
              <a:cs typeface="Arial" panose="020B0604020202020204" pitchFamily="34" charset="0"/>
            </a:endParaRPr>
          </a:p>
        </p:txBody>
      </p:sp>
      <p:sp>
        <p:nvSpPr>
          <p:cNvPr id="28" name="Text 26"/>
          <p:cNvSpPr/>
          <p:nvPr/>
        </p:nvSpPr>
        <p:spPr>
          <a:xfrm>
            <a:off x="11247120" y="6583680"/>
            <a:ext cx="640080" cy="274320"/>
          </a:xfrm>
          <a:prstGeom prst="rect">
            <a:avLst/>
          </a:prstGeom>
          <a:noFill/>
          <a:ln/>
        </p:spPr>
        <p:txBody>
          <a:bodyPr wrap="square" lIns="0" tIns="0" rIns="0" bIns="0" rtlCol="0" anchor="ctr"/>
          <a:lstStyle/>
          <a:p>
            <a:pPr marL="0" indent="0" algn="r">
              <a:buNone/>
            </a:pPr>
            <a:r>
              <a:rPr lang="en-US" sz="900">
                <a:solidFill>
                  <a:srgbClr val="FFFFFF"/>
                </a:solidFill>
                <a:latin typeface="Calibri" pitchFamily="34" charset="0"/>
                <a:ea typeface="Calibri" pitchFamily="34" charset="-122"/>
                <a:cs typeface="Calibri" pitchFamily="34" charset="-120"/>
              </a:rPr>
              <a:t>20 / 25</a:t>
            </a:r>
            <a:endParaRPr lang="en-US" sz="900"/>
          </a:p>
        </p:txBody>
      </p:sp>
      <p:pic>
        <p:nvPicPr>
          <p:cNvPr id="30" name="Grafik 29" descr="Ein Bild, das Kleidung, Person, Schuhwerk, Mobiliar enthält.&#10;&#10;KI-generierte Inhalte können fehlerhaft sein.">
            <a:extLst>
              <a:ext uri="{FF2B5EF4-FFF2-40B4-BE49-F238E27FC236}">
                <a16:creationId xmlns:a16="http://schemas.microsoft.com/office/drawing/2014/main" id="{23D6E466-8355-91DA-928F-2F73377DDF6B}"/>
              </a:ext>
            </a:extLst>
          </p:cNvPr>
          <p:cNvPicPr>
            <a:picLocks noChangeAspect="1"/>
          </p:cNvPicPr>
          <p:nvPr/>
        </p:nvPicPr>
        <p:blipFill>
          <a:blip r:embed="rId3"/>
          <a:stretch>
            <a:fillRect/>
          </a:stretch>
        </p:blipFill>
        <p:spPr>
          <a:xfrm>
            <a:off x="3518982" y="2435118"/>
            <a:ext cx="2577018" cy="3433486"/>
          </a:xfrm>
          <a:prstGeom prst="rect">
            <a:avLst/>
          </a:prstGeom>
        </p:spPr>
      </p:pic>
      <p:pic>
        <p:nvPicPr>
          <p:cNvPr id="34" name="Grafik 33" descr="Ein Bild, das Kleidung, Person, Gelände, Menschliches Gesicht enthält.&#10;&#10;KI-generierte Inhalte können fehlerhaft sein.">
            <a:extLst>
              <a:ext uri="{FF2B5EF4-FFF2-40B4-BE49-F238E27FC236}">
                <a16:creationId xmlns:a16="http://schemas.microsoft.com/office/drawing/2014/main" id="{A930C199-168C-0CD6-AC48-F9895C268065}"/>
              </a:ext>
            </a:extLst>
          </p:cNvPr>
          <p:cNvPicPr>
            <a:picLocks noChangeAspect="1"/>
          </p:cNvPicPr>
          <p:nvPr/>
        </p:nvPicPr>
        <p:blipFill>
          <a:blip r:embed="rId4"/>
          <a:stretch>
            <a:fillRect/>
          </a:stretch>
        </p:blipFill>
        <p:spPr>
          <a:xfrm>
            <a:off x="457158" y="2436994"/>
            <a:ext cx="2834266" cy="3433486"/>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2">
    <p:bg>
      <p:bgPr>
        <a:solidFill>
          <a:srgbClr val="F8F5F0"/>
        </a:solidFill>
        <a:effectLst/>
      </p:bgPr>
    </p:bg>
    <p:spTree>
      <p:nvGrpSpPr>
        <p:cNvPr id="1" name=""/>
        <p:cNvGrpSpPr/>
        <p:nvPr/>
      </p:nvGrpSpPr>
      <p:grpSpPr>
        <a:xfrm>
          <a:off x="0" y="0"/>
          <a:ext cx="0" cy="0"/>
          <a:chOff x="0" y="0"/>
          <a:chExt cx="0" cy="0"/>
        </a:xfrm>
      </p:grpSpPr>
      <p:sp>
        <p:nvSpPr>
          <p:cNvPr id="2" name="Shape 0"/>
          <p:cNvSpPr/>
          <p:nvPr/>
        </p:nvSpPr>
        <p:spPr>
          <a:xfrm>
            <a:off x="457200" y="457200"/>
            <a:ext cx="182880" cy="320040"/>
          </a:xfrm>
          <a:prstGeom prst="rect">
            <a:avLst/>
          </a:prstGeom>
          <a:solidFill>
            <a:srgbClr val="F39200"/>
          </a:solidFill>
          <a:ln w="12700">
            <a:solidFill>
              <a:srgbClr val="F39200"/>
            </a:solidFill>
            <a:prstDash val="solid"/>
          </a:ln>
        </p:spPr>
        <p:txBody>
          <a:bodyPr/>
          <a:lstStyle/>
          <a:p>
            <a:endParaRPr lang="de-DE"/>
          </a:p>
        </p:txBody>
      </p:sp>
      <p:sp>
        <p:nvSpPr>
          <p:cNvPr id="3" name="Text 1"/>
          <p:cNvSpPr/>
          <p:nvPr/>
        </p:nvSpPr>
        <p:spPr>
          <a:xfrm>
            <a:off x="713232" y="457200"/>
            <a:ext cx="5486400" cy="320040"/>
          </a:xfrm>
          <a:prstGeom prst="rect">
            <a:avLst/>
          </a:prstGeom>
          <a:noFill/>
          <a:ln/>
        </p:spPr>
        <p:txBody>
          <a:bodyPr wrap="square" lIns="0" tIns="0" rIns="0" bIns="0" rtlCol="0" anchor="ctr"/>
          <a:lstStyle/>
          <a:p>
            <a:pPr marL="0" indent="0">
              <a:buNone/>
            </a:pPr>
            <a:r>
              <a:rPr lang="en-US" sz="1100" b="1" kern="0" spc="300">
                <a:solidFill>
                  <a:srgbClr val="F39200"/>
                </a:solidFill>
                <a:latin typeface="Arial" panose="020B0604020202020204" pitchFamily="34" charset="0"/>
                <a:ea typeface="Calibri" pitchFamily="34" charset="-122"/>
                <a:cs typeface="Arial" panose="020B0604020202020204" pitchFamily="34" charset="0"/>
              </a:rPr>
              <a:t>09  •  HASA RUANDA</a:t>
            </a:r>
            <a:endParaRPr lang="en-US" sz="1100">
              <a:latin typeface="Arial" panose="020B0604020202020204" pitchFamily="34" charset="0"/>
              <a:cs typeface="Arial" panose="020B0604020202020204" pitchFamily="34" charset="0"/>
            </a:endParaRPr>
          </a:p>
        </p:txBody>
      </p:sp>
      <p:sp>
        <p:nvSpPr>
          <p:cNvPr id="4" name="Text 2"/>
          <p:cNvSpPr/>
          <p:nvPr/>
        </p:nvSpPr>
        <p:spPr>
          <a:xfrm>
            <a:off x="457200" y="868680"/>
            <a:ext cx="11247120" cy="731520"/>
          </a:xfrm>
          <a:prstGeom prst="rect">
            <a:avLst/>
          </a:prstGeom>
          <a:noFill/>
          <a:ln/>
        </p:spPr>
        <p:txBody>
          <a:bodyPr wrap="square" lIns="0" tIns="0" rIns="0" bIns="0" rtlCol="0" anchor="ctr"/>
          <a:lstStyle/>
          <a:p>
            <a:pPr marL="0" indent="0">
              <a:buNone/>
            </a:pPr>
            <a:r>
              <a:rPr lang="en-US" sz="3200" b="1">
                <a:solidFill>
                  <a:srgbClr val="E6007E"/>
                </a:solidFill>
                <a:latin typeface="Arial" panose="020B0604020202020204" pitchFamily="34" charset="0"/>
                <a:ea typeface="Georgia" pitchFamily="34" charset="-122"/>
                <a:cs typeface="Arial" panose="020B0604020202020204" pitchFamily="34" charset="0"/>
              </a:rPr>
              <a:t>Das Schuhprogramm</a:t>
            </a:r>
            <a:endParaRPr lang="en-US" sz="3200">
              <a:latin typeface="Arial" panose="020B0604020202020204" pitchFamily="34" charset="0"/>
              <a:cs typeface="Arial" panose="020B0604020202020204" pitchFamily="34" charset="0"/>
            </a:endParaRPr>
          </a:p>
        </p:txBody>
      </p:sp>
      <p:sp>
        <p:nvSpPr>
          <p:cNvPr id="5" name="Text 3"/>
          <p:cNvSpPr/>
          <p:nvPr/>
        </p:nvSpPr>
        <p:spPr>
          <a:xfrm>
            <a:off x="457200" y="1600200"/>
            <a:ext cx="11247120" cy="411480"/>
          </a:xfrm>
          <a:prstGeom prst="rect">
            <a:avLst/>
          </a:prstGeom>
          <a:noFill/>
          <a:ln/>
        </p:spPr>
        <p:txBody>
          <a:bodyPr wrap="square" lIns="0" tIns="0" rIns="0" bIns="0" rtlCol="0" anchor="ctr"/>
          <a:lstStyle/>
          <a:p>
            <a:pPr marL="0" indent="0">
              <a:buNone/>
            </a:pPr>
            <a:r>
              <a:rPr lang="en-US" sz="1600" i="1">
                <a:latin typeface="Arial" panose="020B0604020202020204" pitchFamily="34" charset="0"/>
                <a:ea typeface="Georgia" pitchFamily="34" charset="-122"/>
                <a:cs typeface="Arial" panose="020B0604020202020204" pitchFamily="34" charset="0"/>
              </a:rPr>
              <a:t>Drei </a:t>
            </a:r>
            <a:r>
              <a:rPr lang="en-US" sz="1600" i="1" err="1">
                <a:latin typeface="Arial" panose="020B0604020202020204" pitchFamily="34" charset="0"/>
                <a:ea typeface="Georgia" pitchFamily="34" charset="-122"/>
                <a:cs typeface="Arial" panose="020B0604020202020204" pitchFamily="34" charset="0"/>
              </a:rPr>
              <a:t>Kategorien</a:t>
            </a:r>
            <a:r>
              <a:rPr lang="en-US" sz="1600" i="1">
                <a:latin typeface="Arial" panose="020B0604020202020204" pitchFamily="34" charset="0"/>
                <a:ea typeface="Georgia" pitchFamily="34" charset="-122"/>
                <a:cs typeface="Arial" panose="020B0604020202020204" pitchFamily="34" charset="0"/>
              </a:rPr>
              <a:t>, </a:t>
            </a:r>
            <a:r>
              <a:rPr lang="en-US" sz="1600" i="1" err="1">
                <a:latin typeface="Arial" panose="020B0604020202020204" pitchFamily="34" charset="0"/>
                <a:ea typeface="Georgia" pitchFamily="34" charset="-122"/>
                <a:cs typeface="Arial" panose="020B0604020202020204" pitchFamily="34" charset="0"/>
              </a:rPr>
              <a:t>ein</a:t>
            </a:r>
            <a:r>
              <a:rPr lang="en-US" sz="1600" i="1">
                <a:latin typeface="Arial" panose="020B0604020202020204" pitchFamily="34" charset="0"/>
                <a:ea typeface="Georgia" pitchFamily="34" charset="-122"/>
                <a:cs typeface="Arial" panose="020B0604020202020204" pitchFamily="34" charset="0"/>
              </a:rPr>
              <a:t> Ziel: Gesunde Füße auf gesundem Boden.</a:t>
            </a:r>
            <a:endParaRPr lang="en-US" sz="1600">
              <a:latin typeface="Arial" panose="020B0604020202020204" pitchFamily="34" charset="0"/>
              <a:cs typeface="Arial" panose="020B0604020202020204" pitchFamily="34" charset="0"/>
            </a:endParaRPr>
          </a:p>
        </p:txBody>
      </p:sp>
      <p:sp>
        <p:nvSpPr>
          <p:cNvPr id="6" name="Shape 4"/>
          <p:cNvSpPr/>
          <p:nvPr/>
        </p:nvSpPr>
        <p:spPr>
          <a:xfrm>
            <a:off x="457200" y="2468880"/>
            <a:ext cx="3291840" cy="1965960"/>
          </a:xfrm>
          <a:prstGeom prst="rect">
            <a:avLst/>
          </a:prstGeom>
          <a:solidFill>
            <a:srgbClr val="FFFFFF"/>
          </a:solidFill>
          <a:ln w="12700">
            <a:solidFill>
              <a:srgbClr val="D9D2C5"/>
            </a:solidFill>
            <a:prstDash val="solid"/>
          </a:ln>
        </p:spPr>
        <p:txBody>
          <a:bodyPr/>
          <a:lstStyle/>
          <a:p>
            <a:endParaRPr lang="de-DE"/>
          </a:p>
        </p:txBody>
      </p:sp>
      <p:sp>
        <p:nvSpPr>
          <p:cNvPr id="7" name="Text 5"/>
          <p:cNvSpPr/>
          <p:nvPr/>
        </p:nvSpPr>
        <p:spPr>
          <a:xfrm>
            <a:off x="731520" y="2718219"/>
            <a:ext cx="1828800" cy="548640"/>
          </a:xfrm>
          <a:prstGeom prst="rect">
            <a:avLst/>
          </a:prstGeom>
          <a:noFill/>
          <a:ln/>
        </p:spPr>
        <p:txBody>
          <a:bodyPr wrap="square" lIns="0" tIns="0" rIns="0" bIns="0" rtlCol="0" anchor="ctr"/>
          <a:lstStyle/>
          <a:p>
            <a:pPr marL="0" indent="0">
              <a:buNone/>
            </a:pPr>
            <a:r>
              <a:rPr lang="en-US" sz="3200" b="1">
                <a:solidFill>
                  <a:srgbClr val="F39200"/>
                </a:solidFill>
                <a:latin typeface="Arial" panose="020B0604020202020204" pitchFamily="34" charset="0"/>
                <a:ea typeface="Georgia" pitchFamily="34" charset="-122"/>
                <a:cs typeface="Arial" panose="020B0604020202020204" pitchFamily="34" charset="0"/>
              </a:rPr>
              <a:t>01</a:t>
            </a:r>
            <a:endParaRPr lang="en-US" sz="3200">
              <a:latin typeface="Arial" panose="020B0604020202020204" pitchFamily="34" charset="0"/>
              <a:cs typeface="Arial" panose="020B0604020202020204" pitchFamily="34" charset="0"/>
            </a:endParaRPr>
          </a:p>
        </p:txBody>
      </p:sp>
      <p:sp>
        <p:nvSpPr>
          <p:cNvPr id="8" name="Shape 6"/>
          <p:cNvSpPr/>
          <p:nvPr/>
        </p:nvSpPr>
        <p:spPr>
          <a:xfrm>
            <a:off x="731520" y="3312579"/>
            <a:ext cx="548640" cy="0"/>
          </a:xfrm>
          <a:prstGeom prst="line">
            <a:avLst/>
          </a:prstGeom>
          <a:noFill/>
          <a:ln w="25400">
            <a:solidFill>
              <a:srgbClr val="F39200"/>
            </a:solidFill>
            <a:prstDash val="solid"/>
          </a:ln>
        </p:spPr>
        <p:txBody>
          <a:bodyPr/>
          <a:lstStyle/>
          <a:p>
            <a:endParaRPr lang="de-DE"/>
          </a:p>
        </p:txBody>
      </p:sp>
      <p:sp>
        <p:nvSpPr>
          <p:cNvPr id="9" name="Text 7"/>
          <p:cNvSpPr/>
          <p:nvPr/>
        </p:nvSpPr>
        <p:spPr>
          <a:xfrm>
            <a:off x="1341120" y="2648461"/>
            <a:ext cx="3108960" cy="685800"/>
          </a:xfrm>
          <a:prstGeom prst="rect">
            <a:avLst/>
          </a:prstGeom>
          <a:noFill/>
          <a:ln/>
        </p:spPr>
        <p:txBody>
          <a:bodyPr wrap="square" lIns="0" tIns="0" rIns="0" bIns="0" rtlCol="0" anchor="ctr"/>
          <a:lstStyle/>
          <a:p>
            <a:pPr marL="0" indent="0">
              <a:buNone/>
            </a:pPr>
            <a:r>
              <a:rPr lang="en-US" sz="1400" b="1">
                <a:solidFill>
                  <a:srgbClr val="E6007E"/>
                </a:solidFill>
                <a:latin typeface="Arial" panose="020B0604020202020204" pitchFamily="34" charset="0"/>
                <a:ea typeface="Georgia" pitchFamily="34" charset="-122"/>
                <a:cs typeface="Arial" panose="020B0604020202020204" pitchFamily="34" charset="0"/>
              </a:rPr>
              <a:t>Custom-Schuhe aus Leder</a:t>
            </a:r>
            <a:endParaRPr lang="en-US" sz="1400">
              <a:latin typeface="Arial" panose="020B0604020202020204" pitchFamily="34" charset="0"/>
              <a:cs typeface="Arial" panose="020B0604020202020204" pitchFamily="34" charset="0"/>
            </a:endParaRPr>
          </a:p>
        </p:txBody>
      </p:sp>
      <p:sp>
        <p:nvSpPr>
          <p:cNvPr id="10" name="Text 8"/>
          <p:cNvSpPr/>
          <p:nvPr/>
        </p:nvSpPr>
        <p:spPr>
          <a:xfrm>
            <a:off x="731520" y="3432519"/>
            <a:ext cx="3108960" cy="914400"/>
          </a:xfrm>
          <a:prstGeom prst="rect">
            <a:avLst/>
          </a:prstGeom>
          <a:noFill/>
          <a:ln/>
        </p:spPr>
        <p:txBody>
          <a:bodyPr wrap="square" lIns="0" tIns="0" rIns="0" bIns="0" rtlCol="0" anchor="ctr"/>
          <a:lstStyle/>
          <a:p>
            <a:pPr marL="0" indent="0">
              <a:buNone/>
            </a:pPr>
            <a:r>
              <a:rPr lang="en-US" sz="1400">
                <a:latin typeface="Arial" panose="020B0604020202020204" pitchFamily="34" charset="0"/>
                <a:ea typeface="Calibri" pitchFamily="34" charset="-122"/>
                <a:cs typeface="Arial" panose="020B0604020202020204" pitchFamily="34" charset="0"/>
              </a:rPr>
              <a:t>Für die Behandlung während des Compression-</a:t>
            </a:r>
            <a:r>
              <a:rPr lang="en-US" sz="1400" err="1">
                <a:latin typeface="Arial" panose="020B0604020202020204" pitchFamily="34" charset="0"/>
                <a:ea typeface="Calibri" pitchFamily="34" charset="-122"/>
                <a:cs typeface="Arial" panose="020B0604020202020204" pitchFamily="34" charset="0"/>
              </a:rPr>
              <a:t>Programmes</a:t>
            </a:r>
            <a:r>
              <a:rPr lang="en-US" sz="1400">
                <a:latin typeface="Arial" panose="020B0604020202020204" pitchFamily="34" charset="0"/>
                <a:ea typeface="Calibri" pitchFamily="34" charset="-122"/>
                <a:cs typeface="Arial" panose="020B0604020202020204" pitchFamily="34" charset="0"/>
              </a:rPr>
              <a:t> –   individuell angefertigt in der Schuhwerkstatt </a:t>
            </a:r>
            <a:r>
              <a:rPr lang="en-US" sz="1400" err="1">
                <a:latin typeface="Arial" panose="020B0604020202020204" pitchFamily="34" charset="0"/>
                <a:ea typeface="Calibri" pitchFamily="34" charset="-122"/>
                <a:cs typeface="Arial" panose="020B0604020202020204" pitchFamily="34" charset="0"/>
              </a:rPr>
              <a:t>vor</a:t>
            </a:r>
            <a:r>
              <a:rPr lang="en-US" sz="1400">
                <a:latin typeface="Arial" panose="020B0604020202020204" pitchFamily="34" charset="0"/>
                <a:ea typeface="Calibri" pitchFamily="34" charset="-122"/>
                <a:cs typeface="Arial" panose="020B0604020202020204" pitchFamily="34" charset="0"/>
              </a:rPr>
              <a:t> Ort</a:t>
            </a:r>
            <a:endParaRPr lang="en-US" sz="1400">
              <a:latin typeface="Arial" panose="020B0604020202020204" pitchFamily="34" charset="0"/>
              <a:cs typeface="Arial" panose="020B0604020202020204" pitchFamily="34" charset="0"/>
            </a:endParaRPr>
          </a:p>
        </p:txBody>
      </p:sp>
      <p:sp>
        <p:nvSpPr>
          <p:cNvPr id="11" name="Shape 9"/>
          <p:cNvSpPr/>
          <p:nvPr/>
        </p:nvSpPr>
        <p:spPr>
          <a:xfrm>
            <a:off x="4206240" y="2468880"/>
            <a:ext cx="3291840" cy="1965960"/>
          </a:xfrm>
          <a:prstGeom prst="rect">
            <a:avLst/>
          </a:prstGeom>
          <a:solidFill>
            <a:srgbClr val="FFFFFF"/>
          </a:solidFill>
          <a:ln w="12700">
            <a:solidFill>
              <a:srgbClr val="D9D2C5"/>
            </a:solidFill>
            <a:prstDash val="solid"/>
          </a:ln>
        </p:spPr>
        <p:txBody>
          <a:bodyPr/>
          <a:lstStyle/>
          <a:p>
            <a:endParaRPr lang="de-DE"/>
          </a:p>
        </p:txBody>
      </p:sp>
      <p:sp>
        <p:nvSpPr>
          <p:cNvPr id="12" name="Text 10"/>
          <p:cNvSpPr/>
          <p:nvPr/>
        </p:nvSpPr>
        <p:spPr>
          <a:xfrm>
            <a:off x="4480560" y="2718219"/>
            <a:ext cx="1828800" cy="548640"/>
          </a:xfrm>
          <a:prstGeom prst="rect">
            <a:avLst/>
          </a:prstGeom>
          <a:noFill/>
          <a:ln/>
        </p:spPr>
        <p:txBody>
          <a:bodyPr wrap="square" lIns="0" tIns="0" rIns="0" bIns="0" rtlCol="0" anchor="ctr"/>
          <a:lstStyle/>
          <a:p>
            <a:pPr marL="0" indent="0">
              <a:buNone/>
            </a:pPr>
            <a:r>
              <a:rPr lang="en-US" sz="3200" b="1">
                <a:solidFill>
                  <a:srgbClr val="F39200"/>
                </a:solidFill>
                <a:latin typeface="Arial" panose="020B0604020202020204" pitchFamily="34" charset="0"/>
                <a:ea typeface="Georgia" pitchFamily="34" charset="-122"/>
                <a:cs typeface="Arial" panose="020B0604020202020204" pitchFamily="34" charset="0"/>
              </a:rPr>
              <a:t>02</a:t>
            </a:r>
            <a:endParaRPr lang="en-US" sz="3200">
              <a:latin typeface="Arial" panose="020B0604020202020204" pitchFamily="34" charset="0"/>
              <a:cs typeface="Arial" panose="020B0604020202020204" pitchFamily="34" charset="0"/>
            </a:endParaRPr>
          </a:p>
        </p:txBody>
      </p:sp>
      <p:sp>
        <p:nvSpPr>
          <p:cNvPr id="13" name="Shape 11"/>
          <p:cNvSpPr/>
          <p:nvPr/>
        </p:nvSpPr>
        <p:spPr>
          <a:xfrm>
            <a:off x="4480560" y="3312579"/>
            <a:ext cx="548640" cy="0"/>
          </a:xfrm>
          <a:prstGeom prst="line">
            <a:avLst/>
          </a:prstGeom>
          <a:noFill/>
          <a:ln w="25400">
            <a:solidFill>
              <a:srgbClr val="F39200"/>
            </a:solidFill>
            <a:prstDash val="solid"/>
          </a:ln>
        </p:spPr>
        <p:txBody>
          <a:bodyPr/>
          <a:lstStyle/>
          <a:p>
            <a:endParaRPr lang="de-DE"/>
          </a:p>
        </p:txBody>
      </p:sp>
      <p:sp>
        <p:nvSpPr>
          <p:cNvPr id="14" name="Text 12"/>
          <p:cNvSpPr/>
          <p:nvPr/>
        </p:nvSpPr>
        <p:spPr>
          <a:xfrm>
            <a:off x="5059680" y="2643276"/>
            <a:ext cx="3108960" cy="685800"/>
          </a:xfrm>
          <a:prstGeom prst="rect">
            <a:avLst/>
          </a:prstGeom>
          <a:noFill/>
          <a:ln/>
        </p:spPr>
        <p:txBody>
          <a:bodyPr wrap="square" lIns="0" tIns="0" rIns="0" bIns="0" rtlCol="0" anchor="ctr"/>
          <a:lstStyle/>
          <a:p>
            <a:pPr marL="0" indent="0">
              <a:buNone/>
            </a:pPr>
            <a:r>
              <a:rPr lang="en-US" sz="1400" b="1">
                <a:solidFill>
                  <a:srgbClr val="E6007E"/>
                </a:solidFill>
                <a:latin typeface="Arial" panose="020B0604020202020204" pitchFamily="34" charset="0"/>
                <a:ea typeface="Georgia" pitchFamily="34" charset="-122"/>
                <a:cs typeface="Arial" panose="020B0604020202020204" pitchFamily="34" charset="0"/>
              </a:rPr>
              <a:t>Schuhe vom Markt</a:t>
            </a:r>
            <a:endParaRPr lang="en-US" sz="1400">
              <a:latin typeface="Arial" panose="020B0604020202020204" pitchFamily="34" charset="0"/>
              <a:cs typeface="Arial" panose="020B0604020202020204" pitchFamily="34" charset="0"/>
            </a:endParaRPr>
          </a:p>
        </p:txBody>
      </p:sp>
      <p:sp>
        <p:nvSpPr>
          <p:cNvPr id="15" name="Text 13"/>
          <p:cNvSpPr/>
          <p:nvPr/>
        </p:nvSpPr>
        <p:spPr>
          <a:xfrm>
            <a:off x="4480560" y="3432519"/>
            <a:ext cx="3108960" cy="914400"/>
          </a:xfrm>
          <a:prstGeom prst="rect">
            <a:avLst/>
          </a:prstGeom>
          <a:noFill/>
          <a:ln/>
        </p:spPr>
        <p:txBody>
          <a:bodyPr wrap="square" lIns="0" tIns="0" rIns="0" bIns="0" rtlCol="0" anchor="ctr"/>
          <a:lstStyle/>
          <a:p>
            <a:pPr marL="0" indent="0">
              <a:buNone/>
            </a:pPr>
            <a:r>
              <a:rPr lang="en-US" sz="1400">
                <a:latin typeface="Arial" panose="020B0604020202020204" pitchFamily="34" charset="0"/>
                <a:ea typeface="Calibri" pitchFamily="34" charset="-122"/>
                <a:cs typeface="Arial" panose="020B0604020202020204" pitchFamily="34" charset="0"/>
              </a:rPr>
              <a:t>Für die Erhaltungsphase nach der intensiven Behandlung – alltagstauglich und </a:t>
            </a:r>
            <a:r>
              <a:rPr lang="en-US" sz="1400" err="1">
                <a:latin typeface="Arial" panose="020B0604020202020204" pitchFamily="34" charset="0"/>
                <a:ea typeface="Calibri" pitchFamily="34" charset="-122"/>
                <a:cs typeface="Arial" panose="020B0604020202020204" pitchFamily="34" charset="0"/>
              </a:rPr>
              <a:t>zugänglich</a:t>
            </a:r>
            <a:endParaRPr lang="en-US" sz="1400">
              <a:latin typeface="Arial" panose="020B0604020202020204" pitchFamily="34" charset="0"/>
              <a:cs typeface="Arial" panose="020B0604020202020204" pitchFamily="34" charset="0"/>
            </a:endParaRPr>
          </a:p>
        </p:txBody>
      </p:sp>
      <p:sp>
        <p:nvSpPr>
          <p:cNvPr id="16" name="Shape 14"/>
          <p:cNvSpPr/>
          <p:nvPr/>
        </p:nvSpPr>
        <p:spPr>
          <a:xfrm>
            <a:off x="7955280" y="2468880"/>
            <a:ext cx="3291840" cy="1965960"/>
          </a:xfrm>
          <a:prstGeom prst="rect">
            <a:avLst/>
          </a:prstGeom>
          <a:solidFill>
            <a:srgbClr val="FFFFFF"/>
          </a:solidFill>
          <a:ln w="12700">
            <a:solidFill>
              <a:srgbClr val="D9D2C5"/>
            </a:solidFill>
            <a:prstDash val="solid"/>
          </a:ln>
        </p:spPr>
        <p:txBody>
          <a:bodyPr/>
          <a:lstStyle/>
          <a:p>
            <a:endParaRPr lang="de-DE"/>
          </a:p>
        </p:txBody>
      </p:sp>
      <p:sp>
        <p:nvSpPr>
          <p:cNvPr id="17" name="Text 15"/>
          <p:cNvSpPr/>
          <p:nvPr/>
        </p:nvSpPr>
        <p:spPr>
          <a:xfrm>
            <a:off x="8229600" y="2718219"/>
            <a:ext cx="1828800" cy="548640"/>
          </a:xfrm>
          <a:prstGeom prst="rect">
            <a:avLst/>
          </a:prstGeom>
          <a:noFill/>
          <a:ln/>
        </p:spPr>
        <p:txBody>
          <a:bodyPr wrap="square" lIns="0" tIns="0" rIns="0" bIns="0" rtlCol="0" anchor="ctr"/>
          <a:lstStyle/>
          <a:p>
            <a:pPr marL="0" indent="0">
              <a:buNone/>
            </a:pPr>
            <a:r>
              <a:rPr lang="en-US" sz="3200" b="1">
                <a:solidFill>
                  <a:srgbClr val="F39200"/>
                </a:solidFill>
                <a:latin typeface="Arial" panose="020B0604020202020204" pitchFamily="34" charset="0"/>
                <a:ea typeface="Georgia" pitchFamily="34" charset="-122"/>
                <a:cs typeface="Arial" panose="020B0604020202020204" pitchFamily="34" charset="0"/>
              </a:rPr>
              <a:t>03</a:t>
            </a:r>
            <a:endParaRPr lang="en-US" sz="3200">
              <a:latin typeface="Arial" panose="020B0604020202020204" pitchFamily="34" charset="0"/>
              <a:cs typeface="Arial" panose="020B0604020202020204" pitchFamily="34" charset="0"/>
            </a:endParaRPr>
          </a:p>
        </p:txBody>
      </p:sp>
      <p:sp>
        <p:nvSpPr>
          <p:cNvPr id="18" name="Shape 16"/>
          <p:cNvSpPr/>
          <p:nvPr/>
        </p:nvSpPr>
        <p:spPr>
          <a:xfrm>
            <a:off x="8229600" y="3312579"/>
            <a:ext cx="548640" cy="0"/>
          </a:xfrm>
          <a:prstGeom prst="line">
            <a:avLst/>
          </a:prstGeom>
          <a:noFill/>
          <a:ln w="25400">
            <a:solidFill>
              <a:srgbClr val="F39200"/>
            </a:solidFill>
            <a:prstDash val="solid"/>
          </a:ln>
        </p:spPr>
        <p:txBody>
          <a:bodyPr/>
          <a:lstStyle/>
          <a:p>
            <a:endParaRPr lang="de-DE"/>
          </a:p>
        </p:txBody>
      </p:sp>
      <p:sp>
        <p:nvSpPr>
          <p:cNvPr id="19" name="Text 17"/>
          <p:cNvSpPr/>
          <p:nvPr/>
        </p:nvSpPr>
        <p:spPr>
          <a:xfrm>
            <a:off x="8778240" y="2643276"/>
            <a:ext cx="3108960" cy="685800"/>
          </a:xfrm>
          <a:prstGeom prst="rect">
            <a:avLst/>
          </a:prstGeom>
          <a:noFill/>
          <a:ln/>
        </p:spPr>
        <p:txBody>
          <a:bodyPr wrap="square" lIns="0" tIns="0" rIns="0" bIns="0" rtlCol="0" anchor="ctr"/>
          <a:lstStyle/>
          <a:p>
            <a:pPr marL="0" indent="0">
              <a:buNone/>
            </a:pPr>
            <a:r>
              <a:rPr lang="en-US" sz="1400" b="1">
                <a:solidFill>
                  <a:srgbClr val="E6007E"/>
                </a:solidFill>
                <a:latin typeface="Arial" panose="020B0604020202020204" pitchFamily="34" charset="0"/>
                <a:ea typeface="Georgia" pitchFamily="34" charset="-122"/>
                <a:cs typeface="Arial" panose="020B0604020202020204" pitchFamily="34" charset="0"/>
              </a:rPr>
              <a:t>Präventiv-Schuhe</a:t>
            </a:r>
            <a:endParaRPr lang="en-US" sz="1400">
              <a:latin typeface="Arial" panose="020B0604020202020204" pitchFamily="34" charset="0"/>
              <a:cs typeface="Arial" panose="020B0604020202020204" pitchFamily="34" charset="0"/>
            </a:endParaRPr>
          </a:p>
        </p:txBody>
      </p:sp>
      <p:sp>
        <p:nvSpPr>
          <p:cNvPr id="20" name="Text 18"/>
          <p:cNvSpPr/>
          <p:nvPr/>
        </p:nvSpPr>
        <p:spPr>
          <a:xfrm>
            <a:off x="8229600" y="3432519"/>
            <a:ext cx="2846895" cy="914400"/>
          </a:xfrm>
          <a:prstGeom prst="rect">
            <a:avLst/>
          </a:prstGeom>
          <a:noFill/>
          <a:ln/>
        </p:spPr>
        <p:txBody>
          <a:bodyPr wrap="square" lIns="0" tIns="0" rIns="0" bIns="0" rtlCol="0" anchor="ctr"/>
          <a:lstStyle/>
          <a:p>
            <a:pPr marL="0" indent="0">
              <a:buNone/>
            </a:pPr>
            <a:r>
              <a:rPr lang="en-US" sz="1400">
                <a:latin typeface="Arial" panose="020B0604020202020204" pitchFamily="34" charset="0"/>
                <a:ea typeface="Calibri" pitchFamily="34" charset="-122"/>
                <a:cs typeface="Arial" panose="020B0604020202020204" pitchFamily="34" charset="0"/>
              </a:rPr>
              <a:t>Für die Arbeit auf den Feldern und für Familienangehörige – Schutz, bevor </a:t>
            </a:r>
            <a:r>
              <a:rPr lang="en-US" sz="1400" err="1">
                <a:latin typeface="Arial" panose="020B0604020202020204" pitchFamily="34" charset="0"/>
                <a:ea typeface="Calibri" pitchFamily="34" charset="-122"/>
                <a:cs typeface="Arial" panose="020B0604020202020204" pitchFamily="34" charset="0"/>
              </a:rPr>
              <a:t>Podokoniose</a:t>
            </a:r>
            <a:r>
              <a:rPr lang="en-US" sz="1400">
                <a:latin typeface="Arial" panose="020B0604020202020204" pitchFamily="34" charset="0"/>
                <a:ea typeface="Calibri" pitchFamily="34" charset="-122"/>
                <a:cs typeface="Arial" panose="020B0604020202020204" pitchFamily="34" charset="0"/>
              </a:rPr>
              <a:t> </a:t>
            </a:r>
            <a:r>
              <a:rPr lang="en-US" sz="1400" err="1">
                <a:latin typeface="Arial" panose="020B0604020202020204" pitchFamily="34" charset="0"/>
                <a:ea typeface="Calibri" pitchFamily="34" charset="-122"/>
                <a:cs typeface="Arial" panose="020B0604020202020204" pitchFamily="34" charset="0"/>
              </a:rPr>
              <a:t>entsteht</a:t>
            </a:r>
            <a:endParaRPr lang="en-US" sz="1400">
              <a:latin typeface="Arial" panose="020B0604020202020204" pitchFamily="34" charset="0"/>
              <a:cs typeface="Arial" panose="020B0604020202020204" pitchFamily="34" charset="0"/>
            </a:endParaRPr>
          </a:p>
        </p:txBody>
      </p:sp>
      <p:sp>
        <p:nvSpPr>
          <p:cNvPr id="21" name="Shape 19"/>
          <p:cNvSpPr/>
          <p:nvPr/>
        </p:nvSpPr>
        <p:spPr>
          <a:xfrm>
            <a:off x="457199" y="4804119"/>
            <a:ext cx="10787063" cy="1143000"/>
          </a:xfrm>
          <a:prstGeom prst="rect">
            <a:avLst/>
          </a:prstGeom>
          <a:solidFill>
            <a:schemeClr val="bg1"/>
          </a:solidFill>
          <a:ln w="12700">
            <a:solidFill>
              <a:srgbClr val="F7F6F4"/>
            </a:solidFill>
            <a:prstDash val="solid"/>
          </a:ln>
        </p:spPr>
        <p:txBody>
          <a:bodyPr/>
          <a:lstStyle/>
          <a:p>
            <a:endParaRPr lang="de-DE"/>
          </a:p>
        </p:txBody>
      </p:sp>
      <p:sp>
        <p:nvSpPr>
          <p:cNvPr id="22" name="Shape 20"/>
          <p:cNvSpPr/>
          <p:nvPr/>
        </p:nvSpPr>
        <p:spPr>
          <a:xfrm>
            <a:off x="457200" y="4804119"/>
            <a:ext cx="91440" cy="1143000"/>
          </a:xfrm>
          <a:prstGeom prst="rect">
            <a:avLst/>
          </a:prstGeom>
          <a:solidFill>
            <a:srgbClr val="F39200"/>
          </a:solidFill>
          <a:ln w="12700">
            <a:solidFill>
              <a:srgbClr val="F39200"/>
            </a:solidFill>
            <a:prstDash val="solid"/>
          </a:ln>
        </p:spPr>
        <p:txBody>
          <a:bodyPr/>
          <a:lstStyle/>
          <a:p>
            <a:endParaRPr lang="de-DE"/>
          </a:p>
        </p:txBody>
      </p:sp>
      <p:sp>
        <p:nvSpPr>
          <p:cNvPr id="23" name="Text 21"/>
          <p:cNvSpPr/>
          <p:nvPr/>
        </p:nvSpPr>
        <p:spPr>
          <a:xfrm>
            <a:off x="731520" y="4895559"/>
            <a:ext cx="10058400" cy="274320"/>
          </a:xfrm>
          <a:prstGeom prst="rect">
            <a:avLst/>
          </a:prstGeom>
          <a:noFill/>
          <a:ln/>
        </p:spPr>
        <p:txBody>
          <a:bodyPr wrap="square" lIns="0" tIns="0" rIns="0" bIns="0" rtlCol="0" anchor="ctr"/>
          <a:lstStyle/>
          <a:p>
            <a:pPr marL="0" indent="0">
              <a:buNone/>
            </a:pPr>
            <a:r>
              <a:rPr lang="en-US" sz="1400" b="1" kern="0" spc="300">
                <a:solidFill>
                  <a:srgbClr val="F39200"/>
                </a:solidFill>
                <a:latin typeface="Arial" panose="020B0604020202020204" pitchFamily="34" charset="0"/>
                <a:ea typeface="Calibri" pitchFamily="34" charset="-122"/>
                <a:cs typeface="Arial" panose="020B0604020202020204" pitchFamily="34" charset="0"/>
              </a:rPr>
              <a:t>DANKE FÜR ZWEI </a:t>
            </a:r>
            <a:r>
              <a:rPr lang="en-US" sz="1400" b="1" kern="0" spc="300" err="1">
                <a:solidFill>
                  <a:srgbClr val="F39200"/>
                </a:solidFill>
                <a:latin typeface="Arial" panose="020B0604020202020204" pitchFamily="34" charset="0"/>
                <a:ea typeface="Calibri" pitchFamily="34" charset="-122"/>
                <a:cs typeface="Arial" panose="020B0604020202020204" pitchFamily="34" charset="0"/>
              </a:rPr>
              <a:t>GROßZÜGIGE</a:t>
            </a:r>
            <a:r>
              <a:rPr lang="en-US" sz="1400" b="1" kern="0" spc="300">
                <a:solidFill>
                  <a:srgbClr val="F39200"/>
                </a:solidFill>
                <a:latin typeface="Arial" panose="020B0604020202020204" pitchFamily="34" charset="0"/>
                <a:ea typeface="Calibri" pitchFamily="34" charset="-122"/>
                <a:cs typeface="Arial" panose="020B0604020202020204" pitchFamily="34" charset="0"/>
              </a:rPr>
              <a:t> SPENDEN</a:t>
            </a:r>
            <a:endParaRPr lang="en-US" sz="1400">
              <a:latin typeface="Arial" panose="020B0604020202020204" pitchFamily="34" charset="0"/>
              <a:cs typeface="Arial" panose="020B0604020202020204" pitchFamily="34" charset="0"/>
            </a:endParaRPr>
          </a:p>
        </p:txBody>
      </p:sp>
      <p:sp>
        <p:nvSpPr>
          <p:cNvPr id="24" name="Text 22"/>
          <p:cNvSpPr/>
          <p:nvPr/>
        </p:nvSpPr>
        <p:spPr>
          <a:xfrm>
            <a:off x="731520" y="5124159"/>
            <a:ext cx="10058400" cy="822960"/>
          </a:xfrm>
          <a:prstGeom prst="rect">
            <a:avLst/>
          </a:prstGeom>
          <a:noFill/>
          <a:ln/>
        </p:spPr>
        <p:txBody>
          <a:bodyPr wrap="square" lIns="0" tIns="0" rIns="0" bIns="0" rtlCol="0" anchor="ctr"/>
          <a:lstStyle/>
          <a:p>
            <a:pPr marL="0" indent="0">
              <a:buNone/>
            </a:pPr>
            <a:r>
              <a:rPr lang="en-US" sz="1400">
                <a:latin typeface="Arial" panose="020B0604020202020204" pitchFamily="34" charset="0"/>
                <a:ea typeface="Calibri" pitchFamily="34" charset="-122"/>
                <a:cs typeface="Arial" panose="020B0604020202020204" pitchFamily="34" charset="0"/>
              </a:rPr>
              <a:t>Zwei bedeutende Spenden helfen dabei, das Schuhprogramm auszubauen. Unser herzlicher Dank geht an die </a:t>
            </a:r>
            <a:r>
              <a:rPr lang="en-US" sz="1400" err="1">
                <a:latin typeface="Arial" panose="020B0604020202020204" pitchFamily="34" charset="0"/>
                <a:ea typeface="Calibri" pitchFamily="34" charset="-122"/>
                <a:cs typeface="Arial" panose="020B0604020202020204" pitchFamily="34" charset="0"/>
              </a:rPr>
              <a:t>Münstersche</a:t>
            </a:r>
            <a:r>
              <a:rPr lang="en-US" sz="1400">
                <a:latin typeface="Arial" panose="020B0604020202020204" pitchFamily="34" charset="0"/>
                <a:ea typeface="Calibri" pitchFamily="34" charset="-122"/>
                <a:cs typeface="Arial" panose="020B0604020202020204" pitchFamily="34" charset="0"/>
              </a:rPr>
              <a:t> </a:t>
            </a:r>
            <a:r>
              <a:rPr lang="en-US" sz="1400" err="1">
                <a:latin typeface="Arial" panose="020B0604020202020204" pitchFamily="34" charset="0"/>
                <a:ea typeface="Calibri" pitchFamily="34" charset="-122"/>
                <a:cs typeface="Arial" panose="020B0604020202020204" pitchFamily="34" charset="0"/>
              </a:rPr>
              <a:t>Kinderstiftung</a:t>
            </a:r>
            <a:r>
              <a:rPr lang="en-US" sz="1400">
                <a:latin typeface="Arial" panose="020B0604020202020204" pitchFamily="34" charset="0"/>
                <a:ea typeface="Calibri" pitchFamily="34" charset="-122"/>
                <a:cs typeface="Arial" panose="020B0604020202020204" pitchFamily="34" charset="0"/>
              </a:rPr>
              <a:t> und das Center for Vein Restoration.</a:t>
            </a:r>
          </a:p>
        </p:txBody>
      </p:sp>
      <p:sp>
        <p:nvSpPr>
          <p:cNvPr id="25" name="Shape 23"/>
          <p:cNvSpPr/>
          <p:nvPr/>
        </p:nvSpPr>
        <p:spPr>
          <a:xfrm>
            <a:off x="0" y="6583680"/>
            <a:ext cx="12161520" cy="274320"/>
          </a:xfrm>
          <a:prstGeom prst="rect">
            <a:avLst/>
          </a:prstGeom>
          <a:solidFill>
            <a:srgbClr val="E6007E"/>
          </a:solidFill>
          <a:ln w="12700">
            <a:solidFill>
              <a:srgbClr val="E6007E"/>
            </a:solidFill>
            <a:prstDash val="solid"/>
          </a:ln>
        </p:spPr>
        <p:txBody>
          <a:bodyPr/>
          <a:lstStyle/>
          <a:p>
            <a:endParaRPr lang="de-DE"/>
          </a:p>
        </p:txBody>
      </p:sp>
      <p:sp>
        <p:nvSpPr>
          <p:cNvPr id="26" name="Text 24"/>
          <p:cNvSpPr/>
          <p:nvPr/>
        </p:nvSpPr>
        <p:spPr>
          <a:xfrm>
            <a:off x="457200" y="6583680"/>
            <a:ext cx="8229600" cy="274320"/>
          </a:xfrm>
          <a:prstGeom prst="rect">
            <a:avLst/>
          </a:prstGeom>
          <a:noFill/>
          <a:ln/>
        </p:spPr>
        <p:txBody>
          <a:bodyPr wrap="square" lIns="0" tIns="0" rIns="0" bIns="0" rtlCol="0" anchor="ctr"/>
          <a:lstStyle/>
          <a:p>
            <a:pPr marL="0" indent="0">
              <a:buNone/>
            </a:pPr>
            <a:r>
              <a:rPr lang="en-US" sz="900">
                <a:solidFill>
                  <a:srgbClr val="FFFFFF"/>
                </a:solidFill>
                <a:latin typeface="Arial" panose="020B0604020202020204" pitchFamily="34" charset="0"/>
                <a:ea typeface="Calibri" pitchFamily="34" charset="-122"/>
                <a:cs typeface="Arial" panose="020B0604020202020204" pitchFamily="34" charset="0"/>
              </a:rPr>
              <a:t>medi for help  •  Jahresbericht 2025</a:t>
            </a:r>
            <a:endParaRPr lang="en-US" sz="900">
              <a:latin typeface="Arial" panose="020B0604020202020204" pitchFamily="34" charset="0"/>
              <a:cs typeface="Arial" panose="020B0604020202020204" pitchFamily="34" charset="0"/>
            </a:endParaRPr>
          </a:p>
        </p:txBody>
      </p:sp>
      <p:sp>
        <p:nvSpPr>
          <p:cNvPr id="27" name="Text 25"/>
          <p:cNvSpPr/>
          <p:nvPr/>
        </p:nvSpPr>
        <p:spPr>
          <a:xfrm>
            <a:off x="11247120" y="6583680"/>
            <a:ext cx="640080" cy="274320"/>
          </a:xfrm>
          <a:prstGeom prst="rect">
            <a:avLst/>
          </a:prstGeom>
          <a:noFill/>
          <a:ln/>
        </p:spPr>
        <p:txBody>
          <a:bodyPr wrap="square" lIns="0" tIns="0" rIns="0" bIns="0" rtlCol="0" anchor="ctr"/>
          <a:lstStyle/>
          <a:p>
            <a:pPr marL="0" indent="0" algn="r">
              <a:buNone/>
            </a:pPr>
            <a:r>
              <a:rPr lang="en-US" sz="900">
                <a:solidFill>
                  <a:srgbClr val="FFFFFF"/>
                </a:solidFill>
                <a:latin typeface="Calibri" pitchFamily="34" charset="0"/>
                <a:ea typeface="Calibri" pitchFamily="34" charset="-122"/>
                <a:cs typeface="Calibri" pitchFamily="34" charset="-120"/>
              </a:rPr>
              <a:t>21 / 25</a:t>
            </a:r>
            <a:endParaRPr lang="en-US" sz="900"/>
          </a:p>
        </p:txBody>
      </p:sp>
      <p:pic>
        <p:nvPicPr>
          <p:cNvPr id="29" name="Grafik 28" descr="Ein Bild, das Person, Kleidung, Handwerker, Menschliches Gesicht enthält.&#10;&#10;KI-generierte Inhalte können fehlerhaft sein.">
            <a:extLst>
              <a:ext uri="{FF2B5EF4-FFF2-40B4-BE49-F238E27FC236}">
                <a16:creationId xmlns:a16="http://schemas.microsoft.com/office/drawing/2014/main" id="{4F13C89F-C295-8C78-4181-BE3EBB9B877A}"/>
              </a:ext>
            </a:extLst>
          </p:cNvPr>
          <p:cNvPicPr>
            <a:picLocks noChangeAspect="1"/>
          </p:cNvPicPr>
          <p:nvPr/>
        </p:nvPicPr>
        <p:blipFill>
          <a:blip r:embed="rId3"/>
          <a:stretch>
            <a:fillRect/>
          </a:stretch>
        </p:blipFill>
        <p:spPr>
          <a:xfrm>
            <a:off x="9464152" y="-7994"/>
            <a:ext cx="1782968" cy="2303331"/>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3">
    <p:bg>
      <p:bgPr>
        <a:solidFill>
          <a:srgbClr val="F8F5F0"/>
        </a:solidFill>
        <a:effectLst/>
      </p:bgPr>
    </p:bg>
    <p:spTree>
      <p:nvGrpSpPr>
        <p:cNvPr id="1" name=""/>
        <p:cNvGrpSpPr/>
        <p:nvPr/>
      </p:nvGrpSpPr>
      <p:grpSpPr>
        <a:xfrm>
          <a:off x="0" y="0"/>
          <a:ext cx="0" cy="0"/>
          <a:chOff x="0" y="0"/>
          <a:chExt cx="0" cy="0"/>
        </a:xfrm>
      </p:grpSpPr>
      <p:sp>
        <p:nvSpPr>
          <p:cNvPr id="2" name="Shape 0"/>
          <p:cNvSpPr/>
          <p:nvPr/>
        </p:nvSpPr>
        <p:spPr>
          <a:xfrm>
            <a:off x="457200" y="457200"/>
            <a:ext cx="182880" cy="320040"/>
          </a:xfrm>
          <a:prstGeom prst="rect">
            <a:avLst/>
          </a:prstGeom>
          <a:solidFill>
            <a:srgbClr val="F39200"/>
          </a:solidFill>
          <a:ln w="12700">
            <a:solidFill>
              <a:srgbClr val="F39200"/>
            </a:solidFill>
            <a:prstDash val="solid"/>
          </a:ln>
        </p:spPr>
        <p:txBody>
          <a:bodyPr/>
          <a:lstStyle/>
          <a:p>
            <a:endParaRPr lang="de-DE"/>
          </a:p>
        </p:txBody>
      </p:sp>
      <p:sp>
        <p:nvSpPr>
          <p:cNvPr id="3" name="Text 1"/>
          <p:cNvSpPr/>
          <p:nvPr/>
        </p:nvSpPr>
        <p:spPr>
          <a:xfrm>
            <a:off x="713232" y="457200"/>
            <a:ext cx="5486400" cy="320040"/>
          </a:xfrm>
          <a:prstGeom prst="rect">
            <a:avLst/>
          </a:prstGeom>
          <a:noFill/>
          <a:ln/>
        </p:spPr>
        <p:txBody>
          <a:bodyPr wrap="square" lIns="0" tIns="0" rIns="0" bIns="0" rtlCol="0" anchor="ctr"/>
          <a:lstStyle/>
          <a:p>
            <a:pPr marL="0" indent="0">
              <a:buNone/>
            </a:pPr>
            <a:r>
              <a:rPr lang="en-US" sz="1100" b="1" kern="0" spc="300">
                <a:solidFill>
                  <a:srgbClr val="F39200"/>
                </a:solidFill>
                <a:latin typeface="Arial" panose="020B0604020202020204" pitchFamily="34" charset="0"/>
                <a:ea typeface="Calibri" pitchFamily="34" charset="-122"/>
                <a:cs typeface="Arial" panose="020B0604020202020204" pitchFamily="34" charset="0"/>
              </a:rPr>
              <a:t>09  •  HASA RUANDA</a:t>
            </a:r>
            <a:endParaRPr lang="en-US" sz="1100">
              <a:latin typeface="Arial" panose="020B0604020202020204" pitchFamily="34" charset="0"/>
              <a:cs typeface="Arial" panose="020B0604020202020204" pitchFamily="34" charset="0"/>
            </a:endParaRPr>
          </a:p>
        </p:txBody>
      </p:sp>
      <p:sp>
        <p:nvSpPr>
          <p:cNvPr id="4" name="Text 2"/>
          <p:cNvSpPr/>
          <p:nvPr/>
        </p:nvSpPr>
        <p:spPr>
          <a:xfrm>
            <a:off x="457200" y="868680"/>
            <a:ext cx="11247120" cy="731520"/>
          </a:xfrm>
          <a:prstGeom prst="rect">
            <a:avLst/>
          </a:prstGeom>
          <a:noFill/>
          <a:ln/>
        </p:spPr>
        <p:txBody>
          <a:bodyPr wrap="square" lIns="0" tIns="0" rIns="0" bIns="0" rtlCol="0" anchor="ctr"/>
          <a:lstStyle/>
          <a:p>
            <a:pPr marL="0" indent="0">
              <a:buNone/>
            </a:pPr>
            <a:r>
              <a:rPr lang="en-US" sz="3200" b="1">
                <a:solidFill>
                  <a:srgbClr val="E6007E"/>
                </a:solidFill>
                <a:latin typeface="Arial" panose="020B0604020202020204" pitchFamily="34" charset="0"/>
                <a:ea typeface="Georgia" pitchFamily="34" charset="-122"/>
                <a:cs typeface="Arial" panose="020B0604020202020204" pitchFamily="34" charset="0"/>
              </a:rPr>
              <a:t>Zwei Geschichten, eine Hoffnung</a:t>
            </a:r>
            <a:endParaRPr lang="en-US" sz="3200">
              <a:latin typeface="Arial" panose="020B0604020202020204" pitchFamily="34" charset="0"/>
              <a:cs typeface="Arial" panose="020B0604020202020204" pitchFamily="34" charset="0"/>
            </a:endParaRPr>
          </a:p>
        </p:txBody>
      </p:sp>
      <p:sp>
        <p:nvSpPr>
          <p:cNvPr id="6" name="Shape 4"/>
          <p:cNvSpPr/>
          <p:nvPr/>
        </p:nvSpPr>
        <p:spPr>
          <a:xfrm>
            <a:off x="457200" y="1623060"/>
            <a:ext cx="5394960" cy="4777740"/>
          </a:xfrm>
          <a:prstGeom prst="rect">
            <a:avLst/>
          </a:prstGeom>
          <a:solidFill>
            <a:srgbClr val="FFFFFF"/>
          </a:solidFill>
          <a:ln w="12700">
            <a:solidFill>
              <a:srgbClr val="D9D2C5"/>
            </a:solidFill>
            <a:prstDash val="solid"/>
          </a:ln>
        </p:spPr>
        <p:txBody>
          <a:bodyPr/>
          <a:lstStyle/>
          <a:p>
            <a:r>
              <a:rPr lang="de-DE"/>
              <a:t> </a:t>
            </a:r>
          </a:p>
        </p:txBody>
      </p:sp>
      <p:sp>
        <p:nvSpPr>
          <p:cNvPr id="7" name="Shape 5"/>
          <p:cNvSpPr/>
          <p:nvPr/>
        </p:nvSpPr>
        <p:spPr>
          <a:xfrm>
            <a:off x="457200" y="1623060"/>
            <a:ext cx="5394960" cy="91440"/>
          </a:xfrm>
          <a:prstGeom prst="rect">
            <a:avLst/>
          </a:prstGeom>
          <a:solidFill>
            <a:srgbClr val="F39200"/>
          </a:solidFill>
          <a:ln w="12700">
            <a:solidFill>
              <a:srgbClr val="F39200"/>
            </a:solidFill>
            <a:prstDash val="solid"/>
          </a:ln>
        </p:spPr>
        <p:txBody>
          <a:bodyPr/>
          <a:lstStyle/>
          <a:p>
            <a:endParaRPr lang="de-DE"/>
          </a:p>
        </p:txBody>
      </p:sp>
      <p:sp>
        <p:nvSpPr>
          <p:cNvPr id="8" name="Text 6"/>
          <p:cNvSpPr/>
          <p:nvPr/>
        </p:nvSpPr>
        <p:spPr>
          <a:xfrm>
            <a:off x="640080" y="1851660"/>
            <a:ext cx="5029200" cy="320040"/>
          </a:xfrm>
          <a:prstGeom prst="rect">
            <a:avLst/>
          </a:prstGeom>
          <a:noFill/>
          <a:ln/>
        </p:spPr>
        <p:txBody>
          <a:bodyPr wrap="square" lIns="0" tIns="0" rIns="0" bIns="0" rtlCol="0" anchor="ctr"/>
          <a:lstStyle/>
          <a:p>
            <a:pPr marL="0" indent="0">
              <a:buNone/>
            </a:pPr>
            <a:r>
              <a:rPr lang="en-US" sz="1100" b="1" kern="0" spc="200">
                <a:solidFill>
                  <a:srgbClr val="F39200"/>
                </a:solidFill>
                <a:latin typeface="Arial" panose="020B0604020202020204" pitchFamily="34" charset="0"/>
                <a:ea typeface="Calibri" pitchFamily="34" charset="-122"/>
                <a:cs typeface="Arial" panose="020B0604020202020204" pitchFamily="34" charset="0"/>
              </a:rPr>
              <a:t>THEODORE, 14 Jahre</a:t>
            </a:r>
            <a:endParaRPr lang="en-US" sz="1100">
              <a:latin typeface="Arial" panose="020B0604020202020204" pitchFamily="34" charset="0"/>
              <a:cs typeface="Arial" panose="020B0604020202020204" pitchFamily="34" charset="0"/>
            </a:endParaRPr>
          </a:p>
        </p:txBody>
      </p:sp>
      <p:sp>
        <p:nvSpPr>
          <p:cNvPr id="9" name="Text 7"/>
          <p:cNvSpPr/>
          <p:nvPr/>
        </p:nvSpPr>
        <p:spPr>
          <a:xfrm>
            <a:off x="640080" y="2171700"/>
            <a:ext cx="5029200" cy="457200"/>
          </a:xfrm>
          <a:prstGeom prst="rect">
            <a:avLst/>
          </a:prstGeom>
          <a:noFill/>
          <a:ln/>
        </p:spPr>
        <p:txBody>
          <a:bodyPr wrap="square" lIns="0" tIns="0" rIns="0" bIns="0" rtlCol="0" anchor="ctr"/>
          <a:lstStyle/>
          <a:p>
            <a:pPr marL="0" indent="0">
              <a:buNone/>
            </a:pPr>
            <a:r>
              <a:rPr lang="en-US" sz="1800" i="1">
                <a:solidFill>
                  <a:srgbClr val="E6007E"/>
                </a:solidFill>
                <a:latin typeface="Arial" panose="020B0604020202020204" pitchFamily="34" charset="0"/>
                <a:ea typeface="Georgia" pitchFamily="34" charset="-122"/>
                <a:cs typeface="Arial" panose="020B0604020202020204" pitchFamily="34" charset="0"/>
              </a:rPr>
              <a:t>„</a:t>
            </a:r>
            <a:r>
              <a:rPr lang="en-US" sz="1800" i="1" err="1">
                <a:solidFill>
                  <a:srgbClr val="E6007E"/>
                </a:solidFill>
                <a:latin typeface="Arial" panose="020B0604020202020204" pitchFamily="34" charset="0"/>
                <a:ea typeface="Georgia" pitchFamily="34" charset="-122"/>
                <a:cs typeface="Arial" panose="020B0604020202020204" pitchFamily="34" charset="0"/>
              </a:rPr>
              <a:t>Jetzt</a:t>
            </a:r>
            <a:r>
              <a:rPr lang="en-US" sz="1800" i="1">
                <a:solidFill>
                  <a:srgbClr val="E6007E"/>
                </a:solidFill>
                <a:latin typeface="Arial" panose="020B0604020202020204" pitchFamily="34" charset="0"/>
                <a:ea typeface="Georgia" pitchFamily="34" charset="-122"/>
                <a:cs typeface="Arial" panose="020B0604020202020204" pitchFamily="34" charset="0"/>
              </a:rPr>
              <a:t> </a:t>
            </a:r>
            <a:r>
              <a:rPr lang="en-US" sz="1800" i="1" err="1">
                <a:solidFill>
                  <a:srgbClr val="E6007E"/>
                </a:solidFill>
                <a:latin typeface="Arial" panose="020B0604020202020204" pitchFamily="34" charset="0"/>
                <a:ea typeface="Georgia" pitchFamily="34" charset="-122"/>
                <a:cs typeface="Arial" panose="020B0604020202020204" pitchFamily="34" charset="0"/>
              </a:rPr>
              <a:t>habe</a:t>
            </a:r>
            <a:r>
              <a:rPr lang="en-US" sz="1800" i="1">
                <a:solidFill>
                  <a:srgbClr val="E6007E"/>
                </a:solidFill>
                <a:latin typeface="Arial" panose="020B0604020202020204" pitchFamily="34" charset="0"/>
                <a:ea typeface="Georgia" pitchFamily="34" charset="-122"/>
                <a:cs typeface="Arial" panose="020B0604020202020204" pitchFamily="34" charset="0"/>
              </a:rPr>
              <a:t> ich </a:t>
            </a:r>
            <a:r>
              <a:rPr lang="en-US" sz="1800" i="1" err="1">
                <a:solidFill>
                  <a:srgbClr val="E6007E"/>
                </a:solidFill>
                <a:latin typeface="Arial" panose="020B0604020202020204" pitchFamily="34" charset="0"/>
                <a:ea typeface="Georgia" pitchFamily="34" charset="-122"/>
                <a:cs typeface="Arial" panose="020B0604020202020204" pitchFamily="34" charset="0"/>
              </a:rPr>
              <a:t>wieder</a:t>
            </a:r>
            <a:r>
              <a:rPr lang="en-US" sz="1800" i="1">
                <a:solidFill>
                  <a:srgbClr val="E6007E"/>
                </a:solidFill>
                <a:latin typeface="Arial" panose="020B0604020202020204" pitchFamily="34" charset="0"/>
                <a:ea typeface="Georgia" pitchFamily="34" charset="-122"/>
                <a:cs typeface="Arial" panose="020B0604020202020204" pitchFamily="34" charset="0"/>
              </a:rPr>
              <a:t> Hoffnung.“</a:t>
            </a:r>
            <a:endParaRPr lang="en-US" sz="1800">
              <a:latin typeface="Arial" panose="020B0604020202020204" pitchFamily="34" charset="0"/>
              <a:cs typeface="Arial" panose="020B0604020202020204" pitchFamily="34" charset="0"/>
            </a:endParaRPr>
          </a:p>
        </p:txBody>
      </p:sp>
      <p:sp>
        <p:nvSpPr>
          <p:cNvPr id="10" name="Text 8"/>
          <p:cNvSpPr/>
          <p:nvPr/>
        </p:nvSpPr>
        <p:spPr>
          <a:xfrm>
            <a:off x="640080" y="2514600"/>
            <a:ext cx="5029200" cy="1828800"/>
          </a:xfrm>
          <a:prstGeom prst="rect">
            <a:avLst/>
          </a:prstGeom>
          <a:noFill/>
          <a:ln/>
        </p:spPr>
        <p:txBody>
          <a:bodyPr wrap="square" lIns="0" tIns="0" rIns="0" bIns="0" rtlCol="0" anchor="ctr"/>
          <a:lstStyle/>
          <a:p>
            <a:pPr marL="0" indent="0">
              <a:buNone/>
            </a:pPr>
            <a:r>
              <a:rPr lang="en-US" sz="1400">
                <a:solidFill>
                  <a:srgbClr val="1A1A1A"/>
                </a:solidFill>
                <a:latin typeface="Arial" panose="020B0604020202020204" pitchFamily="34" charset="0"/>
                <a:ea typeface="Calibri" pitchFamily="34" charset="-122"/>
                <a:cs typeface="Arial" panose="020B0604020202020204" pitchFamily="34" charset="0"/>
              </a:rPr>
              <a:t>Der 14-jährige Theodore leidet seit fünf Jahren an Podokoniose. Sein Traum, Autofahrer zu werden, schien durch die Krankheit zunichte gemacht – bis er in ein Kompressionsprogramm aufgenommen wurde. Sieben Monate lang befand sich Theodore in der Reduktionsphase. Heute trägt er </a:t>
            </a:r>
            <a:r>
              <a:rPr lang="en-US" sz="1400" err="1">
                <a:solidFill>
                  <a:srgbClr val="1A1A1A"/>
                </a:solidFill>
                <a:latin typeface="Arial" panose="020B0604020202020204" pitchFamily="34" charset="0"/>
                <a:ea typeface="Calibri" pitchFamily="34" charset="-122"/>
                <a:cs typeface="Arial" panose="020B0604020202020204" pitchFamily="34" charset="0"/>
              </a:rPr>
              <a:t>weiterhin</a:t>
            </a:r>
            <a:r>
              <a:rPr lang="en-US" sz="1400">
                <a:solidFill>
                  <a:srgbClr val="1A1A1A"/>
                </a:solidFill>
                <a:latin typeface="Arial" panose="020B0604020202020204" pitchFamily="34" charset="0"/>
                <a:ea typeface="Calibri" pitchFamily="34" charset="-122"/>
                <a:cs typeface="Arial" panose="020B0604020202020204" pitchFamily="34" charset="0"/>
              </a:rPr>
              <a:t> </a:t>
            </a:r>
            <a:r>
              <a:rPr lang="en-US" sz="1400" err="1">
                <a:solidFill>
                  <a:srgbClr val="1A1A1A"/>
                </a:solidFill>
                <a:highlight>
                  <a:srgbClr val="F8F5F0"/>
                </a:highlight>
                <a:latin typeface="Arial" panose="020B0604020202020204" pitchFamily="34" charset="0"/>
                <a:ea typeface="Calibri" pitchFamily="34" charset="-122"/>
                <a:cs typeface="Arial" panose="020B0604020202020204" pitchFamily="34" charset="0"/>
              </a:rPr>
              <a:t>Kompression</a:t>
            </a:r>
            <a:r>
              <a:rPr lang="en-US" sz="1400">
                <a:solidFill>
                  <a:srgbClr val="1A1A1A"/>
                </a:solidFill>
                <a:latin typeface="Arial" panose="020B0604020202020204" pitchFamily="34" charset="0"/>
                <a:ea typeface="Calibri" pitchFamily="34" charset="-122"/>
                <a:cs typeface="Arial" panose="020B0604020202020204" pitchFamily="34" charset="0"/>
              </a:rPr>
              <a:t> zur </a:t>
            </a:r>
            <a:r>
              <a:rPr lang="en-US" sz="1400" err="1">
                <a:solidFill>
                  <a:srgbClr val="1A1A1A"/>
                </a:solidFill>
                <a:latin typeface="Arial" panose="020B0604020202020204" pitchFamily="34" charset="0"/>
                <a:ea typeface="Calibri" pitchFamily="34" charset="-122"/>
                <a:cs typeface="Arial" panose="020B0604020202020204" pitchFamily="34" charset="0"/>
              </a:rPr>
              <a:t>Erhaltung</a:t>
            </a:r>
            <a:r>
              <a:rPr lang="en-US" sz="1400">
                <a:solidFill>
                  <a:srgbClr val="1A1A1A"/>
                </a:solidFill>
                <a:latin typeface="Arial" panose="020B0604020202020204" pitchFamily="34" charset="0"/>
                <a:ea typeface="Calibri" pitchFamily="34" charset="-122"/>
                <a:cs typeface="Arial" panose="020B0604020202020204" pitchFamily="34" charset="0"/>
              </a:rPr>
              <a:t> seiner </a:t>
            </a:r>
            <a:r>
              <a:rPr lang="en-US" sz="1400" err="1">
                <a:solidFill>
                  <a:srgbClr val="1A1A1A"/>
                </a:solidFill>
                <a:latin typeface="Arial" panose="020B0604020202020204" pitchFamily="34" charset="0"/>
                <a:ea typeface="Calibri" pitchFamily="34" charset="-122"/>
                <a:cs typeface="Arial" panose="020B0604020202020204" pitchFamily="34" charset="0"/>
              </a:rPr>
              <a:t>Erfolge</a:t>
            </a:r>
            <a:r>
              <a:rPr lang="en-US" sz="1400">
                <a:solidFill>
                  <a:srgbClr val="1A1A1A"/>
                </a:solidFill>
                <a:latin typeface="Arial" panose="020B0604020202020204" pitchFamily="34" charset="0"/>
                <a:ea typeface="Calibri" pitchFamily="34" charset="-122"/>
                <a:cs typeface="Arial" panose="020B0604020202020204" pitchFamily="34" charset="0"/>
              </a:rPr>
              <a:t>.</a:t>
            </a:r>
            <a:endParaRPr lang="en-US" sz="1400">
              <a:latin typeface="Arial" panose="020B0604020202020204" pitchFamily="34" charset="0"/>
              <a:cs typeface="Arial" panose="020B0604020202020204" pitchFamily="34" charset="0"/>
            </a:endParaRPr>
          </a:p>
        </p:txBody>
      </p:sp>
      <p:sp>
        <p:nvSpPr>
          <p:cNvPr id="14" name="Shape 12"/>
          <p:cNvSpPr/>
          <p:nvPr/>
        </p:nvSpPr>
        <p:spPr>
          <a:xfrm>
            <a:off x="5989320" y="1623060"/>
            <a:ext cx="5394960" cy="4777740"/>
          </a:xfrm>
          <a:prstGeom prst="rect">
            <a:avLst/>
          </a:prstGeom>
          <a:solidFill>
            <a:srgbClr val="FFFFFF"/>
          </a:solidFill>
          <a:ln w="12700">
            <a:solidFill>
              <a:srgbClr val="D9D2C5"/>
            </a:solidFill>
            <a:prstDash val="solid"/>
          </a:ln>
        </p:spPr>
        <p:txBody>
          <a:bodyPr/>
          <a:lstStyle/>
          <a:p>
            <a:endParaRPr lang="de-DE"/>
          </a:p>
        </p:txBody>
      </p:sp>
      <p:sp>
        <p:nvSpPr>
          <p:cNvPr id="15" name="Shape 13"/>
          <p:cNvSpPr/>
          <p:nvPr/>
        </p:nvSpPr>
        <p:spPr>
          <a:xfrm>
            <a:off x="5989320" y="1623060"/>
            <a:ext cx="5394960" cy="91440"/>
          </a:xfrm>
          <a:prstGeom prst="rect">
            <a:avLst/>
          </a:prstGeom>
          <a:solidFill>
            <a:srgbClr val="F39200"/>
          </a:solidFill>
          <a:ln w="12700">
            <a:solidFill>
              <a:srgbClr val="F39200"/>
            </a:solidFill>
            <a:prstDash val="solid"/>
          </a:ln>
        </p:spPr>
        <p:txBody>
          <a:bodyPr/>
          <a:lstStyle/>
          <a:p>
            <a:endParaRPr lang="de-DE"/>
          </a:p>
        </p:txBody>
      </p:sp>
      <p:sp>
        <p:nvSpPr>
          <p:cNvPr id="16" name="Text 14"/>
          <p:cNvSpPr/>
          <p:nvPr/>
        </p:nvSpPr>
        <p:spPr>
          <a:xfrm>
            <a:off x="6172200" y="1851660"/>
            <a:ext cx="5029200" cy="320040"/>
          </a:xfrm>
          <a:prstGeom prst="rect">
            <a:avLst/>
          </a:prstGeom>
          <a:noFill/>
          <a:ln/>
        </p:spPr>
        <p:txBody>
          <a:bodyPr wrap="square" lIns="0" tIns="0" rIns="0" bIns="0" rtlCol="0" anchor="ctr"/>
          <a:lstStyle/>
          <a:p>
            <a:pPr marL="0" indent="0">
              <a:buNone/>
            </a:pPr>
            <a:r>
              <a:rPr lang="en-US" sz="1100" b="1" kern="0" spc="200">
                <a:solidFill>
                  <a:srgbClr val="F39200"/>
                </a:solidFill>
                <a:latin typeface="Arial" panose="020B0604020202020204" pitchFamily="34" charset="0"/>
                <a:ea typeface="Calibri" pitchFamily="34" charset="-122"/>
                <a:cs typeface="Arial" panose="020B0604020202020204" pitchFamily="34" charset="0"/>
              </a:rPr>
              <a:t>ORNELLA, 20 JAHRE</a:t>
            </a:r>
            <a:endParaRPr lang="en-US" sz="1100">
              <a:latin typeface="Arial" panose="020B0604020202020204" pitchFamily="34" charset="0"/>
              <a:cs typeface="Arial" panose="020B0604020202020204" pitchFamily="34" charset="0"/>
            </a:endParaRPr>
          </a:p>
        </p:txBody>
      </p:sp>
      <p:sp>
        <p:nvSpPr>
          <p:cNvPr id="17" name="Text 15"/>
          <p:cNvSpPr/>
          <p:nvPr/>
        </p:nvSpPr>
        <p:spPr>
          <a:xfrm>
            <a:off x="6172200" y="2171700"/>
            <a:ext cx="5029200" cy="457200"/>
          </a:xfrm>
          <a:prstGeom prst="rect">
            <a:avLst/>
          </a:prstGeom>
          <a:noFill/>
          <a:ln/>
        </p:spPr>
        <p:txBody>
          <a:bodyPr wrap="square" lIns="0" tIns="0" rIns="0" bIns="0" rtlCol="0" anchor="ctr"/>
          <a:lstStyle/>
          <a:p>
            <a:pPr marL="0" indent="0">
              <a:buNone/>
            </a:pPr>
            <a:r>
              <a:rPr lang="en-US" sz="1800" i="1">
                <a:solidFill>
                  <a:srgbClr val="E6007E"/>
                </a:solidFill>
                <a:latin typeface="Arial" panose="020B0604020202020204" pitchFamily="34" charset="0"/>
                <a:ea typeface="Georgia" pitchFamily="34" charset="-122"/>
                <a:cs typeface="Arial" panose="020B0604020202020204" pitchFamily="34" charset="0"/>
              </a:rPr>
              <a:t>Vier Stunden Anreise. Jedes Mal.</a:t>
            </a:r>
            <a:endParaRPr lang="en-US" sz="1800">
              <a:latin typeface="Arial" panose="020B0604020202020204" pitchFamily="34" charset="0"/>
              <a:cs typeface="Arial" panose="020B0604020202020204" pitchFamily="34" charset="0"/>
            </a:endParaRPr>
          </a:p>
        </p:txBody>
      </p:sp>
      <p:sp>
        <p:nvSpPr>
          <p:cNvPr id="18" name="Text 16"/>
          <p:cNvSpPr/>
          <p:nvPr/>
        </p:nvSpPr>
        <p:spPr>
          <a:xfrm>
            <a:off x="6172200" y="2514600"/>
            <a:ext cx="5029200" cy="1828800"/>
          </a:xfrm>
          <a:prstGeom prst="rect">
            <a:avLst/>
          </a:prstGeom>
          <a:noFill/>
          <a:ln/>
        </p:spPr>
        <p:txBody>
          <a:bodyPr wrap="square" lIns="0" tIns="0" rIns="0" bIns="0" rtlCol="0" anchor="ctr"/>
          <a:lstStyle/>
          <a:p>
            <a:pPr marL="0" indent="0">
              <a:buNone/>
            </a:pPr>
            <a:r>
              <a:rPr lang="en-US" sz="1400">
                <a:solidFill>
                  <a:srgbClr val="1A1A1A"/>
                </a:solidFill>
                <a:latin typeface="Arial" panose="020B0604020202020204" pitchFamily="34" charset="0"/>
                <a:ea typeface="Calibri" pitchFamily="34" charset="-122"/>
                <a:cs typeface="Arial" panose="020B0604020202020204" pitchFamily="34" charset="0"/>
              </a:rPr>
              <a:t>Ornella </a:t>
            </a:r>
            <a:r>
              <a:rPr lang="en-US" sz="1400" err="1">
                <a:solidFill>
                  <a:srgbClr val="1A1A1A"/>
                </a:solidFill>
                <a:latin typeface="Arial" panose="020B0604020202020204" pitchFamily="34" charset="0"/>
                <a:ea typeface="Calibri" pitchFamily="34" charset="-122"/>
                <a:cs typeface="Arial" panose="020B0604020202020204" pitchFamily="34" charset="0"/>
              </a:rPr>
              <a:t>leidet</a:t>
            </a:r>
            <a:r>
              <a:rPr lang="en-US" sz="1400">
                <a:solidFill>
                  <a:srgbClr val="1A1A1A"/>
                </a:solidFill>
                <a:latin typeface="Arial" panose="020B0604020202020204" pitchFamily="34" charset="0"/>
                <a:ea typeface="Calibri" pitchFamily="34" charset="-122"/>
                <a:cs typeface="Arial" panose="020B0604020202020204" pitchFamily="34" charset="0"/>
              </a:rPr>
              <a:t> an einem primären Lymphödem. Frühere operative Eingriffe haben ihren Zustand offenbar verschlimmert. Seit Februar 2025 wendet sie zu Hause selbst Kompressionsverbände an und kommt ein- bis zweimal im Monat in die Saint Vincent Klinik – aus ihrem Heimatdorf sind es vier Stunden Fahrtzeit.</a:t>
            </a:r>
            <a:endParaRPr lang="en-US" sz="1400">
              <a:latin typeface="Arial" panose="020B0604020202020204" pitchFamily="34" charset="0"/>
              <a:cs typeface="Arial" panose="020B0604020202020204" pitchFamily="34" charset="0"/>
            </a:endParaRPr>
          </a:p>
        </p:txBody>
      </p:sp>
      <p:sp>
        <p:nvSpPr>
          <p:cNvPr id="21" name="Shape 19"/>
          <p:cNvSpPr/>
          <p:nvPr/>
        </p:nvSpPr>
        <p:spPr>
          <a:xfrm>
            <a:off x="0" y="6583680"/>
            <a:ext cx="12161520" cy="274320"/>
          </a:xfrm>
          <a:prstGeom prst="rect">
            <a:avLst/>
          </a:prstGeom>
          <a:solidFill>
            <a:srgbClr val="E6007E"/>
          </a:solidFill>
          <a:ln w="12700">
            <a:solidFill>
              <a:srgbClr val="E6007E"/>
            </a:solidFill>
            <a:prstDash val="solid"/>
          </a:ln>
        </p:spPr>
        <p:txBody>
          <a:bodyPr/>
          <a:lstStyle/>
          <a:p>
            <a:endParaRPr lang="de-DE"/>
          </a:p>
        </p:txBody>
      </p:sp>
      <p:sp>
        <p:nvSpPr>
          <p:cNvPr id="22" name="Text 20"/>
          <p:cNvSpPr/>
          <p:nvPr/>
        </p:nvSpPr>
        <p:spPr>
          <a:xfrm>
            <a:off x="457200" y="6583680"/>
            <a:ext cx="8229600" cy="274320"/>
          </a:xfrm>
          <a:prstGeom prst="rect">
            <a:avLst/>
          </a:prstGeom>
          <a:noFill/>
          <a:ln/>
        </p:spPr>
        <p:txBody>
          <a:bodyPr wrap="square" lIns="0" tIns="0" rIns="0" bIns="0" rtlCol="0" anchor="ctr"/>
          <a:lstStyle/>
          <a:p>
            <a:pPr marL="0" indent="0">
              <a:buNone/>
            </a:pPr>
            <a:r>
              <a:rPr lang="en-US" sz="900">
                <a:solidFill>
                  <a:srgbClr val="FFFFFF"/>
                </a:solidFill>
                <a:latin typeface="Arial" panose="020B0604020202020204" pitchFamily="34" charset="0"/>
                <a:ea typeface="Calibri" pitchFamily="34" charset="-122"/>
                <a:cs typeface="Arial" panose="020B0604020202020204" pitchFamily="34" charset="0"/>
              </a:rPr>
              <a:t>medi for help  •  Jahresbericht 2025</a:t>
            </a:r>
            <a:endParaRPr lang="en-US" sz="900">
              <a:latin typeface="Arial" panose="020B0604020202020204" pitchFamily="34" charset="0"/>
              <a:cs typeface="Arial" panose="020B0604020202020204" pitchFamily="34" charset="0"/>
            </a:endParaRPr>
          </a:p>
        </p:txBody>
      </p:sp>
      <p:sp>
        <p:nvSpPr>
          <p:cNvPr id="23" name="Text 21"/>
          <p:cNvSpPr/>
          <p:nvPr/>
        </p:nvSpPr>
        <p:spPr>
          <a:xfrm>
            <a:off x="11247120" y="6583680"/>
            <a:ext cx="640080" cy="274320"/>
          </a:xfrm>
          <a:prstGeom prst="rect">
            <a:avLst/>
          </a:prstGeom>
          <a:noFill/>
          <a:ln/>
        </p:spPr>
        <p:txBody>
          <a:bodyPr wrap="square" lIns="0" tIns="0" rIns="0" bIns="0" rtlCol="0" anchor="ctr"/>
          <a:lstStyle/>
          <a:p>
            <a:pPr marL="0" indent="0" algn="r">
              <a:buNone/>
            </a:pPr>
            <a:r>
              <a:rPr lang="en-US" sz="900">
                <a:solidFill>
                  <a:srgbClr val="FFFFFF"/>
                </a:solidFill>
                <a:latin typeface="Calibri" pitchFamily="34" charset="0"/>
                <a:ea typeface="Calibri" pitchFamily="34" charset="-122"/>
                <a:cs typeface="Calibri" pitchFamily="34" charset="-120"/>
              </a:rPr>
              <a:t>22 / 25</a:t>
            </a:r>
            <a:endParaRPr lang="en-US" sz="900"/>
          </a:p>
        </p:txBody>
      </p:sp>
      <p:pic>
        <p:nvPicPr>
          <p:cNvPr id="14341" name="Picture 5">
            <a:extLst>
              <a:ext uri="{FF2B5EF4-FFF2-40B4-BE49-F238E27FC236}">
                <a16:creationId xmlns:a16="http://schemas.microsoft.com/office/drawing/2014/main" id="{219510F3-E3B0-1752-CF02-1F7E09B1C2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52174" y="4556666"/>
            <a:ext cx="1800048" cy="1349248"/>
          </a:xfrm>
          <a:prstGeom prst="rect">
            <a:avLst/>
          </a:prstGeom>
          <a:noFill/>
          <a:extLst>
            <a:ext uri="{909E8E84-426E-40DD-AFC4-6F175D3DCCD1}">
              <a14:hiddenFill xmlns:a14="http://schemas.microsoft.com/office/drawing/2010/main">
                <a:solidFill>
                  <a:srgbClr val="FFFFFF"/>
                </a:solidFill>
              </a14:hiddenFill>
            </a:ext>
          </a:extLst>
        </p:spPr>
      </p:pic>
      <p:pic>
        <p:nvPicPr>
          <p:cNvPr id="14343" name="Picture 7">
            <a:extLst>
              <a:ext uri="{FF2B5EF4-FFF2-40B4-BE49-F238E27FC236}">
                <a16:creationId xmlns:a16="http://schemas.microsoft.com/office/drawing/2014/main" id="{47A71E34-9F5F-7CF6-BCB5-09A4788371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813503" y="4553017"/>
            <a:ext cx="1792749" cy="1349247"/>
          </a:xfrm>
          <a:prstGeom prst="rect">
            <a:avLst/>
          </a:prstGeom>
          <a:noFill/>
          <a:extLst>
            <a:ext uri="{909E8E84-426E-40DD-AFC4-6F175D3DCCD1}">
              <a14:hiddenFill xmlns:a14="http://schemas.microsoft.com/office/drawing/2010/main">
                <a:solidFill>
                  <a:srgbClr val="FFFFFF"/>
                </a:solidFill>
              </a14:hiddenFill>
            </a:ext>
          </a:extLst>
        </p:spPr>
      </p:pic>
      <p:pic>
        <p:nvPicPr>
          <p:cNvPr id="14345" name="Picture 9">
            <a:extLst>
              <a:ext uri="{FF2B5EF4-FFF2-40B4-BE49-F238E27FC236}">
                <a16:creationId xmlns:a16="http://schemas.microsoft.com/office/drawing/2014/main" id="{B2DB4D3D-D208-8BFC-722E-707988B9BF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97752" y="4338565"/>
            <a:ext cx="2390332" cy="1792749"/>
          </a:xfrm>
          <a:prstGeom prst="rect">
            <a:avLst/>
          </a:prstGeom>
          <a:noFill/>
          <a:extLst>
            <a:ext uri="{909E8E84-426E-40DD-AFC4-6F175D3DCCD1}">
              <a14:hiddenFill xmlns:a14="http://schemas.microsoft.com/office/drawing/2010/main">
                <a:solidFill>
                  <a:srgbClr val="FFFFFF"/>
                </a:solidFill>
              </a14:hiddenFill>
            </a:ext>
          </a:extLst>
        </p:spPr>
      </p:pic>
      <p:pic>
        <p:nvPicPr>
          <p:cNvPr id="14349" name="Picture 13">
            <a:extLst>
              <a:ext uri="{FF2B5EF4-FFF2-40B4-BE49-F238E27FC236}">
                <a16:creationId xmlns:a16="http://schemas.microsoft.com/office/drawing/2014/main" id="{4F2F5C53-5286-C555-8D15-250F648FF06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02582" y="4338565"/>
            <a:ext cx="1715976" cy="1792749"/>
          </a:xfrm>
          <a:prstGeom prst="rect">
            <a:avLst/>
          </a:prstGeom>
          <a:noFill/>
          <a:extLst>
            <a:ext uri="{909E8E84-426E-40DD-AFC4-6F175D3DCCD1}">
              <a14:hiddenFill xmlns:a14="http://schemas.microsoft.com/office/drawing/2010/main">
                <a:solidFill>
                  <a:srgbClr val="FFFFFF"/>
                </a:solidFill>
              </a14:hiddenFill>
            </a:ext>
          </a:extLst>
        </p:spPr>
      </p:pic>
      <p:sp>
        <p:nvSpPr>
          <p:cNvPr id="24" name="Rechteck 23">
            <a:extLst>
              <a:ext uri="{FF2B5EF4-FFF2-40B4-BE49-F238E27FC236}">
                <a16:creationId xmlns:a16="http://schemas.microsoft.com/office/drawing/2014/main" id="{02DB27C8-03D9-B332-93BF-716A1EAF4651}"/>
              </a:ext>
            </a:extLst>
          </p:cNvPr>
          <p:cNvSpPr/>
          <p:nvPr/>
        </p:nvSpPr>
        <p:spPr>
          <a:xfrm>
            <a:off x="1673306" y="6140458"/>
            <a:ext cx="557784" cy="17373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900" b="1">
                <a:solidFill>
                  <a:srgbClr val="E6007E"/>
                </a:solidFill>
              </a:rPr>
              <a:t>vorher</a:t>
            </a:r>
          </a:p>
        </p:txBody>
      </p:sp>
      <p:sp>
        <p:nvSpPr>
          <p:cNvPr id="25" name="Rechteck 24">
            <a:extLst>
              <a:ext uri="{FF2B5EF4-FFF2-40B4-BE49-F238E27FC236}">
                <a16:creationId xmlns:a16="http://schemas.microsoft.com/office/drawing/2014/main" id="{BD0D621D-0BE6-F49B-1A4F-03E73E069BCF}"/>
              </a:ext>
            </a:extLst>
          </p:cNvPr>
          <p:cNvSpPr/>
          <p:nvPr/>
        </p:nvSpPr>
        <p:spPr>
          <a:xfrm>
            <a:off x="7314026" y="6145292"/>
            <a:ext cx="557784" cy="17373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900" b="1">
                <a:solidFill>
                  <a:srgbClr val="E6007E"/>
                </a:solidFill>
              </a:rPr>
              <a:t>vorher</a:t>
            </a:r>
          </a:p>
        </p:txBody>
      </p:sp>
      <p:sp>
        <p:nvSpPr>
          <p:cNvPr id="26" name="Rechteck 25">
            <a:extLst>
              <a:ext uri="{FF2B5EF4-FFF2-40B4-BE49-F238E27FC236}">
                <a16:creationId xmlns:a16="http://schemas.microsoft.com/office/drawing/2014/main" id="{093FCB50-261D-A820-13CF-7512488E34DC}"/>
              </a:ext>
            </a:extLst>
          </p:cNvPr>
          <p:cNvSpPr/>
          <p:nvPr/>
        </p:nvSpPr>
        <p:spPr>
          <a:xfrm>
            <a:off x="3003022" y="6124015"/>
            <a:ext cx="1349246" cy="19017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900" b="1">
                <a:solidFill>
                  <a:srgbClr val="E6007E"/>
                </a:solidFill>
              </a:rPr>
              <a:t>nach der Behandlung</a:t>
            </a:r>
          </a:p>
        </p:txBody>
      </p:sp>
      <p:sp>
        <p:nvSpPr>
          <p:cNvPr id="28" name="Rechteck 27">
            <a:extLst>
              <a:ext uri="{FF2B5EF4-FFF2-40B4-BE49-F238E27FC236}">
                <a16:creationId xmlns:a16="http://schemas.microsoft.com/office/drawing/2014/main" id="{E7A7AE54-7838-FA9B-3ACB-B160ED666529}"/>
              </a:ext>
            </a:extLst>
          </p:cNvPr>
          <p:cNvSpPr/>
          <p:nvPr/>
        </p:nvSpPr>
        <p:spPr>
          <a:xfrm>
            <a:off x="9285947" y="6124014"/>
            <a:ext cx="1349246" cy="19017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900" b="1">
                <a:solidFill>
                  <a:srgbClr val="E6007E"/>
                </a:solidFill>
              </a:rPr>
              <a:t>nach der Behandlung</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4">
    <p:bg>
      <p:bgPr>
        <a:solidFill>
          <a:srgbClr val="F8F5F0"/>
        </a:solidFill>
        <a:effectLst/>
      </p:bgPr>
    </p:bg>
    <p:spTree>
      <p:nvGrpSpPr>
        <p:cNvPr id="1" name=""/>
        <p:cNvGrpSpPr/>
        <p:nvPr/>
      </p:nvGrpSpPr>
      <p:grpSpPr>
        <a:xfrm>
          <a:off x="0" y="0"/>
          <a:ext cx="0" cy="0"/>
          <a:chOff x="0" y="0"/>
          <a:chExt cx="0" cy="0"/>
        </a:xfrm>
      </p:grpSpPr>
      <p:sp>
        <p:nvSpPr>
          <p:cNvPr id="2" name="Shape 0"/>
          <p:cNvSpPr/>
          <p:nvPr/>
        </p:nvSpPr>
        <p:spPr>
          <a:xfrm>
            <a:off x="457200" y="457200"/>
            <a:ext cx="182880" cy="320040"/>
          </a:xfrm>
          <a:prstGeom prst="rect">
            <a:avLst/>
          </a:prstGeom>
          <a:solidFill>
            <a:srgbClr val="F39200"/>
          </a:solidFill>
          <a:ln w="12700">
            <a:solidFill>
              <a:srgbClr val="F39200"/>
            </a:solidFill>
            <a:prstDash val="solid"/>
          </a:ln>
        </p:spPr>
        <p:txBody>
          <a:bodyPr/>
          <a:lstStyle/>
          <a:p>
            <a:endParaRPr lang="de-DE"/>
          </a:p>
        </p:txBody>
      </p:sp>
      <p:sp>
        <p:nvSpPr>
          <p:cNvPr id="3" name="Text 1"/>
          <p:cNvSpPr/>
          <p:nvPr/>
        </p:nvSpPr>
        <p:spPr>
          <a:xfrm>
            <a:off x="713232" y="457200"/>
            <a:ext cx="5486400" cy="320040"/>
          </a:xfrm>
          <a:prstGeom prst="rect">
            <a:avLst/>
          </a:prstGeom>
          <a:noFill/>
          <a:ln/>
        </p:spPr>
        <p:txBody>
          <a:bodyPr wrap="square" lIns="0" tIns="0" rIns="0" bIns="0" rtlCol="0" anchor="ctr"/>
          <a:lstStyle/>
          <a:p>
            <a:pPr marL="0" indent="0">
              <a:buNone/>
            </a:pPr>
            <a:r>
              <a:rPr lang="en-US" sz="1100" b="1" kern="0" spc="300">
                <a:solidFill>
                  <a:srgbClr val="F39200"/>
                </a:solidFill>
                <a:latin typeface="Arial" panose="020B0604020202020204" pitchFamily="34" charset="0"/>
                <a:ea typeface="Calibri" pitchFamily="34" charset="-122"/>
                <a:cs typeface="Arial" panose="020B0604020202020204" pitchFamily="34" charset="0"/>
              </a:rPr>
              <a:t>10  •  REGIONAL</a:t>
            </a:r>
            <a:endParaRPr lang="en-US" sz="1100">
              <a:latin typeface="Arial" panose="020B0604020202020204" pitchFamily="34" charset="0"/>
              <a:cs typeface="Arial" panose="020B0604020202020204" pitchFamily="34" charset="0"/>
            </a:endParaRPr>
          </a:p>
        </p:txBody>
      </p:sp>
      <p:sp>
        <p:nvSpPr>
          <p:cNvPr id="4" name="Text 2"/>
          <p:cNvSpPr/>
          <p:nvPr/>
        </p:nvSpPr>
        <p:spPr>
          <a:xfrm>
            <a:off x="457200" y="868680"/>
            <a:ext cx="11247120" cy="731520"/>
          </a:xfrm>
          <a:prstGeom prst="rect">
            <a:avLst/>
          </a:prstGeom>
          <a:noFill/>
          <a:ln/>
        </p:spPr>
        <p:txBody>
          <a:bodyPr wrap="square" lIns="0" tIns="0" rIns="0" bIns="0" rtlCol="0" anchor="ctr"/>
          <a:lstStyle/>
          <a:p>
            <a:pPr marL="0" indent="0">
              <a:buNone/>
            </a:pPr>
            <a:r>
              <a:rPr lang="en-US" sz="3200" b="1" err="1">
                <a:solidFill>
                  <a:srgbClr val="E6007E"/>
                </a:solidFill>
                <a:latin typeface="Arial" panose="020B0604020202020204" pitchFamily="34" charset="0"/>
                <a:ea typeface="Georgia" pitchFamily="34" charset="-122"/>
                <a:cs typeface="Arial" panose="020B0604020202020204" pitchFamily="34" charset="0"/>
              </a:rPr>
              <a:t>Regionale</a:t>
            </a:r>
            <a:r>
              <a:rPr lang="en-US" sz="3200" b="1">
                <a:solidFill>
                  <a:srgbClr val="E6007E"/>
                </a:solidFill>
                <a:latin typeface="Arial" panose="020B0604020202020204" pitchFamily="34" charset="0"/>
                <a:ea typeface="Georgia" pitchFamily="34" charset="-122"/>
                <a:cs typeface="Arial" panose="020B0604020202020204" pitchFamily="34" charset="0"/>
              </a:rPr>
              <a:t> </a:t>
            </a:r>
            <a:r>
              <a:rPr lang="en-US" sz="3200" b="1" err="1">
                <a:solidFill>
                  <a:srgbClr val="E6007E"/>
                </a:solidFill>
                <a:latin typeface="Arial" panose="020B0604020202020204" pitchFamily="34" charset="0"/>
                <a:ea typeface="Georgia" pitchFamily="34" charset="-122"/>
                <a:cs typeface="Arial" panose="020B0604020202020204" pitchFamily="34" charset="0"/>
              </a:rPr>
              <a:t>Herzensprojekte</a:t>
            </a:r>
            <a:endParaRPr lang="en-US" sz="3200">
              <a:latin typeface="Arial" panose="020B0604020202020204" pitchFamily="34" charset="0"/>
              <a:cs typeface="Arial" panose="020B0604020202020204" pitchFamily="34" charset="0"/>
            </a:endParaRPr>
          </a:p>
        </p:txBody>
      </p:sp>
      <p:sp>
        <p:nvSpPr>
          <p:cNvPr id="6" name="Text 4"/>
          <p:cNvSpPr/>
          <p:nvPr/>
        </p:nvSpPr>
        <p:spPr>
          <a:xfrm>
            <a:off x="457200" y="1366520"/>
            <a:ext cx="10972800" cy="1097280"/>
          </a:xfrm>
          <a:prstGeom prst="rect">
            <a:avLst/>
          </a:prstGeom>
          <a:noFill/>
          <a:ln/>
        </p:spPr>
        <p:txBody>
          <a:bodyPr wrap="square" lIns="0" tIns="0" rIns="0" bIns="0" rtlCol="0" anchor="ctr"/>
          <a:lstStyle/>
          <a:p>
            <a:pPr marL="0" indent="0">
              <a:buNone/>
            </a:pPr>
            <a:r>
              <a:rPr lang="en-US" sz="1400">
                <a:solidFill>
                  <a:srgbClr val="1A1A1A"/>
                </a:solidFill>
                <a:latin typeface="Arial" panose="020B0604020202020204" pitchFamily="34" charset="0"/>
                <a:ea typeface="Calibri" pitchFamily="34" charset="-122"/>
                <a:cs typeface="Arial" panose="020B0604020202020204" pitchFamily="34" charset="0"/>
              </a:rPr>
              <a:t>Auch in der Region </a:t>
            </a:r>
            <a:r>
              <a:rPr lang="en-US" sz="1400" err="1">
                <a:solidFill>
                  <a:srgbClr val="1A1A1A"/>
                </a:solidFill>
                <a:latin typeface="Arial" panose="020B0604020202020204" pitchFamily="34" charset="0"/>
                <a:ea typeface="Calibri" pitchFamily="34" charset="-122"/>
                <a:cs typeface="Arial" panose="020B0604020202020204" pitchFamily="34" charset="0"/>
              </a:rPr>
              <a:t>unseres</a:t>
            </a:r>
            <a:r>
              <a:rPr lang="en-US" sz="1400">
                <a:solidFill>
                  <a:srgbClr val="1A1A1A"/>
                </a:solidFill>
                <a:latin typeface="Arial" panose="020B0604020202020204" pitchFamily="34" charset="0"/>
                <a:ea typeface="Calibri" pitchFamily="34" charset="-122"/>
                <a:cs typeface="Arial" panose="020B0604020202020204" pitchFamily="34" charset="0"/>
              </a:rPr>
              <a:t> </a:t>
            </a:r>
            <a:r>
              <a:rPr lang="en-US" sz="1400" err="1">
                <a:solidFill>
                  <a:srgbClr val="1A1A1A"/>
                </a:solidFill>
                <a:latin typeface="Arial" panose="020B0604020202020204" pitchFamily="34" charset="0"/>
                <a:ea typeface="Calibri" pitchFamily="34" charset="-122"/>
                <a:cs typeface="Arial" panose="020B0604020202020204" pitchFamily="34" charset="0"/>
              </a:rPr>
              <a:t>Hauptsitzes</a:t>
            </a:r>
            <a:r>
              <a:rPr lang="en-US" sz="1400">
                <a:solidFill>
                  <a:srgbClr val="1A1A1A"/>
                </a:solidFill>
                <a:latin typeface="Arial" panose="020B0604020202020204" pitchFamily="34" charset="0"/>
                <a:ea typeface="Calibri" pitchFamily="34" charset="-122"/>
                <a:cs typeface="Arial" panose="020B0604020202020204" pitchFamily="34" charset="0"/>
              </a:rPr>
              <a:t> in Bayreuth </a:t>
            </a:r>
            <a:r>
              <a:rPr lang="en-US" sz="1400" err="1">
                <a:solidFill>
                  <a:srgbClr val="1A1A1A"/>
                </a:solidFill>
                <a:latin typeface="Arial" panose="020B0604020202020204" pitchFamily="34" charset="0"/>
                <a:ea typeface="Calibri" pitchFamily="34" charset="-122"/>
                <a:cs typeface="Arial" panose="020B0604020202020204" pitchFamily="34" charset="0"/>
              </a:rPr>
              <a:t>wollen</a:t>
            </a:r>
            <a:r>
              <a:rPr lang="en-US" sz="1400">
                <a:solidFill>
                  <a:srgbClr val="1A1A1A"/>
                </a:solidFill>
                <a:latin typeface="Arial" panose="020B0604020202020204" pitchFamily="34" charset="0"/>
                <a:ea typeface="Calibri" pitchFamily="34" charset="-122"/>
                <a:cs typeface="Arial" panose="020B0604020202020204" pitchFamily="34" charset="0"/>
              </a:rPr>
              <a:t> wir wirken. 2025 haben wir zwei Herzensprojekte finanziell unterstützt, die von medi </a:t>
            </a:r>
            <a:r>
              <a:rPr lang="en-US" sz="1400" err="1">
                <a:solidFill>
                  <a:srgbClr val="1A1A1A"/>
                </a:solidFill>
                <a:latin typeface="Arial" panose="020B0604020202020204" pitchFamily="34" charset="0"/>
                <a:ea typeface="Calibri" pitchFamily="34" charset="-122"/>
                <a:cs typeface="Arial" panose="020B0604020202020204" pitchFamily="34" charset="0"/>
              </a:rPr>
              <a:t>Mitarbeiter:innen</a:t>
            </a:r>
            <a:r>
              <a:rPr lang="en-US" sz="1400">
                <a:solidFill>
                  <a:srgbClr val="1A1A1A"/>
                </a:solidFill>
                <a:latin typeface="Arial" panose="020B0604020202020204" pitchFamily="34" charset="0"/>
                <a:ea typeface="Calibri" pitchFamily="34" charset="-122"/>
                <a:cs typeface="Arial" panose="020B0604020202020204" pitchFamily="34" charset="0"/>
              </a:rPr>
              <a:t> </a:t>
            </a:r>
            <a:r>
              <a:rPr lang="en-US" sz="1400" err="1">
                <a:solidFill>
                  <a:srgbClr val="1A1A1A"/>
                </a:solidFill>
                <a:latin typeface="Arial" panose="020B0604020202020204" pitchFamily="34" charset="0"/>
                <a:ea typeface="Calibri" pitchFamily="34" charset="-122"/>
                <a:cs typeface="Arial" panose="020B0604020202020204" pitchFamily="34" charset="0"/>
              </a:rPr>
              <a:t>vorgeschlagen</a:t>
            </a:r>
            <a:r>
              <a:rPr lang="en-US" sz="1400">
                <a:solidFill>
                  <a:srgbClr val="1A1A1A"/>
                </a:solidFill>
                <a:latin typeface="Arial" panose="020B0604020202020204" pitchFamily="34" charset="0"/>
                <a:ea typeface="Calibri" pitchFamily="34" charset="-122"/>
                <a:cs typeface="Arial" panose="020B0604020202020204" pitchFamily="34" charset="0"/>
              </a:rPr>
              <a:t> wurden. Beide Projekte sind uns besonders wichtig – sie verbinden Hilfe mit Nähe.</a:t>
            </a:r>
            <a:endParaRPr lang="en-US" sz="1400">
              <a:latin typeface="Arial" panose="020B0604020202020204" pitchFamily="34" charset="0"/>
              <a:cs typeface="Arial" panose="020B0604020202020204" pitchFamily="34" charset="0"/>
            </a:endParaRPr>
          </a:p>
        </p:txBody>
      </p:sp>
      <p:sp>
        <p:nvSpPr>
          <p:cNvPr id="7" name="Shape 5"/>
          <p:cNvSpPr/>
          <p:nvPr/>
        </p:nvSpPr>
        <p:spPr>
          <a:xfrm>
            <a:off x="464931" y="2509519"/>
            <a:ext cx="5103765" cy="3671825"/>
          </a:xfrm>
          <a:prstGeom prst="rect">
            <a:avLst/>
          </a:prstGeom>
          <a:solidFill>
            <a:srgbClr val="FFFFFF"/>
          </a:solidFill>
          <a:ln w="12700">
            <a:solidFill>
              <a:srgbClr val="D9D2C5"/>
            </a:solidFill>
            <a:prstDash val="solid"/>
          </a:ln>
        </p:spPr>
        <p:txBody>
          <a:bodyPr/>
          <a:lstStyle/>
          <a:p>
            <a:endParaRPr lang="de-DE"/>
          </a:p>
        </p:txBody>
      </p:sp>
      <p:sp>
        <p:nvSpPr>
          <p:cNvPr id="8" name="Shape 6"/>
          <p:cNvSpPr/>
          <p:nvPr/>
        </p:nvSpPr>
        <p:spPr>
          <a:xfrm>
            <a:off x="457200" y="2420621"/>
            <a:ext cx="5111496" cy="88642"/>
          </a:xfrm>
          <a:prstGeom prst="rect">
            <a:avLst/>
          </a:prstGeom>
          <a:solidFill>
            <a:srgbClr val="F39200"/>
          </a:solidFill>
          <a:ln w="12700">
            <a:solidFill>
              <a:srgbClr val="F39200"/>
            </a:solidFill>
            <a:prstDash val="solid"/>
          </a:ln>
        </p:spPr>
        <p:txBody>
          <a:bodyPr/>
          <a:lstStyle/>
          <a:p>
            <a:endParaRPr lang="de-DE"/>
          </a:p>
        </p:txBody>
      </p:sp>
      <p:sp>
        <p:nvSpPr>
          <p:cNvPr id="9" name="Text 7"/>
          <p:cNvSpPr/>
          <p:nvPr/>
        </p:nvSpPr>
        <p:spPr>
          <a:xfrm>
            <a:off x="624840" y="2669540"/>
            <a:ext cx="5029200" cy="868680"/>
          </a:xfrm>
          <a:prstGeom prst="rect">
            <a:avLst/>
          </a:prstGeom>
          <a:noFill/>
          <a:ln/>
        </p:spPr>
        <p:txBody>
          <a:bodyPr wrap="square" lIns="0" tIns="0" rIns="0" bIns="0" rtlCol="0" anchor="ctr"/>
          <a:lstStyle/>
          <a:p>
            <a:pPr marL="0" indent="0">
              <a:buNone/>
            </a:pPr>
            <a:r>
              <a:rPr lang="en-US" sz="4000" b="1">
                <a:solidFill>
                  <a:srgbClr val="E6007E"/>
                </a:solidFill>
                <a:latin typeface="Arial" panose="020B0604020202020204" pitchFamily="34" charset="0"/>
                <a:ea typeface="Georgia" pitchFamily="34" charset="-122"/>
                <a:cs typeface="Arial" panose="020B0604020202020204" pitchFamily="34" charset="0"/>
              </a:rPr>
              <a:t>10.000 Euro</a:t>
            </a:r>
            <a:endParaRPr lang="en-US" sz="4000">
              <a:latin typeface="Arial" panose="020B0604020202020204" pitchFamily="34" charset="0"/>
              <a:cs typeface="Arial" panose="020B0604020202020204" pitchFamily="34" charset="0"/>
            </a:endParaRPr>
          </a:p>
        </p:txBody>
      </p:sp>
      <p:sp>
        <p:nvSpPr>
          <p:cNvPr id="10" name="Shape 8"/>
          <p:cNvSpPr/>
          <p:nvPr/>
        </p:nvSpPr>
        <p:spPr>
          <a:xfrm>
            <a:off x="676656" y="3538220"/>
            <a:ext cx="731520" cy="0"/>
          </a:xfrm>
          <a:prstGeom prst="line">
            <a:avLst/>
          </a:prstGeom>
          <a:noFill/>
          <a:ln w="25400">
            <a:solidFill>
              <a:srgbClr val="F39200"/>
            </a:solidFill>
            <a:prstDash val="solid"/>
          </a:ln>
        </p:spPr>
        <p:txBody>
          <a:bodyPr/>
          <a:lstStyle/>
          <a:p>
            <a:endParaRPr lang="de-DE"/>
          </a:p>
        </p:txBody>
      </p:sp>
      <p:sp>
        <p:nvSpPr>
          <p:cNvPr id="11" name="Text 9"/>
          <p:cNvSpPr/>
          <p:nvPr/>
        </p:nvSpPr>
        <p:spPr>
          <a:xfrm>
            <a:off x="693420" y="3712210"/>
            <a:ext cx="5029200" cy="457200"/>
          </a:xfrm>
          <a:prstGeom prst="rect">
            <a:avLst/>
          </a:prstGeom>
          <a:noFill/>
          <a:ln/>
        </p:spPr>
        <p:txBody>
          <a:bodyPr wrap="square" lIns="0" tIns="0" rIns="0" bIns="0" rtlCol="0" anchor="ctr"/>
          <a:lstStyle/>
          <a:p>
            <a:pPr marL="0" indent="0">
              <a:buNone/>
            </a:pPr>
            <a:r>
              <a:rPr lang="en-US" sz="1600" b="1">
                <a:solidFill>
                  <a:srgbClr val="E6007E"/>
                </a:solidFill>
                <a:latin typeface="Arial" panose="020B0604020202020204" pitchFamily="34" charset="0"/>
                <a:ea typeface="Georgia" pitchFamily="34" charset="-122"/>
                <a:cs typeface="Arial" panose="020B0604020202020204" pitchFamily="34" charset="0"/>
              </a:rPr>
              <a:t>Anschaffung von 2 </a:t>
            </a:r>
            <a:r>
              <a:rPr lang="en-US" sz="1600" b="1" err="1">
                <a:solidFill>
                  <a:srgbClr val="E6007E"/>
                </a:solidFill>
                <a:latin typeface="Arial" panose="020B0604020202020204" pitchFamily="34" charset="0"/>
                <a:ea typeface="Georgia" pitchFamily="34" charset="-122"/>
                <a:cs typeface="Arial" panose="020B0604020202020204" pitchFamily="34" charset="0"/>
              </a:rPr>
              <a:t>Avataren</a:t>
            </a:r>
            <a:r>
              <a:rPr lang="en-US" sz="1600" b="1">
                <a:solidFill>
                  <a:srgbClr val="E6007E"/>
                </a:solidFill>
                <a:latin typeface="Arial" panose="020B0604020202020204" pitchFamily="34" charset="0"/>
                <a:ea typeface="Georgia" pitchFamily="34" charset="-122"/>
                <a:cs typeface="Arial" panose="020B0604020202020204" pitchFamily="34" charset="0"/>
              </a:rPr>
              <a:t> für die Stiftung </a:t>
            </a:r>
            <a:r>
              <a:rPr lang="en-US" sz="1600" b="1" err="1">
                <a:solidFill>
                  <a:srgbClr val="E6007E"/>
                </a:solidFill>
                <a:latin typeface="Arial" panose="020B0604020202020204" pitchFamily="34" charset="0"/>
                <a:ea typeface="Georgia" pitchFamily="34" charset="-122"/>
                <a:cs typeface="Arial" panose="020B0604020202020204" pitchFamily="34" charset="0"/>
              </a:rPr>
              <a:t>krebskranker</a:t>
            </a:r>
            <a:r>
              <a:rPr lang="en-US" sz="1600" b="1">
                <a:solidFill>
                  <a:srgbClr val="E6007E"/>
                </a:solidFill>
                <a:latin typeface="Arial" panose="020B0604020202020204" pitchFamily="34" charset="0"/>
                <a:ea typeface="Georgia" pitchFamily="34" charset="-122"/>
                <a:cs typeface="Arial" panose="020B0604020202020204" pitchFamily="34" charset="0"/>
              </a:rPr>
              <a:t> Kinder in Coburg</a:t>
            </a:r>
            <a:endParaRPr lang="en-US" sz="1600">
              <a:latin typeface="Arial" panose="020B0604020202020204" pitchFamily="34" charset="0"/>
              <a:cs typeface="Arial" panose="020B0604020202020204" pitchFamily="34" charset="0"/>
            </a:endParaRPr>
          </a:p>
        </p:txBody>
      </p:sp>
      <p:sp>
        <p:nvSpPr>
          <p:cNvPr id="12" name="Text 10"/>
          <p:cNvSpPr/>
          <p:nvPr/>
        </p:nvSpPr>
        <p:spPr>
          <a:xfrm>
            <a:off x="713232" y="4237990"/>
            <a:ext cx="5029200" cy="640080"/>
          </a:xfrm>
          <a:prstGeom prst="rect">
            <a:avLst/>
          </a:prstGeom>
          <a:noFill/>
          <a:ln/>
        </p:spPr>
        <p:txBody>
          <a:bodyPr wrap="square" lIns="0" tIns="0" rIns="0" bIns="0" rtlCol="0" anchor="ctr"/>
          <a:lstStyle/>
          <a:p>
            <a:pPr marL="0" indent="0">
              <a:buNone/>
            </a:pPr>
            <a:endParaRPr lang="en-US" sz="1100">
              <a:latin typeface="Arial" panose="020B0604020202020204" pitchFamily="34" charset="0"/>
              <a:ea typeface="Calibri" pitchFamily="34" charset="-122"/>
              <a:cs typeface="Arial" panose="020B0604020202020204" pitchFamily="34" charset="0"/>
            </a:endParaRPr>
          </a:p>
          <a:p>
            <a:pPr marL="0" indent="0">
              <a:buNone/>
            </a:pPr>
            <a:r>
              <a:rPr lang="en-US" sz="1100">
                <a:latin typeface="Arial" panose="020B0604020202020204" pitchFamily="34" charset="0"/>
                <a:ea typeface="Calibri" pitchFamily="34" charset="-122"/>
                <a:cs typeface="Arial" panose="020B0604020202020204" pitchFamily="34" charset="0"/>
              </a:rPr>
              <a:t>Für den Einsatz in Aus- und Weiterbildung – ein Werkzeug, das Lernen </a:t>
            </a:r>
            <a:r>
              <a:rPr lang="en-US" sz="1100" err="1">
                <a:latin typeface="Arial" panose="020B0604020202020204" pitchFamily="34" charset="0"/>
                <a:ea typeface="Calibri" pitchFamily="34" charset="-122"/>
                <a:cs typeface="Arial" panose="020B0604020202020204" pitchFamily="34" charset="0"/>
              </a:rPr>
              <a:t>greifbarer</a:t>
            </a:r>
            <a:r>
              <a:rPr lang="en-US" sz="1100">
                <a:latin typeface="Arial" panose="020B0604020202020204" pitchFamily="34" charset="0"/>
                <a:ea typeface="Calibri" pitchFamily="34" charset="-122"/>
                <a:cs typeface="Arial" panose="020B0604020202020204" pitchFamily="34" charset="0"/>
              </a:rPr>
              <a:t> </a:t>
            </a:r>
            <a:r>
              <a:rPr lang="en-US" sz="1100" err="1">
                <a:latin typeface="Arial" panose="020B0604020202020204" pitchFamily="34" charset="0"/>
                <a:ea typeface="Calibri" pitchFamily="34" charset="-122"/>
                <a:cs typeface="Arial" panose="020B0604020202020204" pitchFamily="34" charset="0"/>
              </a:rPr>
              <a:t>macht</a:t>
            </a:r>
            <a:r>
              <a:rPr lang="en-US" sz="1100">
                <a:latin typeface="Arial" panose="020B0604020202020204" pitchFamily="34" charset="0"/>
                <a:ea typeface="Calibri" pitchFamily="34" charset="-122"/>
                <a:cs typeface="Arial" panose="020B0604020202020204" pitchFamily="34" charset="0"/>
              </a:rPr>
              <a:t>.</a:t>
            </a:r>
          </a:p>
          <a:p>
            <a:pPr marL="0" indent="0">
              <a:buNone/>
            </a:pPr>
            <a:endParaRPr lang="en-US" sz="1100">
              <a:latin typeface="Arial" panose="020B0604020202020204" pitchFamily="34" charset="0"/>
              <a:ea typeface="Calibri" pitchFamily="34" charset="-122"/>
              <a:cs typeface="Arial" panose="020B0604020202020204" pitchFamily="34" charset="0"/>
            </a:endParaRPr>
          </a:p>
        </p:txBody>
      </p:sp>
      <p:sp>
        <p:nvSpPr>
          <p:cNvPr id="13" name="Shape 11"/>
          <p:cNvSpPr/>
          <p:nvPr/>
        </p:nvSpPr>
        <p:spPr>
          <a:xfrm>
            <a:off x="6393180" y="2513569"/>
            <a:ext cx="5029200" cy="3667775"/>
          </a:xfrm>
          <a:prstGeom prst="rect">
            <a:avLst/>
          </a:prstGeom>
          <a:solidFill>
            <a:srgbClr val="FFFFFF"/>
          </a:solidFill>
          <a:ln w="12700">
            <a:solidFill>
              <a:srgbClr val="D9D2C5"/>
            </a:solidFill>
            <a:prstDash val="solid"/>
          </a:ln>
        </p:spPr>
        <p:txBody>
          <a:bodyPr/>
          <a:lstStyle/>
          <a:p>
            <a:endParaRPr lang="de-DE"/>
          </a:p>
        </p:txBody>
      </p:sp>
      <p:sp>
        <p:nvSpPr>
          <p:cNvPr id="14" name="Shape 12"/>
          <p:cNvSpPr/>
          <p:nvPr/>
        </p:nvSpPr>
        <p:spPr>
          <a:xfrm>
            <a:off x="6393180" y="2418139"/>
            <a:ext cx="5029200" cy="82675"/>
          </a:xfrm>
          <a:prstGeom prst="rect">
            <a:avLst/>
          </a:prstGeom>
          <a:solidFill>
            <a:srgbClr val="F39200"/>
          </a:solidFill>
          <a:ln w="12700">
            <a:solidFill>
              <a:srgbClr val="F39200"/>
            </a:solidFill>
            <a:prstDash val="solid"/>
          </a:ln>
        </p:spPr>
        <p:txBody>
          <a:bodyPr/>
          <a:lstStyle/>
          <a:p>
            <a:endParaRPr lang="de-DE"/>
          </a:p>
        </p:txBody>
      </p:sp>
      <p:sp>
        <p:nvSpPr>
          <p:cNvPr id="15" name="Text 13"/>
          <p:cNvSpPr/>
          <p:nvPr/>
        </p:nvSpPr>
        <p:spPr>
          <a:xfrm>
            <a:off x="6550152" y="2624981"/>
            <a:ext cx="5029200" cy="868680"/>
          </a:xfrm>
          <a:prstGeom prst="rect">
            <a:avLst/>
          </a:prstGeom>
          <a:noFill/>
          <a:ln/>
        </p:spPr>
        <p:txBody>
          <a:bodyPr wrap="square" lIns="0" tIns="0" rIns="0" bIns="0" rtlCol="0" anchor="ctr"/>
          <a:lstStyle/>
          <a:p>
            <a:pPr marL="0" indent="0">
              <a:buNone/>
            </a:pPr>
            <a:r>
              <a:rPr lang="en-US" sz="4000" b="1">
                <a:solidFill>
                  <a:srgbClr val="E6007E"/>
                </a:solidFill>
                <a:latin typeface="Arial" panose="020B0604020202020204" pitchFamily="34" charset="0"/>
                <a:ea typeface="Georgia" pitchFamily="34" charset="-122"/>
                <a:cs typeface="Arial" panose="020B0604020202020204" pitchFamily="34" charset="0"/>
              </a:rPr>
              <a:t>9.100 Euro</a:t>
            </a:r>
            <a:endParaRPr lang="en-US" sz="4000">
              <a:latin typeface="Arial" panose="020B0604020202020204" pitchFamily="34" charset="0"/>
              <a:cs typeface="Arial" panose="020B0604020202020204" pitchFamily="34" charset="0"/>
            </a:endParaRPr>
          </a:p>
        </p:txBody>
      </p:sp>
      <p:sp>
        <p:nvSpPr>
          <p:cNvPr id="16" name="Shape 14"/>
          <p:cNvSpPr/>
          <p:nvPr/>
        </p:nvSpPr>
        <p:spPr>
          <a:xfrm>
            <a:off x="6637020" y="3530745"/>
            <a:ext cx="731520" cy="0"/>
          </a:xfrm>
          <a:prstGeom prst="line">
            <a:avLst/>
          </a:prstGeom>
          <a:noFill/>
          <a:ln w="25400">
            <a:solidFill>
              <a:srgbClr val="F39200"/>
            </a:solidFill>
            <a:prstDash val="solid"/>
          </a:ln>
        </p:spPr>
        <p:txBody>
          <a:bodyPr/>
          <a:lstStyle/>
          <a:p>
            <a:endParaRPr lang="de-DE"/>
          </a:p>
        </p:txBody>
      </p:sp>
      <p:sp>
        <p:nvSpPr>
          <p:cNvPr id="17" name="Text 15"/>
          <p:cNvSpPr/>
          <p:nvPr/>
        </p:nvSpPr>
        <p:spPr>
          <a:xfrm>
            <a:off x="6637020" y="3628772"/>
            <a:ext cx="5029200" cy="457200"/>
          </a:xfrm>
          <a:prstGeom prst="rect">
            <a:avLst/>
          </a:prstGeom>
          <a:noFill/>
          <a:ln/>
        </p:spPr>
        <p:txBody>
          <a:bodyPr wrap="square" lIns="0" tIns="0" rIns="0" bIns="0" rtlCol="0" anchor="ctr"/>
          <a:lstStyle/>
          <a:p>
            <a:pPr marL="0" indent="0">
              <a:buNone/>
            </a:pPr>
            <a:r>
              <a:rPr lang="en-US" sz="1600" b="1">
                <a:solidFill>
                  <a:srgbClr val="E6007E"/>
                </a:solidFill>
                <a:latin typeface="Arial" panose="020B0604020202020204" pitchFamily="34" charset="0"/>
                <a:ea typeface="Georgia" pitchFamily="34" charset="-122"/>
                <a:cs typeface="Arial" panose="020B0604020202020204" pitchFamily="34" charset="0"/>
              </a:rPr>
              <a:t>Outdoor-</a:t>
            </a:r>
            <a:r>
              <a:rPr lang="en-US" sz="1600" b="1" err="1">
                <a:solidFill>
                  <a:srgbClr val="E6007E"/>
                </a:solidFill>
                <a:latin typeface="Arial" panose="020B0604020202020204" pitchFamily="34" charset="0"/>
                <a:ea typeface="Georgia" pitchFamily="34" charset="-122"/>
                <a:cs typeface="Arial" panose="020B0604020202020204" pitchFamily="34" charset="0"/>
              </a:rPr>
              <a:t>Sportgerätepark</a:t>
            </a:r>
            <a:r>
              <a:rPr lang="en-US" sz="1600" b="1">
                <a:solidFill>
                  <a:srgbClr val="E6007E"/>
                </a:solidFill>
                <a:latin typeface="Arial" panose="020B0604020202020204" pitchFamily="34" charset="0"/>
                <a:ea typeface="Georgia" pitchFamily="34" charset="-122"/>
                <a:cs typeface="Arial" panose="020B0604020202020204" pitchFamily="34" charset="0"/>
              </a:rPr>
              <a:t> für </a:t>
            </a:r>
            <a:r>
              <a:rPr lang="en-US" sz="1600" b="1" err="1">
                <a:solidFill>
                  <a:srgbClr val="E6007E"/>
                </a:solidFill>
                <a:latin typeface="Arial" panose="020B0604020202020204" pitchFamily="34" charset="0"/>
                <a:ea typeface="Georgia" pitchFamily="34" charset="-122"/>
                <a:cs typeface="Arial" panose="020B0604020202020204" pitchFamily="34" charset="0"/>
              </a:rPr>
              <a:t>Kinderseelen</a:t>
            </a:r>
            <a:r>
              <a:rPr lang="en-US" sz="1600" b="1">
                <a:solidFill>
                  <a:srgbClr val="E6007E"/>
                </a:solidFill>
                <a:latin typeface="Arial" panose="020B0604020202020204" pitchFamily="34" charset="0"/>
                <a:ea typeface="Georgia" pitchFamily="34" charset="-122"/>
                <a:cs typeface="Arial" panose="020B0604020202020204" pitchFamily="34" charset="0"/>
              </a:rPr>
              <a:t> e. V.</a:t>
            </a:r>
            <a:endParaRPr lang="en-US" sz="1600">
              <a:latin typeface="Arial" panose="020B0604020202020204" pitchFamily="34" charset="0"/>
              <a:cs typeface="Arial" panose="020B0604020202020204" pitchFamily="34" charset="0"/>
            </a:endParaRPr>
          </a:p>
        </p:txBody>
      </p:sp>
      <p:sp>
        <p:nvSpPr>
          <p:cNvPr id="18" name="Text 16"/>
          <p:cNvSpPr/>
          <p:nvPr/>
        </p:nvSpPr>
        <p:spPr>
          <a:xfrm>
            <a:off x="6569964" y="4055362"/>
            <a:ext cx="4852416" cy="914400"/>
          </a:xfrm>
          <a:prstGeom prst="rect">
            <a:avLst/>
          </a:prstGeom>
          <a:noFill/>
          <a:ln/>
        </p:spPr>
        <p:txBody>
          <a:bodyPr wrap="square" lIns="0" tIns="0" rIns="0" bIns="0" rtlCol="0" anchor="ctr"/>
          <a:lstStyle/>
          <a:p>
            <a:pPr marL="0" indent="0">
              <a:buNone/>
            </a:pPr>
            <a:r>
              <a:rPr lang="en-US" sz="1100">
                <a:latin typeface="Arial" panose="020B0604020202020204" pitchFamily="34" charset="0"/>
                <a:ea typeface="Calibri" pitchFamily="34" charset="-122"/>
                <a:cs typeface="Arial" panose="020B0604020202020204" pitchFamily="34" charset="0"/>
              </a:rPr>
              <a:t>Bewegung im Freien für alle – ein niedrigschwelliges Angebot, das Gemeinschaft und Gesundheit </a:t>
            </a:r>
            <a:r>
              <a:rPr lang="en-US" sz="1100" err="1">
                <a:latin typeface="Arial" panose="020B0604020202020204" pitchFamily="34" charset="0"/>
                <a:ea typeface="Calibri" pitchFamily="34" charset="-122"/>
                <a:cs typeface="Arial" panose="020B0604020202020204" pitchFamily="34" charset="0"/>
              </a:rPr>
              <a:t>fördert</a:t>
            </a:r>
            <a:r>
              <a:rPr lang="en-US" sz="1100">
                <a:latin typeface="Arial" panose="020B0604020202020204" pitchFamily="34" charset="0"/>
                <a:ea typeface="Calibri" pitchFamily="34" charset="-122"/>
                <a:cs typeface="Arial" panose="020B0604020202020204" pitchFamily="34" charset="0"/>
              </a:rPr>
              <a:t>.</a:t>
            </a:r>
          </a:p>
        </p:txBody>
      </p:sp>
      <p:sp>
        <p:nvSpPr>
          <p:cNvPr id="21" name="Shape 19"/>
          <p:cNvSpPr/>
          <p:nvPr/>
        </p:nvSpPr>
        <p:spPr>
          <a:xfrm>
            <a:off x="0" y="6583680"/>
            <a:ext cx="12161520" cy="274320"/>
          </a:xfrm>
          <a:prstGeom prst="rect">
            <a:avLst/>
          </a:prstGeom>
          <a:solidFill>
            <a:srgbClr val="E6007E"/>
          </a:solidFill>
          <a:ln w="12700">
            <a:solidFill>
              <a:srgbClr val="E6007E"/>
            </a:solidFill>
            <a:prstDash val="solid"/>
          </a:ln>
        </p:spPr>
        <p:txBody>
          <a:bodyPr/>
          <a:lstStyle/>
          <a:p>
            <a:endParaRPr lang="de-DE"/>
          </a:p>
        </p:txBody>
      </p:sp>
      <p:sp>
        <p:nvSpPr>
          <p:cNvPr id="22" name="Text 20"/>
          <p:cNvSpPr/>
          <p:nvPr/>
        </p:nvSpPr>
        <p:spPr>
          <a:xfrm>
            <a:off x="457200" y="6583680"/>
            <a:ext cx="8229600" cy="274320"/>
          </a:xfrm>
          <a:prstGeom prst="rect">
            <a:avLst/>
          </a:prstGeom>
          <a:noFill/>
          <a:ln/>
        </p:spPr>
        <p:txBody>
          <a:bodyPr wrap="square" lIns="0" tIns="0" rIns="0" bIns="0" rtlCol="0" anchor="ctr"/>
          <a:lstStyle/>
          <a:p>
            <a:pPr marL="0" indent="0">
              <a:buNone/>
            </a:pPr>
            <a:r>
              <a:rPr lang="en-US" sz="900">
                <a:solidFill>
                  <a:srgbClr val="FFFFFF"/>
                </a:solidFill>
                <a:latin typeface="Arial" panose="020B0604020202020204" pitchFamily="34" charset="0"/>
                <a:ea typeface="Calibri" pitchFamily="34" charset="-122"/>
                <a:cs typeface="Arial" panose="020B0604020202020204" pitchFamily="34" charset="0"/>
              </a:rPr>
              <a:t>medi for help  •  Jahresbericht 2025</a:t>
            </a:r>
            <a:endParaRPr lang="en-US" sz="900">
              <a:latin typeface="Arial" panose="020B0604020202020204" pitchFamily="34" charset="0"/>
              <a:cs typeface="Arial" panose="020B0604020202020204" pitchFamily="34" charset="0"/>
            </a:endParaRPr>
          </a:p>
        </p:txBody>
      </p:sp>
      <p:sp>
        <p:nvSpPr>
          <p:cNvPr id="23" name="Text 21"/>
          <p:cNvSpPr/>
          <p:nvPr/>
        </p:nvSpPr>
        <p:spPr>
          <a:xfrm>
            <a:off x="11247120" y="6583680"/>
            <a:ext cx="640080" cy="274320"/>
          </a:xfrm>
          <a:prstGeom prst="rect">
            <a:avLst/>
          </a:prstGeom>
          <a:noFill/>
          <a:ln/>
        </p:spPr>
        <p:txBody>
          <a:bodyPr wrap="square" lIns="0" tIns="0" rIns="0" bIns="0" rtlCol="0" anchor="ctr"/>
          <a:lstStyle/>
          <a:p>
            <a:pPr marL="0" indent="0" algn="r">
              <a:buNone/>
            </a:pPr>
            <a:r>
              <a:rPr lang="en-US" sz="900">
                <a:solidFill>
                  <a:srgbClr val="FFFFFF"/>
                </a:solidFill>
                <a:latin typeface="Calibri" pitchFamily="34" charset="0"/>
                <a:ea typeface="Calibri" pitchFamily="34" charset="-122"/>
                <a:cs typeface="Calibri" pitchFamily="34" charset="-120"/>
              </a:rPr>
              <a:t>23 / 25</a:t>
            </a:r>
            <a:endParaRPr lang="en-US" sz="900"/>
          </a:p>
        </p:txBody>
      </p:sp>
      <p:pic>
        <p:nvPicPr>
          <p:cNvPr id="25" name="Grafik 24">
            <a:extLst>
              <a:ext uri="{FF2B5EF4-FFF2-40B4-BE49-F238E27FC236}">
                <a16:creationId xmlns:a16="http://schemas.microsoft.com/office/drawing/2014/main" id="{AD70AFAF-11C2-0070-5910-46127AA78C16}"/>
              </a:ext>
            </a:extLst>
          </p:cNvPr>
          <p:cNvPicPr>
            <a:picLocks noChangeAspect="1"/>
          </p:cNvPicPr>
          <p:nvPr/>
        </p:nvPicPr>
        <p:blipFill>
          <a:blip r:embed="rId3"/>
          <a:srcRect l="10445" t="16593" r="18111" b="11704"/>
          <a:stretch>
            <a:fillRect/>
          </a:stretch>
        </p:blipFill>
        <p:spPr>
          <a:xfrm>
            <a:off x="3621024" y="4746731"/>
            <a:ext cx="1503022" cy="1131357"/>
          </a:xfrm>
          <a:prstGeom prst="rect">
            <a:avLst/>
          </a:prstGeom>
        </p:spPr>
      </p:pic>
      <p:pic>
        <p:nvPicPr>
          <p:cNvPr id="20484" name="Picture 4" descr="Kinderseelen e.V.">
            <a:extLst>
              <a:ext uri="{FF2B5EF4-FFF2-40B4-BE49-F238E27FC236}">
                <a16:creationId xmlns:a16="http://schemas.microsoft.com/office/drawing/2014/main" id="{CE185D47-6605-F578-38CA-7583D69A87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92002" y="4870206"/>
            <a:ext cx="1812290" cy="474746"/>
          </a:xfrm>
          <a:prstGeom prst="rect">
            <a:avLst/>
          </a:prstGeom>
          <a:noFill/>
          <a:extLst>
            <a:ext uri="{909E8E84-426E-40DD-AFC4-6F175D3DCCD1}">
              <a14:hiddenFill xmlns:a14="http://schemas.microsoft.com/office/drawing/2010/main">
                <a:solidFill>
                  <a:srgbClr val="FFFFFF"/>
                </a:solidFill>
              </a14:hiddenFill>
            </a:ext>
          </a:extLst>
        </p:spPr>
      </p:pic>
      <p:pic>
        <p:nvPicPr>
          <p:cNvPr id="20490" name="Picture 10" descr="Ein Bild, das Entwurf, Zeichnung, Design, Kunst enthält.&#10;&#10;KI-generierte Inhalte können fehlerhaft sein.">
            <a:extLst>
              <a:ext uri="{FF2B5EF4-FFF2-40B4-BE49-F238E27FC236}">
                <a16:creationId xmlns:a16="http://schemas.microsoft.com/office/drawing/2014/main" id="{CEBA4069-A096-DF1A-708D-348C40AF33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91709" y="4779644"/>
            <a:ext cx="1874133" cy="1037849"/>
          </a:xfrm>
          <a:prstGeom prst="rect">
            <a:avLst/>
          </a:prstGeom>
          <a:noFill/>
          <a:extLst>
            <a:ext uri="{909E8E84-426E-40DD-AFC4-6F175D3DCCD1}">
              <a14:hiddenFill xmlns:a14="http://schemas.microsoft.com/office/drawing/2010/main">
                <a:solidFill>
                  <a:srgbClr val="FFFFFF"/>
                </a:solidFill>
              </a14:hiddenFill>
            </a:ext>
          </a:extLst>
        </p:spPr>
      </p:pic>
      <p:pic>
        <p:nvPicPr>
          <p:cNvPr id="20494" name="Picture 14" descr="Ein Bild, das Text, Schrift, Grafiken, Grafikdesign enthält.&#10;&#10;Automatisch generierte Beschreibung">
            <a:extLst>
              <a:ext uri="{FF2B5EF4-FFF2-40B4-BE49-F238E27FC236}">
                <a16:creationId xmlns:a16="http://schemas.microsoft.com/office/drawing/2014/main" id="{61E9CDC2-6DDB-CBD6-CE99-79724E58AE4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51118" y="4786630"/>
            <a:ext cx="1026066" cy="106553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6">
    <p:bg>
      <p:bgPr>
        <a:solidFill>
          <a:srgbClr val="F8F5F0"/>
        </a:solidFill>
        <a:effectLst/>
      </p:bgPr>
    </p:bg>
    <p:spTree>
      <p:nvGrpSpPr>
        <p:cNvPr id="1" name=""/>
        <p:cNvGrpSpPr/>
        <p:nvPr/>
      </p:nvGrpSpPr>
      <p:grpSpPr>
        <a:xfrm>
          <a:off x="0" y="0"/>
          <a:ext cx="0" cy="0"/>
          <a:chOff x="0" y="0"/>
          <a:chExt cx="0" cy="0"/>
        </a:xfrm>
      </p:grpSpPr>
      <p:sp>
        <p:nvSpPr>
          <p:cNvPr id="2" name="Shape 0"/>
          <p:cNvSpPr/>
          <p:nvPr/>
        </p:nvSpPr>
        <p:spPr>
          <a:xfrm>
            <a:off x="457200" y="457200"/>
            <a:ext cx="182880" cy="320040"/>
          </a:xfrm>
          <a:prstGeom prst="rect">
            <a:avLst/>
          </a:prstGeom>
          <a:solidFill>
            <a:srgbClr val="F39200"/>
          </a:solidFill>
          <a:ln w="12700">
            <a:solidFill>
              <a:srgbClr val="F39200"/>
            </a:solidFill>
            <a:prstDash val="solid"/>
          </a:ln>
        </p:spPr>
        <p:txBody>
          <a:bodyPr/>
          <a:lstStyle/>
          <a:p>
            <a:endParaRPr lang="de-DE"/>
          </a:p>
        </p:txBody>
      </p:sp>
      <p:sp>
        <p:nvSpPr>
          <p:cNvPr id="3" name="Text 1"/>
          <p:cNvSpPr/>
          <p:nvPr/>
        </p:nvSpPr>
        <p:spPr>
          <a:xfrm>
            <a:off x="713232" y="457200"/>
            <a:ext cx="5486400" cy="320040"/>
          </a:xfrm>
          <a:prstGeom prst="rect">
            <a:avLst/>
          </a:prstGeom>
          <a:noFill/>
          <a:ln/>
        </p:spPr>
        <p:txBody>
          <a:bodyPr wrap="square" lIns="0" tIns="0" rIns="0" bIns="0" rtlCol="0" anchor="ctr"/>
          <a:lstStyle/>
          <a:p>
            <a:pPr marL="0" indent="0">
              <a:buNone/>
            </a:pPr>
            <a:r>
              <a:rPr lang="en-US" sz="1100" b="1" kern="0" spc="300">
                <a:solidFill>
                  <a:srgbClr val="F39200"/>
                </a:solidFill>
                <a:latin typeface="Arial" panose="020B0604020202020204" pitchFamily="34" charset="0"/>
                <a:ea typeface="Calibri" pitchFamily="34" charset="-122"/>
                <a:cs typeface="Arial" panose="020B0604020202020204" pitchFamily="34" charset="0"/>
              </a:rPr>
              <a:t>11  •  DANKE</a:t>
            </a:r>
            <a:endParaRPr lang="en-US" sz="1100">
              <a:latin typeface="Arial" panose="020B0604020202020204" pitchFamily="34" charset="0"/>
              <a:cs typeface="Arial" panose="020B0604020202020204" pitchFamily="34" charset="0"/>
            </a:endParaRPr>
          </a:p>
        </p:txBody>
      </p:sp>
      <p:sp>
        <p:nvSpPr>
          <p:cNvPr id="4" name="Text 2"/>
          <p:cNvSpPr/>
          <p:nvPr/>
        </p:nvSpPr>
        <p:spPr>
          <a:xfrm>
            <a:off x="457200" y="868680"/>
            <a:ext cx="11247120" cy="731520"/>
          </a:xfrm>
          <a:prstGeom prst="rect">
            <a:avLst/>
          </a:prstGeom>
          <a:noFill/>
          <a:ln/>
        </p:spPr>
        <p:txBody>
          <a:bodyPr wrap="square" lIns="0" tIns="0" rIns="0" bIns="0" rtlCol="0" anchor="ctr"/>
          <a:lstStyle/>
          <a:p>
            <a:pPr marL="0" indent="0">
              <a:buNone/>
            </a:pPr>
            <a:r>
              <a:rPr lang="en-US" sz="3200" b="1">
                <a:solidFill>
                  <a:srgbClr val="E6007E"/>
                </a:solidFill>
                <a:latin typeface="Arial" panose="020B0604020202020204" pitchFamily="34" charset="0"/>
                <a:ea typeface="Georgia" pitchFamily="34" charset="-122"/>
                <a:cs typeface="Arial" panose="020B0604020202020204" pitchFamily="34" charset="0"/>
              </a:rPr>
              <a:t>Ohne Sie wäre all das nicht möglich.</a:t>
            </a:r>
            <a:endParaRPr lang="en-US" sz="3200">
              <a:latin typeface="Arial" panose="020B0604020202020204" pitchFamily="34" charset="0"/>
              <a:cs typeface="Arial" panose="020B0604020202020204" pitchFamily="34" charset="0"/>
            </a:endParaRPr>
          </a:p>
        </p:txBody>
      </p:sp>
      <p:sp>
        <p:nvSpPr>
          <p:cNvPr id="5" name="Text 3"/>
          <p:cNvSpPr/>
          <p:nvPr/>
        </p:nvSpPr>
        <p:spPr>
          <a:xfrm>
            <a:off x="457200" y="1600200"/>
            <a:ext cx="11247120" cy="411480"/>
          </a:xfrm>
          <a:prstGeom prst="rect">
            <a:avLst/>
          </a:prstGeom>
          <a:noFill/>
          <a:ln/>
        </p:spPr>
        <p:txBody>
          <a:bodyPr wrap="square" lIns="0" tIns="0" rIns="0" bIns="0" rtlCol="0" anchor="ctr"/>
          <a:lstStyle/>
          <a:p>
            <a:pPr marL="0" indent="0">
              <a:buNone/>
            </a:pPr>
            <a:r>
              <a:rPr lang="en-US" sz="1600" i="1" err="1">
                <a:latin typeface="Arial" panose="020B0604020202020204" pitchFamily="34" charset="0"/>
                <a:ea typeface="Georgia" pitchFamily="34" charset="-122"/>
                <a:cs typeface="Arial" panose="020B0604020202020204" pitchFamily="34" charset="0"/>
              </a:rPr>
              <a:t>Unsere</a:t>
            </a:r>
            <a:r>
              <a:rPr lang="en-US" sz="1600" i="1">
                <a:latin typeface="Arial" panose="020B0604020202020204" pitchFamily="34" charset="0"/>
                <a:ea typeface="Georgia" pitchFamily="34" charset="-122"/>
                <a:cs typeface="Arial" panose="020B0604020202020204" pitchFamily="34" charset="0"/>
              </a:rPr>
              <a:t> </a:t>
            </a:r>
            <a:r>
              <a:rPr lang="en-US" sz="1600" i="1" err="1">
                <a:latin typeface="Arial" panose="020B0604020202020204" pitchFamily="34" charset="0"/>
                <a:ea typeface="Georgia" pitchFamily="34" charset="-122"/>
                <a:cs typeface="Arial" panose="020B0604020202020204" pitchFamily="34" charset="0"/>
              </a:rPr>
              <a:t>Partner:innen</a:t>
            </a:r>
            <a:r>
              <a:rPr lang="en-US" sz="1600" i="1">
                <a:latin typeface="Arial" panose="020B0604020202020204" pitchFamily="34" charset="0"/>
                <a:ea typeface="Georgia" pitchFamily="34" charset="-122"/>
                <a:cs typeface="Arial" panose="020B0604020202020204" pitchFamily="34" charset="0"/>
              </a:rPr>
              <a:t> und </a:t>
            </a:r>
            <a:r>
              <a:rPr lang="en-US" sz="1600" i="1" err="1">
                <a:latin typeface="Arial" panose="020B0604020202020204" pitchFamily="34" charset="0"/>
                <a:ea typeface="Georgia" pitchFamily="34" charset="-122"/>
                <a:cs typeface="Arial" panose="020B0604020202020204" pitchFamily="34" charset="0"/>
              </a:rPr>
              <a:t>Unterstützer:innen</a:t>
            </a:r>
            <a:r>
              <a:rPr lang="en-US" sz="1600" i="1">
                <a:latin typeface="Arial" panose="020B0604020202020204" pitchFamily="34" charset="0"/>
                <a:ea typeface="Georgia" pitchFamily="34" charset="-122"/>
                <a:cs typeface="Arial" panose="020B0604020202020204" pitchFamily="34" charset="0"/>
              </a:rPr>
              <a:t> 2025</a:t>
            </a:r>
            <a:endParaRPr lang="en-US" sz="1600">
              <a:latin typeface="Arial" panose="020B0604020202020204" pitchFamily="34" charset="0"/>
              <a:cs typeface="Arial" panose="020B0604020202020204" pitchFamily="34" charset="0"/>
            </a:endParaRPr>
          </a:p>
        </p:txBody>
      </p:sp>
      <p:sp>
        <p:nvSpPr>
          <p:cNvPr id="6" name="Text 4"/>
          <p:cNvSpPr/>
          <p:nvPr/>
        </p:nvSpPr>
        <p:spPr>
          <a:xfrm>
            <a:off x="457200" y="2194560"/>
            <a:ext cx="10972800" cy="548640"/>
          </a:xfrm>
          <a:prstGeom prst="rect">
            <a:avLst/>
          </a:prstGeom>
          <a:noFill/>
          <a:ln/>
        </p:spPr>
        <p:txBody>
          <a:bodyPr wrap="square" lIns="0" tIns="0" rIns="0" bIns="0" rtlCol="0" anchor="ctr"/>
          <a:lstStyle/>
          <a:p>
            <a:pPr marL="0" indent="0">
              <a:buNone/>
            </a:pPr>
            <a:r>
              <a:rPr lang="en-US" sz="1400" i="1">
                <a:latin typeface="Arial" panose="020B0604020202020204" pitchFamily="34" charset="0"/>
                <a:ea typeface="Calibri" pitchFamily="34" charset="-122"/>
                <a:cs typeface="Arial" panose="020B0604020202020204" pitchFamily="34" charset="0"/>
              </a:rPr>
              <a:t>Ein herzliches Dankeschön an alle Organisationen, Unternehmen und Menschen, die uns 2025 begleitet, unterstützt und gefördert haben:</a:t>
            </a:r>
            <a:endParaRPr lang="en-US" sz="1400">
              <a:latin typeface="Arial" panose="020B0604020202020204" pitchFamily="34" charset="0"/>
              <a:cs typeface="Arial" panose="020B0604020202020204" pitchFamily="34" charset="0"/>
            </a:endParaRPr>
          </a:p>
        </p:txBody>
      </p:sp>
      <p:sp>
        <p:nvSpPr>
          <p:cNvPr id="45" name="Shape 43"/>
          <p:cNvSpPr/>
          <p:nvPr/>
        </p:nvSpPr>
        <p:spPr>
          <a:xfrm>
            <a:off x="0" y="6583680"/>
            <a:ext cx="12161520" cy="274320"/>
          </a:xfrm>
          <a:prstGeom prst="rect">
            <a:avLst/>
          </a:prstGeom>
          <a:solidFill>
            <a:srgbClr val="E6007E"/>
          </a:solidFill>
          <a:ln w="12700">
            <a:solidFill>
              <a:srgbClr val="E6007E"/>
            </a:solidFill>
            <a:prstDash val="solid"/>
          </a:ln>
        </p:spPr>
        <p:txBody>
          <a:bodyPr/>
          <a:lstStyle/>
          <a:p>
            <a:endParaRPr lang="de-DE"/>
          </a:p>
        </p:txBody>
      </p:sp>
      <p:sp>
        <p:nvSpPr>
          <p:cNvPr id="46" name="Text 44"/>
          <p:cNvSpPr/>
          <p:nvPr/>
        </p:nvSpPr>
        <p:spPr>
          <a:xfrm>
            <a:off x="457200" y="6583680"/>
            <a:ext cx="8229600" cy="274320"/>
          </a:xfrm>
          <a:prstGeom prst="rect">
            <a:avLst/>
          </a:prstGeom>
          <a:noFill/>
          <a:ln/>
        </p:spPr>
        <p:txBody>
          <a:bodyPr wrap="square" lIns="0" tIns="0" rIns="0" bIns="0" rtlCol="0" anchor="ctr"/>
          <a:lstStyle/>
          <a:p>
            <a:pPr marL="0" indent="0">
              <a:buNone/>
            </a:pPr>
            <a:r>
              <a:rPr lang="en-US" sz="900">
                <a:solidFill>
                  <a:srgbClr val="FFFFFF"/>
                </a:solidFill>
                <a:latin typeface="Arial" panose="020B0604020202020204" pitchFamily="34" charset="0"/>
                <a:ea typeface="Calibri" pitchFamily="34" charset="-122"/>
                <a:cs typeface="Arial" panose="020B0604020202020204" pitchFamily="34" charset="0"/>
              </a:rPr>
              <a:t>medi for help  •  Jahresbericht 2025</a:t>
            </a:r>
            <a:endParaRPr lang="en-US" sz="900">
              <a:latin typeface="Arial" panose="020B0604020202020204" pitchFamily="34" charset="0"/>
              <a:cs typeface="Arial" panose="020B0604020202020204" pitchFamily="34" charset="0"/>
            </a:endParaRPr>
          </a:p>
        </p:txBody>
      </p:sp>
      <p:sp>
        <p:nvSpPr>
          <p:cNvPr id="47" name="Text 45"/>
          <p:cNvSpPr/>
          <p:nvPr/>
        </p:nvSpPr>
        <p:spPr>
          <a:xfrm>
            <a:off x="11247120" y="6583680"/>
            <a:ext cx="640080" cy="274320"/>
          </a:xfrm>
          <a:prstGeom prst="rect">
            <a:avLst/>
          </a:prstGeom>
          <a:noFill/>
          <a:ln/>
        </p:spPr>
        <p:txBody>
          <a:bodyPr wrap="square" lIns="0" tIns="0" rIns="0" bIns="0" rtlCol="0" anchor="ctr"/>
          <a:lstStyle/>
          <a:p>
            <a:pPr marL="0" indent="0" algn="r">
              <a:buNone/>
            </a:pPr>
            <a:r>
              <a:rPr lang="en-US" sz="900">
                <a:solidFill>
                  <a:srgbClr val="FFFFFF"/>
                </a:solidFill>
                <a:latin typeface="Calibri" pitchFamily="34" charset="0"/>
                <a:ea typeface="Calibri" pitchFamily="34" charset="-122"/>
                <a:cs typeface="Calibri" pitchFamily="34" charset="-120"/>
              </a:rPr>
              <a:t>24 / 25</a:t>
            </a:r>
            <a:endParaRPr lang="en-US" sz="900"/>
          </a:p>
        </p:txBody>
      </p:sp>
      <p:sp>
        <p:nvSpPr>
          <p:cNvPr id="53" name="Text 4">
            <a:extLst>
              <a:ext uri="{FF2B5EF4-FFF2-40B4-BE49-F238E27FC236}">
                <a16:creationId xmlns:a16="http://schemas.microsoft.com/office/drawing/2014/main" id="{28F624A8-2394-938F-E662-F4525690314B}"/>
              </a:ext>
            </a:extLst>
          </p:cNvPr>
          <p:cNvSpPr/>
          <p:nvPr/>
        </p:nvSpPr>
        <p:spPr>
          <a:xfrm>
            <a:off x="457200" y="2816352"/>
            <a:ext cx="5486400" cy="274320"/>
          </a:xfrm>
          <a:prstGeom prst="rect">
            <a:avLst/>
          </a:prstGeom>
          <a:noFill/>
          <a:ln/>
        </p:spPr>
        <p:txBody>
          <a:bodyPr wrap="square" rtlCol="0" anchor="ctr"/>
          <a:lstStyle/>
          <a:p>
            <a:pPr marL="0" indent="0">
              <a:buNone/>
            </a:pPr>
            <a:r>
              <a:rPr lang="en-US" sz="1400">
                <a:solidFill>
                  <a:srgbClr val="2D2D2D"/>
                </a:solidFill>
                <a:latin typeface="Arial" panose="020B0604020202020204" pitchFamily="34" charset="0"/>
                <a:ea typeface="Calibri" pitchFamily="34" charset="-122"/>
                <a:cs typeface="Arial" panose="020B0604020202020204" pitchFamily="34" charset="0"/>
              </a:rPr>
              <a:t>• HAS, Haiti</a:t>
            </a:r>
            <a:endParaRPr lang="en-US" sz="1400">
              <a:latin typeface="Arial" panose="020B0604020202020204" pitchFamily="34" charset="0"/>
              <a:cs typeface="Arial" panose="020B0604020202020204" pitchFamily="34" charset="0"/>
            </a:endParaRPr>
          </a:p>
        </p:txBody>
      </p:sp>
      <p:sp>
        <p:nvSpPr>
          <p:cNvPr id="54" name="Text 5">
            <a:extLst>
              <a:ext uri="{FF2B5EF4-FFF2-40B4-BE49-F238E27FC236}">
                <a16:creationId xmlns:a16="http://schemas.microsoft.com/office/drawing/2014/main" id="{64874A1F-1CA0-FF68-36CC-4425358933B1}"/>
              </a:ext>
            </a:extLst>
          </p:cNvPr>
          <p:cNvSpPr/>
          <p:nvPr/>
        </p:nvSpPr>
        <p:spPr>
          <a:xfrm>
            <a:off x="457200" y="3072384"/>
            <a:ext cx="5486400" cy="274320"/>
          </a:xfrm>
          <a:prstGeom prst="rect">
            <a:avLst/>
          </a:prstGeom>
          <a:noFill/>
          <a:ln/>
        </p:spPr>
        <p:txBody>
          <a:bodyPr wrap="square" rtlCol="0" anchor="ctr"/>
          <a:lstStyle/>
          <a:p>
            <a:pPr marL="0" indent="0">
              <a:buNone/>
            </a:pPr>
            <a:r>
              <a:rPr lang="en-US" sz="1400">
                <a:solidFill>
                  <a:srgbClr val="2D2D2D"/>
                </a:solidFill>
                <a:highlight>
                  <a:srgbClr val="F8F5F0"/>
                </a:highlight>
                <a:latin typeface="Arial" panose="020B0604020202020204" pitchFamily="34" charset="0"/>
                <a:ea typeface="Calibri" pitchFamily="34" charset="-122"/>
                <a:cs typeface="Arial" panose="020B0604020202020204" pitchFamily="34" charset="0"/>
              </a:rPr>
              <a:t>• Brylan’s Feat Foundation / Camp WatchMe, USA</a:t>
            </a:r>
            <a:endParaRPr lang="en-US" sz="1400">
              <a:highlight>
                <a:srgbClr val="F8F5F0"/>
              </a:highlight>
              <a:latin typeface="Arial" panose="020B0604020202020204" pitchFamily="34" charset="0"/>
              <a:cs typeface="Arial" panose="020B0604020202020204" pitchFamily="34" charset="0"/>
            </a:endParaRPr>
          </a:p>
        </p:txBody>
      </p:sp>
      <p:sp>
        <p:nvSpPr>
          <p:cNvPr id="55" name="Text 6">
            <a:extLst>
              <a:ext uri="{FF2B5EF4-FFF2-40B4-BE49-F238E27FC236}">
                <a16:creationId xmlns:a16="http://schemas.microsoft.com/office/drawing/2014/main" id="{7A042C5E-A4AB-B2C9-464B-ACF39F8FCBE8}"/>
              </a:ext>
            </a:extLst>
          </p:cNvPr>
          <p:cNvSpPr/>
          <p:nvPr/>
        </p:nvSpPr>
        <p:spPr>
          <a:xfrm>
            <a:off x="457200" y="3328416"/>
            <a:ext cx="5486400" cy="274320"/>
          </a:xfrm>
          <a:prstGeom prst="rect">
            <a:avLst/>
          </a:prstGeom>
          <a:noFill/>
          <a:ln/>
        </p:spPr>
        <p:txBody>
          <a:bodyPr wrap="square" rtlCol="0" anchor="ctr"/>
          <a:lstStyle/>
          <a:p>
            <a:pPr marL="0" indent="0">
              <a:buNone/>
            </a:pPr>
            <a:r>
              <a:rPr lang="en-US" sz="1400">
                <a:solidFill>
                  <a:srgbClr val="2D2D2D"/>
                </a:solidFill>
                <a:latin typeface="Arial" panose="020B0604020202020204" pitchFamily="34" charset="0"/>
                <a:ea typeface="Calibri" pitchFamily="34" charset="-122"/>
                <a:cs typeface="Arial" panose="020B0604020202020204" pitchFamily="34" charset="0"/>
              </a:rPr>
              <a:t>• PNG Angels, </a:t>
            </a:r>
            <a:r>
              <a:rPr lang="en-US" sz="1400" err="1">
                <a:solidFill>
                  <a:srgbClr val="2D2D2D"/>
                </a:solidFill>
                <a:latin typeface="Arial" panose="020B0604020202020204" pitchFamily="34" charset="0"/>
                <a:ea typeface="Calibri" pitchFamily="34" charset="-122"/>
                <a:cs typeface="Arial" panose="020B0604020202020204" pitchFamily="34" charset="0"/>
              </a:rPr>
              <a:t>medi</a:t>
            </a:r>
            <a:r>
              <a:rPr lang="en-US" sz="1400">
                <a:solidFill>
                  <a:srgbClr val="2D2D2D"/>
                </a:solidFill>
                <a:latin typeface="Arial" panose="020B0604020202020204" pitchFamily="34" charset="0"/>
                <a:ea typeface="Calibri" pitchFamily="34" charset="-122"/>
                <a:cs typeface="Arial" panose="020B0604020202020204" pitchFamily="34" charset="0"/>
              </a:rPr>
              <a:t> Australia</a:t>
            </a:r>
            <a:endParaRPr lang="en-US" sz="1400">
              <a:latin typeface="Arial" panose="020B0604020202020204" pitchFamily="34" charset="0"/>
              <a:cs typeface="Arial" panose="020B0604020202020204" pitchFamily="34" charset="0"/>
            </a:endParaRPr>
          </a:p>
        </p:txBody>
      </p:sp>
      <p:sp>
        <p:nvSpPr>
          <p:cNvPr id="56" name="Text 7">
            <a:extLst>
              <a:ext uri="{FF2B5EF4-FFF2-40B4-BE49-F238E27FC236}">
                <a16:creationId xmlns:a16="http://schemas.microsoft.com/office/drawing/2014/main" id="{738C60E7-85D5-FB81-6178-A2A87C0C8420}"/>
              </a:ext>
            </a:extLst>
          </p:cNvPr>
          <p:cNvSpPr/>
          <p:nvPr/>
        </p:nvSpPr>
        <p:spPr>
          <a:xfrm>
            <a:off x="457200" y="3584448"/>
            <a:ext cx="5486400" cy="274320"/>
          </a:xfrm>
          <a:prstGeom prst="rect">
            <a:avLst/>
          </a:prstGeom>
          <a:noFill/>
          <a:ln/>
        </p:spPr>
        <p:txBody>
          <a:bodyPr wrap="square" rtlCol="0" anchor="ctr"/>
          <a:lstStyle/>
          <a:p>
            <a:pPr marL="0" indent="0">
              <a:buNone/>
            </a:pPr>
            <a:r>
              <a:rPr lang="en-US" sz="1400">
                <a:solidFill>
                  <a:srgbClr val="2D2D2D"/>
                </a:solidFill>
                <a:latin typeface="Arial" panose="020B0604020202020204" pitchFamily="34" charset="0"/>
                <a:ea typeface="Calibri" pitchFamily="34" charset="-122"/>
                <a:cs typeface="Arial" panose="020B0604020202020204" pitchFamily="34" charset="0"/>
              </a:rPr>
              <a:t>• Fara Clinic, Amigos de Salud</a:t>
            </a:r>
            <a:endParaRPr lang="en-US" sz="1400">
              <a:latin typeface="Arial" panose="020B0604020202020204" pitchFamily="34" charset="0"/>
              <a:cs typeface="Arial" panose="020B0604020202020204" pitchFamily="34" charset="0"/>
            </a:endParaRPr>
          </a:p>
        </p:txBody>
      </p:sp>
      <p:sp>
        <p:nvSpPr>
          <p:cNvPr id="57" name="Text 8">
            <a:extLst>
              <a:ext uri="{FF2B5EF4-FFF2-40B4-BE49-F238E27FC236}">
                <a16:creationId xmlns:a16="http://schemas.microsoft.com/office/drawing/2014/main" id="{BD53D31D-E344-C5CA-E14B-14D83F72E9AC}"/>
              </a:ext>
            </a:extLst>
          </p:cNvPr>
          <p:cNvSpPr/>
          <p:nvPr/>
        </p:nvSpPr>
        <p:spPr>
          <a:xfrm>
            <a:off x="457200" y="3840480"/>
            <a:ext cx="5486400" cy="274320"/>
          </a:xfrm>
          <a:prstGeom prst="rect">
            <a:avLst/>
          </a:prstGeom>
          <a:noFill/>
          <a:ln/>
        </p:spPr>
        <p:txBody>
          <a:bodyPr wrap="square" rtlCol="0" anchor="ctr"/>
          <a:lstStyle/>
          <a:p>
            <a:pPr marL="0" indent="0">
              <a:buNone/>
            </a:pPr>
            <a:r>
              <a:rPr lang="en-US" sz="1400">
                <a:solidFill>
                  <a:srgbClr val="2D2D2D"/>
                </a:solidFill>
                <a:latin typeface="Arial" panose="020B0604020202020204" pitchFamily="34" charset="0"/>
                <a:ea typeface="Calibri" pitchFamily="34" charset="-122"/>
                <a:cs typeface="Arial" panose="020B0604020202020204" pitchFamily="34" charset="0"/>
              </a:rPr>
              <a:t>• Heart &amp; Sole Africa</a:t>
            </a:r>
            <a:endParaRPr lang="en-US" sz="1400">
              <a:latin typeface="Arial" panose="020B0604020202020204" pitchFamily="34" charset="0"/>
              <a:cs typeface="Arial" panose="020B0604020202020204" pitchFamily="34" charset="0"/>
            </a:endParaRPr>
          </a:p>
        </p:txBody>
      </p:sp>
      <p:sp>
        <p:nvSpPr>
          <p:cNvPr id="58" name="Text 9">
            <a:extLst>
              <a:ext uri="{FF2B5EF4-FFF2-40B4-BE49-F238E27FC236}">
                <a16:creationId xmlns:a16="http://schemas.microsoft.com/office/drawing/2014/main" id="{291709CE-EC86-51BC-7CDC-435AD6D8DB0B}"/>
              </a:ext>
            </a:extLst>
          </p:cNvPr>
          <p:cNvSpPr/>
          <p:nvPr/>
        </p:nvSpPr>
        <p:spPr>
          <a:xfrm>
            <a:off x="457200" y="4096512"/>
            <a:ext cx="5486400" cy="274320"/>
          </a:xfrm>
          <a:prstGeom prst="rect">
            <a:avLst/>
          </a:prstGeom>
          <a:noFill/>
          <a:ln/>
        </p:spPr>
        <p:txBody>
          <a:bodyPr wrap="square" rtlCol="0" anchor="ctr"/>
          <a:lstStyle/>
          <a:p>
            <a:pPr marL="0" indent="0">
              <a:buNone/>
            </a:pPr>
            <a:r>
              <a:rPr lang="en-US" sz="1400">
                <a:solidFill>
                  <a:srgbClr val="2D2D2D"/>
                </a:solidFill>
                <a:highlight>
                  <a:srgbClr val="F8F5F0"/>
                </a:highlight>
                <a:latin typeface="Arial" panose="020B0604020202020204" pitchFamily="34" charset="0"/>
                <a:ea typeface="Calibri" pitchFamily="34" charset="-122"/>
                <a:cs typeface="Arial" panose="020B0604020202020204" pitchFamily="34" charset="0"/>
              </a:rPr>
              <a:t>• Kinderseelen e. V.</a:t>
            </a:r>
            <a:endParaRPr lang="en-US" sz="1400">
              <a:highlight>
                <a:srgbClr val="F8F5F0"/>
              </a:highlight>
              <a:latin typeface="Arial" panose="020B0604020202020204" pitchFamily="34" charset="0"/>
              <a:cs typeface="Arial" panose="020B0604020202020204" pitchFamily="34" charset="0"/>
            </a:endParaRPr>
          </a:p>
        </p:txBody>
      </p:sp>
      <p:sp>
        <p:nvSpPr>
          <p:cNvPr id="59" name="Text 10">
            <a:extLst>
              <a:ext uri="{FF2B5EF4-FFF2-40B4-BE49-F238E27FC236}">
                <a16:creationId xmlns:a16="http://schemas.microsoft.com/office/drawing/2014/main" id="{3B432ABB-13AD-E269-3FD5-C4BD4AA1A548}"/>
              </a:ext>
            </a:extLst>
          </p:cNvPr>
          <p:cNvSpPr/>
          <p:nvPr/>
        </p:nvSpPr>
        <p:spPr>
          <a:xfrm>
            <a:off x="457200" y="4352544"/>
            <a:ext cx="5486400" cy="274320"/>
          </a:xfrm>
          <a:prstGeom prst="rect">
            <a:avLst/>
          </a:prstGeom>
          <a:noFill/>
          <a:ln/>
        </p:spPr>
        <p:txBody>
          <a:bodyPr wrap="square" rtlCol="0" anchor="ctr"/>
          <a:lstStyle/>
          <a:p>
            <a:pPr marL="0" indent="0">
              <a:buNone/>
            </a:pPr>
            <a:r>
              <a:rPr lang="en-US" sz="1400">
                <a:solidFill>
                  <a:srgbClr val="2D2D2D"/>
                </a:solidFill>
                <a:latin typeface="Arial" panose="020B0604020202020204" pitchFamily="34" charset="0"/>
                <a:ea typeface="Calibri" pitchFamily="34" charset="-122"/>
                <a:cs typeface="Arial" panose="020B0604020202020204" pitchFamily="34" charset="0"/>
              </a:rPr>
              <a:t>• Münstersche Kinderstiftung</a:t>
            </a:r>
            <a:endParaRPr lang="en-US" sz="1400">
              <a:latin typeface="Arial" panose="020B0604020202020204" pitchFamily="34" charset="0"/>
              <a:cs typeface="Arial" panose="020B0604020202020204" pitchFamily="34" charset="0"/>
            </a:endParaRPr>
          </a:p>
        </p:txBody>
      </p:sp>
      <p:sp>
        <p:nvSpPr>
          <p:cNvPr id="60" name="Text 11">
            <a:extLst>
              <a:ext uri="{FF2B5EF4-FFF2-40B4-BE49-F238E27FC236}">
                <a16:creationId xmlns:a16="http://schemas.microsoft.com/office/drawing/2014/main" id="{FA64ADEA-365F-507F-46F4-126DE7B85E9C}"/>
              </a:ext>
            </a:extLst>
          </p:cNvPr>
          <p:cNvSpPr/>
          <p:nvPr/>
        </p:nvSpPr>
        <p:spPr>
          <a:xfrm>
            <a:off x="457200" y="4608576"/>
            <a:ext cx="5486400" cy="274320"/>
          </a:xfrm>
          <a:prstGeom prst="rect">
            <a:avLst/>
          </a:prstGeom>
          <a:noFill/>
          <a:ln/>
        </p:spPr>
        <p:txBody>
          <a:bodyPr wrap="square" rtlCol="0" anchor="ctr"/>
          <a:lstStyle/>
          <a:p>
            <a:pPr marL="0" indent="0">
              <a:buNone/>
            </a:pPr>
            <a:r>
              <a:rPr lang="en-US" sz="1400">
                <a:solidFill>
                  <a:srgbClr val="2D2D2D"/>
                </a:solidFill>
                <a:latin typeface="Arial" panose="020B0604020202020204" pitchFamily="34" charset="0"/>
                <a:ea typeface="Calibri" pitchFamily="34" charset="-122"/>
                <a:cs typeface="Arial" panose="020B0604020202020204" pitchFamily="34" charset="0"/>
              </a:rPr>
              <a:t>• Center for Vein Restoration</a:t>
            </a:r>
            <a:endParaRPr lang="en-US" sz="1400">
              <a:latin typeface="Arial" panose="020B0604020202020204" pitchFamily="34" charset="0"/>
              <a:cs typeface="Arial" panose="020B0604020202020204" pitchFamily="34" charset="0"/>
            </a:endParaRPr>
          </a:p>
        </p:txBody>
      </p:sp>
      <p:sp>
        <p:nvSpPr>
          <p:cNvPr id="61" name="Text 12">
            <a:extLst>
              <a:ext uri="{FF2B5EF4-FFF2-40B4-BE49-F238E27FC236}">
                <a16:creationId xmlns:a16="http://schemas.microsoft.com/office/drawing/2014/main" id="{0FC56208-D013-75BC-4D72-FD652A1C6CB8}"/>
              </a:ext>
            </a:extLst>
          </p:cNvPr>
          <p:cNvSpPr/>
          <p:nvPr/>
        </p:nvSpPr>
        <p:spPr>
          <a:xfrm>
            <a:off x="457200" y="4864608"/>
            <a:ext cx="5486400" cy="274320"/>
          </a:xfrm>
          <a:prstGeom prst="rect">
            <a:avLst/>
          </a:prstGeom>
          <a:noFill/>
          <a:ln/>
        </p:spPr>
        <p:txBody>
          <a:bodyPr wrap="square" rtlCol="0" anchor="ctr"/>
          <a:lstStyle/>
          <a:p>
            <a:r>
              <a:rPr lang="en-US" sz="1400">
                <a:solidFill>
                  <a:srgbClr val="2D2D2D"/>
                </a:solidFill>
                <a:latin typeface="Arial" panose="020B0604020202020204" pitchFamily="34" charset="0"/>
                <a:ea typeface="Calibri" pitchFamily="34" charset="-122"/>
                <a:cs typeface="Arial" panose="020B0604020202020204" pitchFamily="34" charset="0"/>
              </a:rPr>
              <a:t>• Private </a:t>
            </a:r>
            <a:r>
              <a:rPr lang="en-US" sz="1400" err="1">
                <a:solidFill>
                  <a:srgbClr val="2D2D2D"/>
                </a:solidFill>
                <a:highlight>
                  <a:srgbClr val="F8F5F0"/>
                </a:highlight>
                <a:latin typeface="Arial" panose="020B0604020202020204" pitchFamily="34" charset="0"/>
                <a:ea typeface="Calibri" pitchFamily="34" charset="-122"/>
                <a:cs typeface="Arial" panose="020B0604020202020204" pitchFamily="34" charset="0"/>
              </a:rPr>
              <a:t>Spender:innen</a:t>
            </a:r>
            <a:endParaRPr lang="en-US" sz="1400">
              <a:highlight>
                <a:srgbClr val="F8F5F0"/>
              </a:highlight>
              <a:latin typeface="Arial" panose="020B0604020202020204" pitchFamily="34" charset="0"/>
              <a:cs typeface="Arial" panose="020B0604020202020204"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8F5F0"/>
        </a:solidFill>
        <a:effectLst/>
      </p:bgPr>
    </p:bg>
    <p:spTree>
      <p:nvGrpSpPr>
        <p:cNvPr id="1" name="">
          <a:extLst>
            <a:ext uri="{FF2B5EF4-FFF2-40B4-BE49-F238E27FC236}">
              <a16:creationId xmlns:a16="http://schemas.microsoft.com/office/drawing/2014/main" id="{9944E572-1CCF-9E9B-13B9-0D5AE6C93662}"/>
            </a:ext>
          </a:extLst>
        </p:cNvPr>
        <p:cNvGrpSpPr/>
        <p:nvPr/>
      </p:nvGrpSpPr>
      <p:grpSpPr>
        <a:xfrm>
          <a:off x="0" y="0"/>
          <a:ext cx="0" cy="0"/>
          <a:chOff x="0" y="0"/>
          <a:chExt cx="0" cy="0"/>
        </a:xfrm>
      </p:grpSpPr>
      <p:sp>
        <p:nvSpPr>
          <p:cNvPr id="46" name="Text 44">
            <a:extLst>
              <a:ext uri="{FF2B5EF4-FFF2-40B4-BE49-F238E27FC236}">
                <a16:creationId xmlns:a16="http://schemas.microsoft.com/office/drawing/2014/main" id="{B61DE2EC-5D20-125D-23C2-E80DD2C445E1}"/>
              </a:ext>
            </a:extLst>
          </p:cNvPr>
          <p:cNvSpPr/>
          <p:nvPr/>
        </p:nvSpPr>
        <p:spPr>
          <a:xfrm>
            <a:off x="365760" y="6559198"/>
            <a:ext cx="8229600" cy="274320"/>
          </a:xfrm>
          <a:prstGeom prst="rect">
            <a:avLst/>
          </a:prstGeom>
          <a:noFill/>
          <a:ln/>
        </p:spPr>
        <p:txBody>
          <a:bodyPr wrap="square" lIns="0" tIns="0" rIns="0" bIns="0" rtlCol="0" anchor="ctr"/>
          <a:lstStyle/>
          <a:p>
            <a:r>
              <a:rPr lang="en-US" sz="900" i="1" err="1">
                <a:latin typeface="Arial" panose="020B0604020202020204" pitchFamily="34" charset="0"/>
                <a:ea typeface="Calibri" pitchFamily="34" charset="-122"/>
                <a:cs typeface="Arial" panose="020B0604020202020204" pitchFamily="34" charset="0"/>
              </a:rPr>
              <a:t>Impressum</a:t>
            </a:r>
            <a:r>
              <a:rPr lang="en-US" sz="900" i="1">
                <a:latin typeface="Arial" panose="020B0604020202020204" pitchFamily="34" charset="0"/>
                <a:ea typeface="Calibri" pitchFamily="34" charset="-122"/>
                <a:cs typeface="Arial" panose="020B0604020202020204" pitchFamily="34" charset="0"/>
              </a:rPr>
              <a:t> und </a:t>
            </a:r>
            <a:r>
              <a:rPr lang="en-US" sz="900" i="1" err="1">
                <a:latin typeface="Arial" panose="020B0604020202020204" pitchFamily="34" charset="0"/>
                <a:ea typeface="Calibri" pitchFamily="34" charset="-122"/>
                <a:cs typeface="Arial" panose="020B0604020202020204" pitchFamily="34" charset="0"/>
              </a:rPr>
              <a:t>verantwortlich</a:t>
            </a:r>
            <a:r>
              <a:rPr lang="en-US" sz="900" i="1">
                <a:latin typeface="Arial" panose="020B0604020202020204" pitchFamily="34" charset="0"/>
                <a:ea typeface="Calibri" pitchFamily="34" charset="-122"/>
                <a:cs typeface="Arial" panose="020B0604020202020204" pitchFamily="34" charset="0"/>
              </a:rPr>
              <a:t> </a:t>
            </a:r>
            <a:r>
              <a:rPr lang="en-US" sz="900" i="1" err="1">
                <a:latin typeface="Arial" panose="020B0604020202020204" pitchFamily="34" charset="0"/>
                <a:ea typeface="Calibri" pitchFamily="34" charset="-122"/>
                <a:cs typeface="Arial" panose="020B0604020202020204" pitchFamily="34" charset="0"/>
              </a:rPr>
              <a:t>i</a:t>
            </a:r>
            <a:r>
              <a:rPr lang="en-US" sz="900" i="1">
                <a:latin typeface="Arial" panose="020B0604020202020204" pitchFamily="34" charset="0"/>
                <a:ea typeface="Calibri" pitchFamily="34" charset="-122"/>
                <a:cs typeface="Arial" panose="020B0604020202020204" pitchFamily="34" charset="0"/>
              </a:rPr>
              <a:t>. S. d. P.: Daniela Weihermüller; </a:t>
            </a:r>
          </a:p>
          <a:p>
            <a:r>
              <a:rPr lang="en-US" sz="900" i="1" err="1">
                <a:latin typeface="Arial" panose="020B0604020202020204" pitchFamily="34" charset="0"/>
                <a:ea typeface="Calibri" pitchFamily="34" charset="-122"/>
                <a:cs typeface="Arial" panose="020B0604020202020204" pitchFamily="34" charset="0"/>
              </a:rPr>
              <a:t>Bildquellen</a:t>
            </a:r>
            <a:r>
              <a:rPr lang="en-US" sz="900" i="1">
                <a:latin typeface="Arial" panose="020B0604020202020204" pitchFamily="34" charset="0"/>
                <a:ea typeface="Calibri" pitchFamily="34" charset="-122"/>
                <a:cs typeface="Arial" panose="020B0604020202020204" pitchFamily="34" charset="0"/>
              </a:rPr>
              <a:t>: </a:t>
            </a:r>
            <a:r>
              <a:rPr lang="de-DE" sz="900" i="1">
                <a:latin typeface="Arial" panose="020B0604020202020204" pitchFamily="34" charset="0"/>
                <a:cs typeface="Arial" panose="020B0604020202020204" pitchFamily="34" charset="0"/>
              </a:rPr>
              <a:t>S. 11 – 13 © </a:t>
            </a:r>
            <a:r>
              <a:rPr lang="de-DE" sz="900" i="1">
                <a:latin typeface="Arial" panose="020B0604020202020204" pitchFamily="34" charset="0"/>
                <a:cs typeface="Arial" panose="020B0604020202020204" pitchFamily="34" charset="0"/>
                <a:hlinkClick r:id="rId3"/>
              </a:rPr>
              <a:t>PNG Angels</a:t>
            </a:r>
            <a:r>
              <a:rPr lang="de-DE" sz="900" i="1">
                <a:latin typeface="Arial" panose="020B0604020202020204" pitchFamily="34" charset="0"/>
                <a:cs typeface="Arial" panose="020B0604020202020204" pitchFamily="34" charset="0"/>
              </a:rPr>
              <a:t>, alle anderen Bilder: © </a:t>
            </a:r>
            <a:r>
              <a:rPr lang="de-DE" sz="900" i="1">
                <a:latin typeface="Arial" panose="020B0604020202020204" pitchFamily="34" charset="0"/>
                <a:cs typeface="Arial" panose="020B0604020202020204" pitchFamily="34" charset="0"/>
                <a:hlinkClick r:id="rId4"/>
              </a:rPr>
              <a:t>www.medi-for-help-com</a:t>
            </a:r>
            <a:r>
              <a:rPr lang="de-DE" sz="900" i="1">
                <a:latin typeface="Arial" panose="020B0604020202020204" pitchFamily="34" charset="0"/>
                <a:cs typeface="Arial" panose="020B0604020202020204" pitchFamily="34" charset="0"/>
              </a:rPr>
              <a:t>  </a:t>
            </a:r>
            <a:endParaRPr lang="en-US" sz="900">
              <a:latin typeface="Arial" panose="020B0604020202020204" pitchFamily="34" charset="0"/>
              <a:cs typeface="Arial" panose="020B0604020202020204" pitchFamily="34" charset="0"/>
            </a:endParaRPr>
          </a:p>
        </p:txBody>
      </p:sp>
      <p:sp>
        <p:nvSpPr>
          <p:cNvPr id="47" name="Text 45">
            <a:extLst>
              <a:ext uri="{FF2B5EF4-FFF2-40B4-BE49-F238E27FC236}">
                <a16:creationId xmlns:a16="http://schemas.microsoft.com/office/drawing/2014/main" id="{7B28B429-98BD-83A2-2E5E-83FFD8227501}"/>
              </a:ext>
            </a:extLst>
          </p:cNvPr>
          <p:cNvSpPr/>
          <p:nvPr/>
        </p:nvSpPr>
        <p:spPr>
          <a:xfrm>
            <a:off x="11247120" y="6583680"/>
            <a:ext cx="640080" cy="274320"/>
          </a:xfrm>
          <a:prstGeom prst="rect">
            <a:avLst/>
          </a:prstGeom>
          <a:noFill/>
          <a:ln/>
        </p:spPr>
        <p:txBody>
          <a:bodyPr wrap="square" lIns="0" tIns="0" rIns="0" b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Calibri" pitchFamily="34" charset="0"/>
                <a:ea typeface="Calibri" pitchFamily="34" charset="-122"/>
                <a:cs typeface="Calibri" pitchFamily="34" charset="-120"/>
              </a:rPr>
              <a:t>26 / 28</a:t>
            </a: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Shape 0">
            <a:extLst>
              <a:ext uri="{FF2B5EF4-FFF2-40B4-BE49-F238E27FC236}">
                <a16:creationId xmlns:a16="http://schemas.microsoft.com/office/drawing/2014/main" id="{A6CABD9F-0E3D-2138-8817-E868681CB4FC}"/>
              </a:ext>
            </a:extLst>
          </p:cNvPr>
          <p:cNvSpPr/>
          <p:nvPr/>
        </p:nvSpPr>
        <p:spPr>
          <a:xfrm>
            <a:off x="0" y="0"/>
            <a:ext cx="365760" cy="6858000"/>
          </a:xfrm>
          <a:prstGeom prst="rect">
            <a:avLst/>
          </a:prstGeom>
          <a:solidFill>
            <a:srgbClr val="F39200"/>
          </a:solidFill>
          <a:ln w="12700">
            <a:solidFill>
              <a:srgbClr val="F39200"/>
            </a:solidFill>
            <a:prstDash val="solid"/>
          </a:ln>
        </p:spPr>
        <p:txBody>
          <a:bodyPr/>
          <a:lstStyle/>
          <a:p>
            <a:endParaRPr lang="de-DE"/>
          </a:p>
        </p:txBody>
      </p:sp>
      <p:sp>
        <p:nvSpPr>
          <p:cNvPr id="50" name="Shape 1">
            <a:extLst>
              <a:ext uri="{FF2B5EF4-FFF2-40B4-BE49-F238E27FC236}">
                <a16:creationId xmlns:a16="http://schemas.microsoft.com/office/drawing/2014/main" id="{C875ECDF-7A60-C13E-B7D5-A30AD479FE42}"/>
              </a:ext>
            </a:extLst>
          </p:cNvPr>
          <p:cNvSpPr/>
          <p:nvPr/>
        </p:nvSpPr>
        <p:spPr>
          <a:xfrm>
            <a:off x="822960" y="822960"/>
            <a:ext cx="182880" cy="320040"/>
          </a:xfrm>
          <a:prstGeom prst="rect">
            <a:avLst/>
          </a:prstGeom>
          <a:solidFill>
            <a:srgbClr val="F39200"/>
          </a:solidFill>
          <a:ln w="12700">
            <a:solidFill>
              <a:srgbClr val="F39200"/>
            </a:solidFill>
            <a:prstDash val="solid"/>
          </a:ln>
        </p:spPr>
        <p:txBody>
          <a:bodyPr/>
          <a:lstStyle/>
          <a:p>
            <a:endParaRPr lang="de-DE">
              <a:solidFill>
                <a:srgbClr val="E6007E"/>
              </a:solidFill>
            </a:endParaRPr>
          </a:p>
        </p:txBody>
      </p:sp>
      <p:sp>
        <p:nvSpPr>
          <p:cNvPr id="51" name="Text 2">
            <a:extLst>
              <a:ext uri="{FF2B5EF4-FFF2-40B4-BE49-F238E27FC236}">
                <a16:creationId xmlns:a16="http://schemas.microsoft.com/office/drawing/2014/main" id="{D8246321-57FA-4A1F-01EF-3E50CB70B55F}"/>
              </a:ext>
            </a:extLst>
          </p:cNvPr>
          <p:cNvSpPr/>
          <p:nvPr/>
        </p:nvSpPr>
        <p:spPr>
          <a:xfrm>
            <a:off x="1097280" y="822960"/>
            <a:ext cx="9144000" cy="320040"/>
          </a:xfrm>
          <a:prstGeom prst="rect">
            <a:avLst/>
          </a:prstGeom>
          <a:noFill/>
          <a:ln/>
        </p:spPr>
        <p:txBody>
          <a:bodyPr wrap="square" lIns="0" tIns="0" rIns="0" bIns="0" rtlCol="0" anchor="ctr"/>
          <a:lstStyle/>
          <a:p>
            <a:pPr marL="0" indent="0">
              <a:buNone/>
            </a:pPr>
            <a:r>
              <a:rPr lang="en-US" sz="1100" b="1" kern="0" spc="300">
                <a:solidFill>
                  <a:srgbClr val="E6007E"/>
                </a:solidFill>
                <a:latin typeface="Arial" panose="020B0604020202020204" pitchFamily="34" charset="0"/>
                <a:ea typeface="Calibri" pitchFamily="34" charset="-122"/>
                <a:cs typeface="Arial" panose="020B0604020202020204" pitchFamily="34" charset="0"/>
              </a:rPr>
              <a:t>SPENDEN  •  KONTAKT  •  IMPRESSUM</a:t>
            </a:r>
            <a:endParaRPr lang="en-US" sz="1100">
              <a:solidFill>
                <a:srgbClr val="E6007E"/>
              </a:solidFill>
              <a:latin typeface="Arial" panose="020B0604020202020204" pitchFamily="34" charset="0"/>
              <a:cs typeface="Arial" panose="020B0604020202020204" pitchFamily="34" charset="0"/>
            </a:endParaRPr>
          </a:p>
        </p:txBody>
      </p:sp>
      <p:sp>
        <p:nvSpPr>
          <p:cNvPr id="52" name="Text 3">
            <a:extLst>
              <a:ext uri="{FF2B5EF4-FFF2-40B4-BE49-F238E27FC236}">
                <a16:creationId xmlns:a16="http://schemas.microsoft.com/office/drawing/2014/main" id="{327B52AC-9657-FEC9-3F57-6F8962E52DE1}"/>
              </a:ext>
            </a:extLst>
          </p:cNvPr>
          <p:cNvSpPr/>
          <p:nvPr/>
        </p:nvSpPr>
        <p:spPr>
          <a:xfrm>
            <a:off x="822960" y="1371600"/>
            <a:ext cx="10972800" cy="822960"/>
          </a:xfrm>
          <a:prstGeom prst="rect">
            <a:avLst/>
          </a:prstGeom>
          <a:noFill/>
          <a:ln/>
        </p:spPr>
        <p:txBody>
          <a:bodyPr wrap="square" lIns="0" tIns="0" rIns="0" bIns="0" rtlCol="0" anchor="ctr"/>
          <a:lstStyle/>
          <a:p>
            <a:pPr marL="0" indent="0">
              <a:buNone/>
            </a:pPr>
            <a:r>
              <a:rPr lang="en-US" sz="4400" b="1" err="1">
                <a:solidFill>
                  <a:srgbClr val="E6007E"/>
                </a:solidFill>
                <a:latin typeface="Arial" panose="020B0604020202020204" pitchFamily="34" charset="0"/>
                <a:ea typeface="Georgia" pitchFamily="34" charset="-122"/>
                <a:cs typeface="Arial" panose="020B0604020202020204" pitchFamily="34" charset="0"/>
              </a:rPr>
              <a:t>Jede</a:t>
            </a:r>
            <a:r>
              <a:rPr lang="en-US" sz="4400" b="1">
                <a:solidFill>
                  <a:srgbClr val="E6007E"/>
                </a:solidFill>
                <a:latin typeface="Arial" panose="020B0604020202020204" pitchFamily="34" charset="0"/>
                <a:ea typeface="Georgia" pitchFamily="34" charset="-122"/>
                <a:cs typeface="Arial" panose="020B0604020202020204" pitchFamily="34" charset="0"/>
              </a:rPr>
              <a:t> </a:t>
            </a:r>
            <a:r>
              <a:rPr lang="en-US" sz="4400" b="1" err="1">
                <a:solidFill>
                  <a:srgbClr val="E6007E"/>
                </a:solidFill>
                <a:latin typeface="Arial" panose="020B0604020202020204" pitchFamily="34" charset="0"/>
                <a:ea typeface="Georgia" pitchFamily="34" charset="-122"/>
                <a:cs typeface="Arial" panose="020B0604020202020204" pitchFamily="34" charset="0"/>
              </a:rPr>
              <a:t>Spende</a:t>
            </a:r>
            <a:r>
              <a:rPr lang="en-US" sz="4400" b="1">
                <a:solidFill>
                  <a:srgbClr val="E6007E"/>
                </a:solidFill>
                <a:latin typeface="Arial" panose="020B0604020202020204" pitchFamily="34" charset="0"/>
                <a:ea typeface="Georgia" pitchFamily="34" charset="-122"/>
                <a:cs typeface="Arial" panose="020B0604020202020204" pitchFamily="34" charset="0"/>
              </a:rPr>
              <a:t> </a:t>
            </a:r>
            <a:r>
              <a:rPr lang="en-US" sz="4400" b="1" err="1">
                <a:solidFill>
                  <a:srgbClr val="E6007E"/>
                </a:solidFill>
                <a:latin typeface="Arial" panose="020B0604020202020204" pitchFamily="34" charset="0"/>
                <a:ea typeface="Georgia" pitchFamily="34" charset="-122"/>
                <a:cs typeface="Arial" panose="020B0604020202020204" pitchFamily="34" charset="0"/>
              </a:rPr>
              <a:t>zählt</a:t>
            </a:r>
            <a:r>
              <a:rPr lang="en-US" sz="4400" b="1">
                <a:solidFill>
                  <a:srgbClr val="E6007E"/>
                </a:solidFill>
                <a:latin typeface="Arial" panose="020B0604020202020204" pitchFamily="34" charset="0"/>
                <a:ea typeface="Georgia" pitchFamily="34" charset="-122"/>
                <a:cs typeface="Arial" panose="020B0604020202020204" pitchFamily="34" charset="0"/>
              </a:rPr>
              <a:t>.</a:t>
            </a:r>
            <a:endParaRPr lang="en-US" sz="4400">
              <a:solidFill>
                <a:srgbClr val="E6007E"/>
              </a:solidFill>
              <a:latin typeface="Arial" panose="020B0604020202020204" pitchFamily="34" charset="0"/>
              <a:cs typeface="Arial" panose="020B0604020202020204" pitchFamily="34" charset="0"/>
            </a:endParaRPr>
          </a:p>
        </p:txBody>
      </p:sp>
      <p:sp>
        <p:nvSpPr>
          <p:cNvPr id="53" name="Text 5">
            <a:extLst>
              <a:ext uri="{FF2B5EF4-FFF2-40B4-BE49-F238E27FC236}">
                <a16:creationId xmlns:a16="http://schemas.microsoft.com/office/drawing/2014/main" id="{710F3359-B2E8-8A62-7A27-4ED6BD073158}"/>
              </a:ext>
            </a:extLst>
          </p:cNvPr>
          <p:cNvSpPr/>
          <p:nvPr/>
        </p:nvSpPr>
        <p:spPr>
          <a:xfrm>
            <a:off x="777240" y="2382520"/>
            <a:ext cx="5568696" cy="822960"/>
          </a:xfrm>
          <a:prstGeom prst="rect">
            <a:avLst/>
          </a:prstGeom>
          <a:noFill/>
          <a:ln/>
        </p:spPr>
        <p:txBody>
          <a:bodyPr wrap="square" lIns="0" tIns="0" rIns="0" bIns="0" rtlCol="0" anchor="ctr"/>
          <a:lstStyle/>
          <a:p>
            <a:pPr marL="0" indent="0">
              <a:buNone/>
            </a:pPr>
            <a:r>
              <a:rPr lang="en-US" sz="1400" err="1">
                <a:latin typeface="Arial" panose="020B0604020202020204" pitchFamily="34" charset="0"/>
                <a:ea typeface="Calibri" pitchFamily="34" charset="-122"/>
                <a:cs typeface="Arial" panose="020B0604020202020204" pitchFamily="34" charset="0"/>
              </a:rPr>
              <a:t>Unterstützen</a:t>
            </a:r>
            <a:r>
              <a:rPr lang="en-US" sz="1400">
                <a:latin typeface="Arial" panose="020B0604020202020204" pitchFamily="34" charset="0"/>
                <a:ea typeface="Calibri" pitchFamily="34" charset="-122"/>
                <a:cs typeface="Arial" panose="020B0604020202020204" pitchFamily="34" charset="0"/>
              </a:rPr>
              <a:t> Sie </a:t>
            </a:r>
            <a:r>
              <a:rPr lang="en-US" sz="1400" err="1">
                <a:latin typeface="Arial" panose="020B0604020202020204" pitchFamily="34" charset="0"/>
                <a:ea typeface="Calibri" pitchFamily="34" charset="-122"/>
                <a:cs typeface="Arial" panose="020B0604020202020204" pitchFamily="34" charset="0"/>
              </a:rPr>
              <a:t>unsere</a:t>
            </a:r>
            <a:r>
              <a:rPr lang="en-US" sz="1400">
                <a:latin typeface="Arial" panose="020B0604020202020204" pitchFamily="34" charset="0"/>
                <a:ea typeface="Calibri" pitchFamily="34" charset="-122"/>
                <a:cs typeface="Arial" panose="020B0604020202020204" pitchFamily="34" charset="0"/>
              </a:rPr>
              <a:t> Arbeit und </a:t>
            </a:r>
            <a:r>
              <a:rPr lang="en-US" sz="1400" err="1">
                <a:latin typeface="Arial" panose="020B0604020202020204" pitchFamily="34" charset="0"/>
                <a:ea typeface="Calibri" pitchFamily="34" charset="-122"/>
                <a:cs typeface="Arial" panose="020B0604020202020204" pitchFamily="34" charset="0"/>
              </a:rPr>
              <a:t>helfen</a:t>
            </a:r>
            <a:r>
              <a:rPr lang="en-US" sz="1400">
                <a:latin typeface="Arial" panose="020B0604020202020204" pitchFamily="34" charset="0"/>
                <a:ea typeface="Calibri" pitchFamily="34" charset="-122"/>
                <a:cs typeface="Arial" panose="020B0604020202020204" pitchFamily="34" charset="0"/>
              </a:rPr>
              <a:t> Sie </a:t>
            </a:r>
            <a:r>
              <a:rPr lang="en-US" sz="1400" err="1">
                <a:latin typeface="Arial" panose="020B0604020202020204" pitchFamily="34" charset="0"/>
                <a:ea typeface="Calibri" pitchFamily="34" charset="-122"/>
                <a:cs typeface="Arial" panose="020B0604020202020204" pitchFamily="34" charset="0"/>
              </a:rPr>
              <a:t>mit</a:t>
            </a:r>
            <a:r>
              <a:rPr lang="en-US" sz="1400">
                <a:latin typeface="Arial" panose="020B0604020202020204" pitchFamily="34" charset="0"/>
                <a:ea typeface="Calibri" pitchFamily="34" charset="-122"/>
                <a:cs typeface="Arial" panose="020B0604020202020204" pitchFamily="34" charset="0"/>
              </a:rPr>
              <a:t>, </a:t>
            </a:r>
            <a:r>
              <a:rPr lang="en-US" sz="1400" err="1">
                <a:latin typeface="Arial" panose="020B0604020202020204" pitchFamily="34" charset="0"/>
                <a:ea typeface="Calibri" pitchFamily="34" charset="-122"/>
                <a:cs typeface="Arial" panose="020B0604020202020204" pitchFamily="34" charset="0"/>
              </a:rPr>
              <a:t>auch</a:t>
            </a:r>
            <a:r>
              <a:rPr lang="en-US" sz="1400">
                <a:latin typeface="Arial" panose="020B0604020202020204" pitchFamily="34" charset="0"/>
                <a:ea typeface="Calibri" pitchFamily="34" charset="-122"/>
                <a:cs typeface="Arial" panose="020B0604020202020204" pitchFamily="34" charset="0"/>
              </a:rPr>
              <a:t> 2026 Menschen </a:t>
            </a:r>
            <a:r>
              <a:rPr lang="en-US" sz="1400" err="1">
                <a:latin typeface="Arial" panose="020B0604020202020204" pitchFamily="34" charset="0"/>
                <a:ea typeface="Calibri" pitchFamily="34" charset="-122"/>
                <a:cs typeface="Arial" panose="020B0604020202020204" pitchFamily="34" charset="0"/>
              </a:rPr>
              <a:t>weltweit</a:t>
            </a:r>
            <a:r>
              <a:rPr lang="en-US" sz="1400">
                <a:latin typeface="Arial" panose="020B0604020202020204" pitchFamily="34" charset="0"/>
                <a:ea typeface="Calibri" pitchFamily="34" charset="-122"/>
                <a:cs typeface="Arial" panose="020B0604020202020204" pitchFamily="34" charset="0"/>
              </a:rPr>
              <a:t> </a:t>
            </a:r>
            <a:r>
              <a:rPr lang="en-US" sz="1400" err="1">
                <a:latin typeface="Arial" panose="020B0604020202020204" pitchFamily="34" charset="0"/>
                <a:ea typeface="Calibri" pitchFamily="34" charset="-122"/>
                <a:cs typeface="Arial" panose="020B0604020202020204" pitchFamily="34" charset="0"/>
              </a:rPr>
              <a:t>ein</a:t>
            </a:r>
            <a:r>
              <a:rPr lang="en-US" sz="1400">
                <a:latin typeface="Arial" panose="020B0604020202020204" pitchFamily="34" charset="0"/>
                <a:ea typeface="Calibri" pitchFamily="34" charset="-122"/>
                <a:cs typeface="Arial" panose="020B0604020202020204" pitchFamily="34" charset="0"/>
              </a:rPr>
              <a:t> </a:t>
            </a:r>
            <a:r>
              <a:rPr lang="en-US" sz="1400" err="1">
                <a:latin typeface="Arial" panose="020B0604020202020204" pitchFamily="34" charset="0"/>
                <a:ea typeface="Calibri" pitchFamily="34" charset="-122"/>
                <a:cs typeface="Arial" panose="020B0604020202020204" pitchFamily="34" charset="0"/>
              </a:rPr>
              <a:t>Lächeln</a:t>
            </a:r>
            <a:r>
              <a:rPr lang="en-US" sz="1400">
                <a:latin typeface="Arial" panose="020B0604020202020204" pitchFamily="34" charset="0"/>
                <a:ea typeface="Calibri" pitchFamily="34" charset="-122"/>
                <a:cs typeface="Arial" panose="020B0604020202020204" pitchFamily="34" charset="0"/>
              </a:rPr>
              <a:t> </a:t>
            </a:r>
            <a:r>
              <a:rPr lang="en-US" sz="1400" err="1">
                <a:latin typeface="Arial" panose="020B0604020202020204" pitchFamily="34" charset="0"/>
                <a:ea typeface="Calibri" pitchFamily="34" charset="-122"/>
                <a:cs typeface="Arial" panose="020B0604020202020204" pitchFamily="34" charset="0"/>
              </a:rPr>
              <a:t>zu</a:t>
            </a:r>
            <a:r>
              <a:rPr lang="en-US" sz="1400">
                <a:latin typeface="Arial" panose="020B0604020202020204" pitchFamily="34" charset="0"/>
                <a:ea typeface="Calibri" pitchFamily="34" charset="-122"/>
                <a:cs typeface="Arial" panose="020B0604020202020204" pitchFamily="34" charset="0"/>
              </a:rPr>
              <a:t> </a:t>
            </a:r>
            <a:r>
              <a:rPr lang="en-US" sz="1400" err="1">
                <a:latin typeface="Arial" panose="020B0604020202020204" pitchFamily="34" charset="0"/>
                <a:ea typeface="Calibri" pitchFamily="34" charset="-122"/>
                <a:cs typeface="Arial" panose="020B0604020202020204" pitchFamily="34" charset="0"/>
              </a:rPr>
              <a:t>schenken</a:t>
            </a:r>
            <a:r>
              <a:rPr lang="en-US" sz="1400">
                <a:latin typeface="Arial" panose="020B0604020202020204" pitchFamily="34" charset="0"/>
                <a:ea typeface="Calibri" pitchFamily="34" charset="-122"/>
                <a:cs typeface="Arial" panose="020B0604020202020204" pitchFamily="34" charset="0"/>
              </a:rPr>
              <a:t>. </a:t>
            </a:r>
          </a:p>
          <a:p>
            <a:pPr marL="0" indent="0">
              <a:buNone/>
            </a:pPr>
            <a:r>
              <a:rPr lang="en-US" sz="1400" err="1">
                <a:latin typeface="Arial" panose="020B0604020202020204" pitchFamily="34" charset="0"/>
                <a:ea typeface="Calibri" pitchFamily="34" charset="-122"/>
                <a:cs typeface="Arial" panose="020B0604020202020204" pitchFamily="34" charset="0"/>
              </a:rPr>
              <a:t>Jede</a:t>
            </a:r>
            <a:r>
              <a:rPr lang="en-US" sz="1400">
                <a:latin typeface="Arial" panose="020B0604020202020204" pitchFamily="34" charset="0"/>
                <a:ea typeface="Calibri" pitchFamily="34" charset="-122"/>
                <a:cs typeface="Arial" panose="020B0604020202020204" pitchFamily="34" charset="0"/>
              </a:rPr>
              <a:t> </a:t>
            </a:r>
            <a:r>
              <a:rPr lang="en-US" sz="1400" err="1">
                <a:latin typeface="Arial" panose="020B0604020202020204" pitchFamily="34" charset="0"/>
                <a:ea typeface="Calibri" pitchFamily="34" charset="-122"/>
                <a:cs typeface="Arial" panose="020B0604020202020204" pitchFamily="34" charset="0"/>
              </a:rPr>
              <a:t>Spende</a:t>
            </a:r>
            <a:r>
              <a:rPr lang="en-US" sz="1400">
                <a:latin typeface="Arial" panose="020B0604020202020204" pitchFamily="34" charset="0"/>
                <a:ea typeface="Calibri" pitchFamily="34" charset="-122"/>
                <a:cs typeface="Arial" panose="020B0604020202020204" pitchFamily="34" charset="0"/>
              </a:rPr>
              <a:t> </a:t>
            </a:r>
            <a:r>
              <a:rPr lang="en-US" sz="1400" err="1">
                <a:latin typeface="Arial" panose="020B0604020202020204" pitchFamily="34" charset="0"/>
                <a:ea typeface="Calibri" pitchFamily="34" charset="-122"/>
                <a:cs typeface="Arial" panose="020B0604020202020204" pitchFamily="34" charset="0"/>
              </a:rPr>
              <a:t>kommt</a:t>
            </a:r>
            <a:r>
              <a:rPr lang="en-US" sz="1400">
                <a:latin typeface="Arial" panose="020B0604020202020204" pitchFamily="34" charset="0"/>
                <a:ea typeface="Calibri" pitchFamily="34" charset="-122"/>
                <a:cs typeface="Arial" panose="020B0604020202020204" pitchFamily="34" charset="0"/>
              </a:rPr>
              <a:t> </a:t>
            </a:r>
            <a:r>
              <a:rPr lang="en-US" sz="1400" err="1">
                <a:latin typeface="Arial" panose="020B0604020202020204" pitchFamily="34" charset="0"/>
                <a:ea typeface="Calibri" pitchFamily="34" charset="-122"/>
                <a:cs typeface="Arial" panose="020B0604020202020204" pitchFamily="34" charset="0"/>
              </a:rPr>
              <a:t>zu</a:t>
            </a:r>
            <a:r>
              <a:rPr lang="en-US" sz="1400">
                <a:latin typeface="Arial" panose="020B0604020202020204" pitchFamily="34" charset="0"/>
                <a:ea typeface="Calibri" pitchFamily="34" charset="-122"/>
                <a:cs typeface="Arial" panose="020B0604020202020204" pitchFamily="34" charset="0"/>
              </a:rPr>
              <a:t> 100 </a:t>
            </a:r>
            <a:r>
              <a:rPr lang="en-US" sz="1400" err="1">
                <a:latin typeface="Arial" panose="020B0604020202020204" pitchFamily="34" charset="0"/>
                <a:ea typeface="Calibri" pitchFamily="34" charset="-122"/>
                <a:cs typeface="Arial" panose="020B0604020202020204" pitchFamily="34" charset="0"/>
              </a:rPr>
              <a:t>Prozent</a:t>
            </a:r>
            <a:r>
              <a:rPr lang="en-US" sz="1400">
                <a:latin typeface="Arial" panose="020B0604020202020204" pitchFamily="34" charset="0"/>
                <a:ea typeface="Calibri" pitchFamily="34" charset="-122"/>
                <a:cs typeface="Arial" panose="020B0604020202020204" pitchFamily="34" charset="0"/>
              </a:rPr>
              <a:t> in den </a:t>
            </a:r>
            <a:r>
              <a:rPr lang="en-US" sz="1400" err="1">
                <a:latin typeface="Arial" panose="020B0604020202020204" pitchFamily="34" charset="0"/>
                <a:ea typeface="Calibri" pitchFamily="34" charset="-122"/>
                <a:cs typeface="Arial" panose="020B0604020202020204" pitchFamily="34" charset="0"/>
              </a:rPr>
              <a:t>Projekten</a:t>
            </a:r>
            <a:r>
              <a:rPr lang="en-US" sz="1400">
                <a:latin typeface="Arial" panose="020B0604020202020204" pitchFamily="34" charset="0"/>
                <a:ea typeface="Calibri" pitchFamily="34" charset="-122"/>
                <a:cs typeface="Arial" panose="020B0604020202020204" pitchFamily="34" charset="0"/>
              </a:rPr>
              <a:t> an.</a:t>
            </a:r>
            <a:endParaRPr lang="en-US" sz="1400">
              <a:latin typeface="Arial" panose="020B0604020202020204" pitchFamily="34" charset="0"/>
              <a:cs typeface="Arial" panose="020B0604020202020204" pitchFamily="34" charset="0"/>
            </a:endParaRPr>
          </a:p>
        </p:txBody>
      </p:sp>
      <p:sp>
        <p:nvSpPr>
          <p:cNvPr id="54" name="Shape 10">
            <a:extLst>
              <a:ext uri="{FF2B5EF4-FFF2-40B4-BE49-F238E27FC236}">
                <a16:creationId xmlns:a16="http://schemas.microsoft.com/office/drawing/2014/main" id="{DB51F96F-6D80-8F81-C0F3-8AC4C9487AD0}"/>
              </a:ext>
            </a:extLst>
          </p:cNvPr>
          <p:cNvSpPr/>
          <p:nvPr/>
        </p:nvSpPr>
        <p:spPr>
          <a:xfrm>
            <a:off x="822960" y="4041648"/>
            <a:ext cx="3474720" cy="1690937"/>
          </a:xfrm>
          <a:prstGeom prst="rect">
            <a:avLst/>
          </a:prstGeom>
          <a:noFill/>
          <a:ln w="12700">
            <a:solidFill>
              <a:srgbClr val="F39200"/>
            </a:solidFill>
            <a:prstDash val="solid"/>
          </a:ln>
        </p:spPr>
        <p:txBody>
          <a:bodyPr/>
          <a:lstStyle/>
          <a:p>
            <a:endParaRPr lang="de-DE"/>
          </a:p>
        </p:txBody>
      </p:sp>
      <p:sp>
        <p:nvSpPr>
          <p:cNvPr id="55" name="Text 11">
            <a:extLst>
              <a:ext uri="{FF2B5EF4-FFF2-40B4-BE49-F238E27FC236}">
                <a16:creationId xmlns:a16="http://schemas.microsoft.com/office/drawing/2014/main" id="{19D6D7A8-38EC-0F73-749F-A956A9250BA0}"/>
              </a:ext>
            </a:extLst>
          </p:cNvPr>
          <p:cNvSpPr/>
          <p:nvPr/>
        </p:nvSpPr>
        <p:spPr>
          <a:xfrm>
            <a:off x="1005840" y="4178808"/>
            <a:ext cx="3108960" cy="320040"/>
          </a:xfrm>
          <a:prstGeom prst="rect">
            <a:avLst/>
          </a:prstGeom>
          <a:noFill/>
          <a:ln/>
        </p:spPr>
        <p:txBody>
          <a:bodyPr wrap="square" lIns="0" tIns="0" rIns="0" bIns="0" rtlCol="0" anchor="ctr"/>
          <a:lstStyle/>
          <a:p>
            <a:pPr marL="0" indent="0">
              <a:buNone/>
            </a:pPr>
            <a:r>
              <a:rPr lang="en-US" sz="1100" b="1" kern="0" spc="300">
                <a:solidFill>
                  <a:srgbClr val="F39200"/>
                </a:solidFill>
                <a:latin typeface="Arial" panose="020B0604020202020204" pitchFamily="34" charset="0"/>
                <a:ea typeface="Calibri" pitchFamily="34" charset="-122"/>
                <a:cs typeface="Arial" panose="020B0604020202020204" pitchFamily="34" charset="0"/>
              </a:rPr>
              <a:t>KONTAKT</a:t>
            </a:r>
            <a:endParaRPr lang="en-US" sz="1100">
              <a:latin typeface="Arial" panose="020B0604020202020204" pitchFamily="34" charset="0"/>
              <a:cs typeface="Arial" panose="020B0604020202020204" pitchFamily="34" charset="0"/>
            </a:endParaRPr>
          </a:p>
        </p:txBody>
      </p:sp>
      <p:sp>
        <p:nvSpPr>
          <p:cNvPr id="56" name="Text 12">
            <a:extLst>
              <a:ext uri="{FF2B5EF4-FFF2-40B4-BE49-F238E27FC236}">
                <a16:creationId xmlns:a16="http://schemas.microsoft.com/office/drawing/2014/main" id="{5E4B973F-9296-93B8-7E06-E765D98ADDC2}"/>
              </a:ext>
            </a:extLst>
          </p:cNvPr>
          <p:cNvSpPr/>
          <p:nvPr/>
        </p:nvSpPr>
        <p:spPr>
          <a:xfrm>
            <a:off x="1005840" y="4315968"/>
            <a:ext cx="3628761" cy="1554480"/>
          </a:xfrm>
          <a:prstGeom prst="rect">
            <a:avLst/>
          </a:prstGeom>
          <a:noFill/>
          <a:ln/>
        </p:spPr>
        <p:txBody>
          <a:bodyPr wrap="square" lIns="0" tIns="0" rIns="0" bIns="0" rtlCol="0" anchor="ctr"/>
          <a:lstStyle/>
          <a:p>
            <a:pPr marL="0" indent="0">
              <a:spcAft>
                <a:spcPts val="200"/>
              </a:spcAft>
              <a:buNone/>
            </a:pPr>
            <a:r>
              <a:rPr lang="en-US" sz="1200" err="1">
                <a:latin typeface="Arial" panose="020B0604020202020204" pitchFamily="34" charset="0"/>
                <a:ea typeface="Calibri" pitchFamily="34" charset="-122"/>
                <a:cs typeface="Arial" panose="020B0604020202020204" pitchFamily="34" charset="0"/>
              </a:rPr>
              <a:t>medi</a:t>
            </a:r>
            <a:r>
              <a:rPr lang="en-US" sz="1200">
                <a:latin typeface="Arial" panose="020B0604020202020204" pitchFamily="34" charset="0"/>
                <a:ea typeface="Calibri" pitchFamily="34" charset="-122"/>
                <a:cs typeface="Arial" panose="020B0604020202020204" pitchFamily="34" charset="0"/>
              </a:rPr>
              <a:t> </a:t>
            </a:r>
            <a:r>
              <a:rPr lang="en-US" sz="1200" err="1">
                <a:latin typeface="Arial" panose="020B0604020202020204" pitchFamily="34" charset="0"/>
                <a:ea typeface="Calibri" pitchFamily="34" charset="-122"/>
                <a:cs typeface="Arial" panose="020B0604020202020204" pitchFamily="34" charset="0"/>
              </a:rPr>
              <a:t>hilft</a:t>
            </a:r>
            <a:r>
              <a:rPr lang="en-US" sz="1200">
                <a:latin typeface="Arial" panose="020B0604020202020204" pitchFamily="34" charset="0"/>
                <a:ea typeface="Calibri" pitchFamily="34" charset="-122"/>
                <a:cs typeface="Arial" panose="020B0604020202020204" pitchFamily="34" charset="0"/>
              </a:rPr>
              <a:t> </a:t>
            </a:r>
            <a:r>
              <a:rPr lang="en-US" sz="1200" err="1">
                <a:latin typeface="Arial" panose="020B0604020202020204" pitchFamily="34" charset="0"/>
                <a:ea typeface="Calibri" pitchFamily="34" charset="-122"/>
                <a:cs typeface="Arial" panose="020B0604020202020204" pitchFamily="34" charset="0"/>
              </a:rPr>
              <a:t>gemeinnützige</a:t>
            </a:r>
            <a:r>
              <a:rPr lang="en-US" sz="1200">
                <a:latin typeface="Arial" panose="020B0604020202020204" pitchFamily="34" charset="0"/>
                <a:ea typeface="Calibri" pitchFamily="34" charset="-122"/>
                <a:cs typeface="Arial" panose="020B0604020202020204" pitchFamily="34" charset="0"/>
              </a:rPr>
              <a:t> GmbH</a:t>
            </a:r>
          </a:p>
          <a:p>
            <a:pPr marL="0" indent="0">
              <a:spcAft>
                <a:spcPts val="200"/>
              </a:spcAft>
              <a:buNone/>
            </a:pPr>
            <a:r>
              <a:rPr lang="en-US" sz="1200" err="1">
                <a:latin typeface="Arial" panose="020B0604020202020204" pitchFamily="34" charset="0"/>
                <a:ea typeface="Calibri" pitchFamily="34" charset="-122"/>
                <a:cs typeface="Arial" panose="020B0604020202020204" pitchFamily="34" charset="0"/>
              </a:rPr>
              <a:t>Medicusstraße</a:t>
            </a:r>
            <a:r>
              <a:rPr lang="en-US" sz="1200">
                <a:latin typeface="Arial" panose="020B0604020202020204" pitchFamily="34" charset="0"/>
                <a:ea typeface="Calibri" pitchFamily="34" charset="-122"/>
                <a:cs typeface="Arial" panose="020B0604020202020204" pitchFamily="34" charset="0"/>
              </a:rPr>
              <a:t> 1</a:t>
            </a:r>
          </a:p>
          <a:p>
            <a:pPr marL="0" indent="0">
              <a:spcAft>
                <a:spcPts val="200"/>
              </a:spcAft>
              <a:buNone/>
            </a:pPr>
            <a:r>
              <a:rPr lang="en-US" sz="1200">
                <a:latin typeface="Arial" panose="020B0604020202020204" pitchFamily="34" charset="0"/>
                <a:ea typeface="Calibri" pitchFamily="34" charset="-122"/>
                <a:cs typeface="Arial" panose="020B0604020202020204" pitchFamily="34" charset="0"/>
              </a:rPr>
              <a:t>95448 Bayreuth</a:t>
            </a:r>
          </a:p>
          <a:p>
            <a:pPr marL="0" indent="0">
              <a:spcAft>
                <a:spcPts val="200"/>
              </a:spcAft>
              <a:buNone/>
            </a:pPr>
            <a:endParaRPr lang="en-US" sz="1200">
              <a:latin typeface="Arial" panose="020B0604020202020204" pitchFamily="34" charset="0"/>
              <a:cs typeface="Arial" panose="020B0604020202020204" pitchFamily="34" charset="0"/>
            </a:endParaRPr>
          </a:p>
          <a:p>
            <a:pPr marL="0" indent="0">
              <a:spcAft>
                <a:spcPts val="200"/>
              </a:spcAft>
              <a:buNone/>
            </a:pPr>
            <a:r>
              <a:rPr lang="en-US" sz="1100" err="1">
                <a:latin typeface="Arial" panose="020B0604020202020204" pitchFamily="34" charset="0"/>
                <a:ea typeface="Calibri" pitchFamily="34" charset="-122"/>
                <a:cs typeface="Arial" panose="020B0604020202020204" pitchFamily="34" charset="0"/>
              </a:rPr>
              <a:t>info@medi-for-help.com</a:t>
            </a:r>
            <a:endParaRPr lang="en-US" sz="120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063540C1-E732-37D8-D3E1-1F3617D9DC7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599" r="23806" b="20556"/>
          <a:stretch>
            <a:fillRect/>
          </a:stretch>
        </p:blipFill>
        <p:spPr bwMode="auto">
          <a:xfrm>
            <a:off x="7147976" y="-9349"/>
            <a:ext cx="5131110" cy="6867349"/>
          </a:xfrm>
          <a:prstGeom prst="rect">
            <a:avLst/>
          </a:prstGeom>
          <a:noFill/>
          <a:extLst>
            <a:ext uri="{909E8E84-426E-40DD-AFC4-6F175D3DCCD1}">
              <a14:hiddenFill xmlns:a14="http://schemas.microsoft.com/office/drawing/2010/main">
                <a:solidFill>
                  <a:srgbClr val="FFFFFF"/>
                </a:solidFill>
              </a14:hiddenFill>
            </a:ext>
          </a:extLst>
        </p:spPr>
      </p:pic>
      <p:pic>
        <p:nvPicPr>
          <p:cNvPr id="4" name="Grafik 3" descr="Ein Bild, das Schrift, Grafiken, Logo, Grafikdesign enthält.&#10;&#10;KI-generierte Inhalte können fehlerhaft sein.">
            <a:extLst>
              <a:ext uri="{FF2B5EF4-FFF2-40B4-BE49-F238E27FC236}">
                <a16:creationId xmlns:a16="http://schemas.microsoft.com/office/drawing/2014/main" id="{F6F367AF-265E-1E6E-231F-97773CF20D18}"/>
              </a:ext>
            </a:extLst>
          </p:cNvPr>
          <p:cNvPicPr>
            <a:picLocks noChangeAspect="1"/>
          </p:cNvPicPr>
          <p:nvPr/>
        </p:nvPicPr>
        <p:blipFill>
          <a:blip r:embed="rId6"/>
          <a:stretch>
            <a:fillRect/>
          </a:stretch>
        </p:blipFill>
        <p:spPr>
          <a:xfrm>
            <a:off x="11639007" y="-9349"/>
            <a:ext cx="640079" cy="640079"/>
          </a:xfrm>
          <a:prstGeom prst="rect">
            <a:avLst/>
          </a:prstGeom>
        </p:spPr>
      </p:pic>
    </p:spTree>
    <p:extLst>
      <p:ext uri="{BB962C8B-B14F-4D97-AF65-F5344CB8AC3E}">
        <p14:creationId xmlns:p14="http://schemas.microsoft.com/office/powerpoint/2010/main" val="28483197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F8F5F0"/>
        </a:solidFill>
        <a:effectLst/>
      </p:bgPr>
    </p:bg>
    <p:spTree>
      <p:nvGrpSpPr>
        <p:cNvPr id="1" name=""/>
        <p:cNvGrpSpPr/>
        <p:nvPr/>
      </p:nvGrpSpPr>
      <p:grpSpPr>
        <a:xfrm>
          <a:off x="0" y="0"/>
          <a:ext cx="0" cy="0"/>
          <a:chOff x="0" y="0"/>
          <a:chExt cx="0" cy="0"/>
        </a:xfrm>
      </p:grpSpPr>
      <p:sp>
        <p:nvSpPr>
          <p:cNvPr id="2" name="Shape 0"/>
          <p:cNvSpPr/>
          <p:nvPr/>
        </p:nvSpPr>
        <p:spPr>
          <a:xfrm>
            <a:off x="457200" y="457200"/>
            <a:ext cx="182880" cy="320040"/>
          </a:xfrm>
          <a:prstGeom prst="rect">
            <a:avLst/>
          </a:prstGeom>
          <a:solidFill>
            <a:srgbClr val="F39200"/>
          </a:solidFill>
          <a:ln w="12700">
            <a:solidFill>
              <a:srgbClr val="F39200"/>
            </a:solidFill>
            <a:prstDash val="solid"/>
          </a:ln>
        </p:spPr>
        <p:txBody>
          <a:bodyPr/>
          <a:lstStyle/>
          <a:p>
            <a:endParaRPr lang="de-DE"/>
          </a:p>
        </p:txBody>
      </p:sp>
      <p:sp>
        <p:nvSpPr>
          <p:cNvPr id="3" name="Text 1"/>
          <p:cNvSpPr/>
          <p:nvPr/>
        </p:nvSpPr>
        <p:spPr>
          <a:xfrm>
            <a:off x="713232" y="457200"/>
            <a:ext cx="5486400" cy="320040"/>
          </a:xfrm>
          <a:prstGeom prst="rect">
            <a:avLst/>
          </a:prstGeom>
          <a:noFill/>
          <a:ln/>
        </p:spPr>
        <p:txBody>
          <a:bodyPr wrap="square" lIns="0" tIns="0" rIns="0" bIns="0" rtlCol="0" anchor="ctr"/>
          <a:lstStyle/>
          <a:p>
            <a:pPr marL="0" indent="0">
              <a:buNone/>
            </a:pPr>
            <a:r>
              <a:rPr lang="en-US" sz="1100" b="1" kern="0" spc="300">
                <a:solidFill>
                  <a:srgbClr val="F39200"/>
                </a:solidFill>
                <a:latin typeface="Arial" panose="020B0604020202020204" pitchFamily="34" charset="0"/>
                <a:ea typeface="Calibri" pitchFamily="34" charset="-122"/>
                <a:cs typeface="Arial" panose="020B0604020202020204" pitchFamily="34" charset="0"/>
              </a:rPr>
              <a:t>01  •  VORWORT</a:t>
            </a:r>
            <a:endParaRPr lang="en-US" sz="1100">
              <a:latin typeface="Arial" panose="020B0604020202020204" pitchFamily="34" charset="0"/>
              <a:cs typeface="Arial" panose="020B0604020202020204" pitchFamily="34" charset="0"/>
            </a:endParaRPr>
          </a:p>
        </p:txBody>
      </p:sp>
      <p:sp>
        <p:nvSpPr>
          <p:cNvPr id="4" name="Text 2"/>
          <p:cNvSpPr/>
          <p:nvPr/>
        </p:nvSpPr>
        <p:spPr>
          <a:xfrm>
            <a:off x="457200" y="868680"/>
            <a:ext cx="11247120" cy="731520"/>
          </a:xfrm>
          <a:prstGeom prst="rect">
            <a:avLst/>
          </a:prstGeom>
          <a:noFill/>
          <a:ln/>
        </p:spPr>
        <p:txBody>
          <a:bodyPr wrap="square" lIns="0" tIns="0" rIns="0" bIns="0" rtlCol="0" anchor="ctr"/>
          <a:lstStyle/>
          <a:p>
            <a:pPr marL="0" indent="0">
              <a:buNone/>
            </a:pPr>
            <a:r>
              <a:rPr lang="en-US" sz="3200" b="1">
                <a:solidFill>
                  <a:srgbClr val="E6007E"/>
                </a:solidFill>
                <a:latin typeface="Arial" panose="020B0604020202020204" pitchFamily="34" charset="0"/>
                <a:ea typeface="Georgia" pitchFamily="34" charset="-122"/>
                <a:cs typeface="Arial" panose="020B0604020202020204" pitchFamily="34" charset="0"/>
              </a:rPr>
              <a:t>Liebe Freundinnen und Freunde von medi for help,</a:t>
            </a:r>
            <a:endParaRPr lang="en-US" sz="3200">
              <a:latin typeface="Arial" panose="020B0604020202020204" pitchFamily="34" charset="0"/>
              <a:cs typeface="Arial" panose="020B0604020202020204" pitchFamily="34" charset="0"/>
            </a:endParaRPr>
          </a:p>
        </p:txBody>
      </p:sp>
      <p:sp>
        <p:nvSpPr>
          <p:cNvPr id="8" name="Shape 6"/>
          <p:cNvSpPr/>
          <p:nvPr/>
        </p:nvSpPr>
        <p:spPr>
          <a:xfrm>
            <a:off x="0" y="6583680"/>
            <a:ext cx="12161520" cy="274320"/>
          </a:xfrm>
          <a:prstGeom prst="rect">
            <a:avLst/>
          </a:prstGeom>
          <a:solidFill>
            <a:srgbClr val="E6007E"/>
          </a:solidFill>
          <a:ln w="12700">
            <a:solidFill>
              <a:srgbClr val="E6007E"/>
            </a:solidFill>
            <a:prstDash val="solid"/>
          </a:ln>
        </p:spPr>
        <p:txBody>
          <a:bodyPr/>
          <a:lstStyle/>
          <a:p>
            <a:endParaRPr lang="de-DE"/>
          </a:p>
        </p:txBody>
      </p:sp>
      <p:sp>
        <p:nvSpPr>
          <p:cNvPr id="9" name="Text 7"/>
          <p:cNvSpPr/>
          <p:nvPr/>
        </p:nvSpPr>
        <p:spPr>
          <a:xfrm>
            <a:off x="457200" y="6583680"/>
            <a:ext cx="8229600" cy="274320"/>
          </a:xfrm>
          <a:prstGeom prst="rect">
            <a:avLst/>
          </a:prstGeom>
          <a:noFill/>
          <a:ln/>
        </p:spPr>
        <p:txBody>
          <a:bodyPr wrap="square" lIns="0" tIns="0" rIns="0" bIns="0" rtlCol="0" anchor="ctr"/>
          <a:lstStyle/>
          <a:p>
            <a:pPr marL="0" indent="0">
              <a:buNone/>
            </a:pPr>
            <a:r>
              <a:rPr lang="en-US" sz="900">
                <a:solidFill>
                  <a:srgbClr val="FFFFFF"/>
                </a:solidFill>
                <a:latin typeface="Arial" panose="020B0604020202020204" pitchFamily="34" charset="0"/>
                <a:ea typeface="Calibri" pitchFamily="34" charset="-122"/>
                <a:cs typeface="Arial" panose="020B0604020202020204" pitchFamily="34" charset="0"/>
              </a:rPr>
              <a:t>medi for help  •  Jahresbericht 2025</a:t>
            </a:r>
            <a:endParaRPr lang="en-US" sz="900">
              <a:latin typeface="Arial" panose="020B0604020202020204" pitchFamily="34" charset="0"/>
              <a:cs typeface="Arial" panose="020B0604020202020204" pitchFamily="34" charset="0"/>
            </a:endParaRPr>
          </a:p>
        </p:txBody>
      </p:sp>
      <p:sp>
        <p:nvSpPr>
          <p:cNvPr id="10" name="Text 8"/>
          <p:cNvSpPr/>
          <p:nvPr/>
        </p:nvSpPr>
        <p:spPr>
          <a:xfrm>
            <a:off x="11247120" y="6583680"/>
            <a:ext cx="640080" cy="274320"/>
          </a:xfrm>
          <a:prstGeom prst="rect">
            <a:avLst/>
          </a:prstGeom>
          <a:noFill/>
          <a:ln/>
        </p:spPr>
        <p:txBody>
          <a:bodyPr wrap="square" lIns="0" tIns="0" rIns="0" bIns="0" rtlCol="0" anchor="ctr"/>
          <a:lstStyle/>
          <a:p>
            <a:pPr marL="0" indent="0" algn="r">
              <a:buNone/>
            </a:pPr>
            <a:r>
              <a:rPr lang="en-US" sz="900">
                <a:solidFill>
                  <a:srgbClr val="FFFFFF"/>
                </a:solidFill>
                <a:latin typeface="Calibri" pitchFamily="34" charset="0"/>
                <a:ea typeface="Calibri" pitchFamily="34" charset="-122"/>
                <a:cs typeface="Calibri" pitchFamily="34" charset="-120"/>
              </a:rPr>
              <a:t>3 / 25</a:t>
            </a:r>
            <a:endParaRPr lang="en-US" sz="900"/>
          </a:p>
        </p:txBody>
      </p:sp>
      <p:sp>
        <p:nvSpPr>
          <p:cNvPr id="5" name="Shape 5">
            <a:extLst>
              <a:ext uri="{FF2B5EF4-FFF2-40B4-BE49-F238E27FC236}">
                <a16:creationId xmlns:a16="http://schemas.microsoft.com/office/drawing/2014/main" id="{F72BA05C-F8E8-D36C-EF0A-62047ADF403D}"/>
              </a:ext>
            </a:extLst>
          </p:cNvPr>
          <p:cNvSpPr/>
          <p:nvPr/>
        </p:nvSpPr>
        <p:spPr>
          <a:xfrm>
            <a:off x="548640" y="1782050"/>
            <a:ext cx="10698480" cy="4146310"/>
          </a:xfrm>
          <a:prstGeom prst="rect">
            <a:avLst/>
          </a:prstGeom>
          <a:solidFill>
            <a:schemeClr val="bg1"/>
          </a:solidFill>
          <a:ln w="12700">
            <a:solidFill>
              <a:srgbClr val="F7F6F4"/>
            </a:solidFill>
            <a:prstDash val="solid"/>
          </a:ln>
        </p:spPr>
        <p:txBody>
          <a:bodyPr/>
          <a:lstStyle/>
          <a:p>
            <a:endParaRPr lang="de-DE"/>
          </a:p>
        </p:txBody>
      </p:sp>
      <p:sp>
        <p:nvSpPr>
          <p:cNvPr id="11" name="Shape 6">
            <a:extLst>
              <a:ext uri="{FF2B5EF4-FFF2-40B4-BE49-F238E27FC236}">
                <a16:creationId xmlns:a16="http://schemas.microsoft.com/office/drawing/2014/main" id="{596679CE-A072-8A53-CECA-2953061A7D17}"/>
              </a:ext>
            </a:extLst>
          </p:cNvPr>
          <p:cNvSpPr/>
          <p:nvPr/>
        </p:nvSpPr>
        <p:spPr>
          <a:xfrm>
            <a:off x="548640" y="1782050"/>
            <a:ext cx="10698480" cy="91440"/>
          </a:xfrm>
          <a:prstGeom prst="rect">
            <a:avLst/>
          </a:prstGeom>
          <a:solidFill>
            <a:srgbClr val="F39200"/>
          </a:solidFill>
          <a:ln w="12700">
            <a:solidFill>
              <a:srgbClr val="F39200"/>
            </a:solidFill>
            <a:prstDash val="solid"/>
          </a:ln>
        </p:spPr>
        <p:txBody>
          <a:bodyPr/>
          <a:lstStyle/>
          <a:p>
            <a:endParaRPr lang="de-DE"/>
          </a:p>
        </p:txBody>
      </p:sp>
      <p:sp>
        <p:nvSpPr>
          <p:cNvPr id="12" name="Text 7">
            <a:extLst>
              <a:ext uri="{FF2B5EF4-FFF2-40B4-BE49-F238E27FC236}">
                <a16:creationId xmlns:a16="http://schemas.microsoft.com/office/drawing/2014/main" id="{30C35430-3FEF-F36E-8AC8-CF6D0D6BAE88}"/>
              </a:ext>
            </a:extLst>
          </p:cNvPr>
          <p:cNvSpPr/>
          <p:nvPr/>
        </p:nvSpPr>
        <p:spPr>
          <a:xfrm>
            <a:off x="670560" y="1691640"/>
            <a:ext cx="914400" cy="1188720"/>
          </a:xfrm>
          <a:prstGeom prst="rect">
            <a:avLst/>
          </a:prstGeom>
          <a:noFill/>
          <a:ln/>
        </p:spPr>
        <p:txBody>
          <a:bodyPr wrap="square" lIns="0" tIns="0" rIns="0" bIns="0" rtlCol="0" anchor="ctr"/>
          <a:lstStyle/>
          <a:p>
            <a:pPr marL="0" indent="0">
              <a:buNone/>
            </a:pPr>
            <a:r>
              <a:rPr lang="en-US" sz="6000" b="1">
                <a:solidFill>
                  <a:srgbClr val="F39200"/>
                </a:solidFill>
                <a:latin typeface="Georgia" pitchFamily="34" charset="0"/>
                <a:ea typeface="Georgia" pitchFamily="34" charset="-122"/>
                <a:cs typeface="Georgia" pitchFamily="34" charset="-120"/>
              </a:rPr>
              <a:t>“</a:t>
            </a:r>
            <a:endParaRPr lang="en-US" sz="6000"/>
          </a:p>
        </p:txBody>
      </p:sp>
      <p:sp>
        <p:nvSpPr>
          <p:cNvPr id="13" name="Text 8">
            <a:extLst>
              <a:ext uri="{FF2B5EF4-FFF2-40B4-BE49-F238E27FC236}">
                <a16:creationId xmlns:a16="http://schemas.microsoft.com/office/drawing/2014/main" id="{46BD947B-CD60-67A0-4F6A-17C2400D204F}"/>
              </a:ext>
            </a:extLst>
          </p:cNvPr>
          <p:cNvSpPr/>
          <p:nvPr/>
        </p:nvSpPr>
        <p:spPr>
          <a:xfrm>
            <a:off x="1127760" y="1607305"/>
            <a:ext cx="9144000" cy="4146310"/>
          </a:xfrm>
          <a:prstGeom prst="rect">
            <a:avLst/>
          </a:prstGeom>
          <a:noFill/>
          <a:ln/>
        </p:spPr>
        <p:txBody>
          <a:bodyPr wrap="square" lIns="0" tIns="0" rIns="0" bIns="0" rtlCol="0" anchor="ctr"/>
          <a:lstStyle/>
          <a:p>
            <a:pPr marL="0" indent="0">
              <a:buNone/>
            </a:pPr>
            <a:endParaRPr lang="en-US" sz="1400" i="1">
              <a:solidFill>
                <a:srgbClr val="D8DFE8"/>
              </a:solidFill>
              <a:latin typeface="Calibri" pitchFamily="34" charset="0"/>
              <a:ea typeface="Calibri" pitchFamily="34" charset="-122"/>
              <a:cs typeface="Calibri" pitchFamily="34" charset="-120"/>
            </a:endParaRPr>
          </a:p>
          <a:p>
            <a:pPr marL="0" indent="0">
              <a:buNone/>
            </a:pPr>
            <a:endParaRPr lang="en-US" sz="1400" i="1">
              <a:solidFill>
                <a:srgbClr val="D8DFE8"/>
              </a:solidFill>
              <a:latin typeface="Calibri" pitchFamily="34" charset="0"/>
              <a:ea typeface="Calibri" pitchFamily="34" charset="-122"/>
              <a:cs typeface="Calibri" pitchFamily="34" charset="-120"/>
            </a:endParaRPr>
          </a:p>
          <a:p>
            <a:pPr marL="0" indent="0">
              <a:buNone/>
            </a:pPr>
            <a:endParaRPr lang="en-US" sz="1400" i="1">
              <a:solidFill>
                <a:srgbClr val="D8DFE8"/>
              </a:solidFill>
              <a:latin typeface="Arial" panose="020B0604020202020204" pitchFamily="34" charset="0"/>
              <a:ea typeface="Calibri" pitchFamily="34" charset="-122"/>
              <a:cs typeface="Arial" panose="020B0604020202020204" pitchFamily="34" charset="0"/>
            </a:endParaRPr>
          </a:p>
          <a:p>
            <a:pPr marL="0" indent="0">
              <a:buNone/>
            </a:pPr>
            <a:r>
              <a:rPr lang="en-US" sz="1400" i="1">
                <a:latin typeface="Arial" panose="020B0604020202020204" pitchFamily="34" charset="0"/>
                <a:ea typeface="Calibri" pitchFamily="34" charset="-122"/>
                <a:cs typeface="Arial" panose="020B0604020202020204" pitchFamily="34" charset="0"/>
              </a:rPr>
              <a:t>15 Jahre medi for help –  </a:t>
            </a:r>
            <a:r>
              <a:rPr lang="en-US" sz="1400" i="1" err="1">
                <a:latin typeface="Arial" panose="020B0604020202020204" pitchFamily="34" charset="0"/>
                <a:ea typeface="Calibri" pitchFamily="34" charset="-122"/>
                <a:cs typeface="Arial" panose="020B0604020202020204" pitchFamily="34" charset="0"/>
              </a:rPr>
              <a:t>darauf</a:t>
            </a:r>
            <a:r>
              <a:rPr lang="en-US" sz="1400" i="1">
                <a:latin typeface="Arial" panose="020B0604020202020204" pitchFamily="34" charset="0"/>
                <a:ea typeface="Calibri" pitchFamily="34" charset="-122"/>
                <a:cs typeface="Arial" panose="020B0604020202020204" pitchFamily="34" charset="0"/>
              </a:rPr>
              <a:t> bin ich </a:t>
            </a:r>
            <a:r>
              <a:rPr lang="en-US" sz="1400" i="1" err="1">
                <a:latin typeface="Arial" panose="020B0604020202020204" pitchFamily="34" charset="0"/>
                <a:ea typeface="Calibri" pitchFamily="34" charset="-122"/>
                <a:cs typeface="Arial" panose="020B0604020202020204" pitchFamily="34" charset="0"/>
              </a:rPr>
              <a:t>besonders</a:t>
            </a:r>
            <a:r>
              <a:rPr lang="en-US" sz="1400" i="1">
                <a:latin typeface="Arial" panose="020B0604020202020204" pitchFamily="34" charset="0"/>
                <a:ea typeface="Calibri" pitchFamily="34" charset="-122"/>
                <a:cs typeface="Arial" panose="020B0604020202020204" pitchFamily="34" charset="0"/>
              </a:rPr>
              <a:t> </a:t>
            </a:r>
            <a:r>
              <a:rPr lang="en-US" sz="1400" i="1" err="1">
                <a:latin typeface="Arial" panose="020B0604020202020204" pitchFamily="34" charset="0"/>
                <a:ea typeface="Calibri" pitchFamily="34" charset="-122"/>
                <a:cs typeface="Arial" panose="020B0604020202020204" pitchFamily="34" charset="0"/>
              </a:rPr>
              <a:t>stolz</a:t>
            </a:r>
            <a:r>
              <a:rPr lang="en-US" sz="1400" i="1">
                <a:latin typeface="Arial" panose="020B0604020202020204" pitchFamily="34" charset="0"/>
                <a:ea typeface="Calibri" pitchFamily="34" charset="-122"/>
                <a:cs typeface="Arial" panose="020B0604020202020204" pitchFamily="34" charset="0"/>
              </a:rPr>
              <a:t>! </a:t>
            </a:r>
            <a:r>
              <a:rPr lang="en-US" sz="1400" i="1" err="1">
                <a:latin typeface="Arial" panose="020B0604020202020204" pitchFamily="34" charset="0"/>
                <a:ea typeface="Calibri" pitchFamily="34" charset="-122"/>
                <a:cs typeface="Arial" panose="020B0604020202020204" pitchFamily="34" charset="0"/>
              </a:rPr>
              <a:t>Gemeinsam</a:t>
            </a:r>
            <a:r>
              <a:rPr lang="en-US" sz="1400" i="1">
                <a:latin typeface="Arial" panose="020B0604020202020204" pitchFamily="34" charset="0"/>
                <a:ea typeface="Calibri" pitchFamily="34" charset="-122"/>
                <a:cs typeface="Arial" panose="020B0604020202020204" pitchFamily="34" charset="0"/>
              </a:rPr>
              <a:t> </a:t>
            </a:r>
            <a:r>
              <a:rPr lang="en-US" sz="1400" i="1" err="1">
                <a:latin typeface="Arial" panose="020B0604020202020204" pitchFamily="34" charset="0"/>
                <a:ea typeface="Calibri" pitchFamily="34" charset="-122"/>
                <a:cs typeface="Arial" panose="020B0604020202020204" pitchFamily="34" charset="0"/>
              </a:rPr>
              <a:t>mit</a:t>
            </a:r>
            <a:r>
              <a:rPr lang="en-US" sz="1400" i="1">
                <a:latin typeface="Arial" panose="020B0604020202020204" pitchFamily="34" charset="0"/>
                <a:ea typeface="Calibri" pitchFamily="34" charset="-122"/>
                <a:cs typeface="Arial" panose="020B0604020202020204" pitchFamily="34" charset="0"/>
              </a:rPr>
              <a:t> </a:t>
            </a:r>
            <a:r>
              <a:rPr lang="en-US" sz="1400" i="1" err="1">
                <a:latin typeface="Arial" panose="020B0604020202020204" pitchFamily="34" charset="0"/>
                <a:ea typeface="Calibri" pitchFamily="34" charset="-122"/>
                <a:cs typeface="Arial" panose="020B0604020202020204" pitchFamily="34" charset="0"/>
              </a:rPr>
              <a:t>Ihrem</a:t>
            </a:r>
            <a:r>
              <a:rPr lang="en-US" sz="1400" i="1">
                <a:latin typeface="Arial" panose="020B0604020202020204" pitchFamily="34" charset="0"/>
                <a:ea typeface="Calibri" pitchFamily="34" charset="-122"/>
                <a:cs typeface="Arial" panose="020B0604020202020204" pitchFamily="34" charset="0"/>
              </a:rPr>
              <a:t> </a:t>
            </a:r>
            <a:r>
              <a:rPr lang="en-US" sz="1400" i="1" err="1">
                <a:latin typeface="Arial" panose="020B0604020202020204" pitchFamily="34" charset="0"/>
                <a:ea typeface="Calibri" pitchFamily="34" charset="-122"/>
                <a:cs typeface="Arial" panose="020B0604020202020204" pitchFamily="34" charset="0"/>
              </a:rPr>
              <a:t>sowie</a:t>
            </a:r>
            <a:r>
              <a:rPr lang="en-US" sz="1400" i="1">
                <a:latin typeface="Arial" panose="020B0604020202020204" pitchFamily="34" charset="0"/>
                <a:ea typeface="Calibri" pitchFamily="34" charset="-122"/>
                <a:cs typeface="Arial" panose="020B0604020202020204" pitchFamily="34" charset="0"/>
              </a:rPr>
              <a:t> dem Engagement </a:t>
            </a:r>
            <a:r>
              <a:rPr lang="en-US" sz="1400" i="1" err="1">
                <a:latin typeface="Arial" panose="020B0604020202020204" pitchFamily="34" charset="0"/>
                <a:ea typeface="Calibri" pitchFamily="34" charset="-122"/>
                <a:cs typeface="Arial" panose="020B0604020202020204" pitchFamily="34" charset="0"/>
              </a:rPr>
              <a:t>zahlreicher</a:t>
            </a:r>
            <a:r>
              <a:rPr lang="en-US" sz="1400" i="1">
                <a:latin typeface="Arial" panose="020B0604020202020204" pitchFamily="34" charset="0"/>
                <a:ea typeface="Calibri" pitchFamily="34" charset="-122"/>
                <a:cs typeface="Arial" panose="020B0604020202020204" pitchFamily="34" charset="0"/>
              </a:rPr>
              <a:t> </a:t>
            </a:r>
            <a:r>
              <a:rPr lang="en-US" sz="1400" i="1" err="1">
                <a:latin typeface="Arial" panose="020B0604020202020204" pitchFamily="34" charset="0"/>
                <a:ea typeface="Calibri" pitchFamily="34" charset="-122"/>
                <a:cs typeface="Arial" panose="020B0604020202020204" pitchFamily="34" charset="0"/>
              </a:rPr>
              <a:t>ehrenamtlicher</a:t>
            </a:r>
            <a:r>
              <a:rPr lang="en-US" sz="1400" i="1">
                <a:latin typeface="Arial" panose="020B0604020202020204" pitchFamily="34" charset="0"/>
                <a:ea typeface="Calibri" pitchFamily="34" charset="-122"/>
                <a:cs typeface="Arial" panose="020B0604020202020204" pitchFamily="34" charset="0"/>
              </a:rPr>
              <a:t> </a:t>
            </a:r>
            <a:r>
              <a:rPr lang="en-US" sz="1400" i="1" err="1">
                <a:latin typeface="Arial" panose="020B0604020202020204" pitchFamily="34" charset="0"/>
                <a:ea typeface="Calibri" pitchFamily="34" charset="-122"/>
                <a:cs typeface="Arial" panose="020B0604020202020204" pitchFamily="34" charset="0"/>
              </a:rPr>
              <a:t>Helfer:innen</a:t>
            </a:r>
            <a:r>
              <a:rPr lang="en-US" sz="1400" i="1">
                <a:latin typeface="Arial" panose="020B0604020202020204" pitchFamily="34" charset="0"/>
                <a:ea typeface="Calibri" pitchFamily="34" charset="-122"/>
                <a:cs typeface="Arial" panose="020B0604020202020204" pitchFamily="34" charset="0"/>
              </a:rPr>
              <a:t> </a:t>
            </a:r>
            <a:r>
              <a:rPr lang="en-US" sz="1400" i="1" err="1">
                <a:latin typeface="Arial" panose="020B0604020202020204" pitchFamily="34" charset="0"/>
                <a:ea typeface="Calibri" pitchFamily="34" charset="-122"/>
                <a:cs typeface="Arial" panose="020B0604020202020204" pitchFamily="34" charset="0"/>
              </a:rPr>
              <a:t>konnten</a:t>
            </a:r>
            <a:r>
              <a:rPr lang="en-US" sz="1400" i="1">
                <a:latin typeface="Arial" panose="020B0604020202020204" pitchFamily="34" charset="0"/>
                <a:ea typeface="Calibri" pitchFamily="34" charset="-122"/>
                <a:cs typeface="Arial" panose="020B0604020202020204" pitchFamily="34" charset="0"/>
              </a:rPr>
              <a:t> </a:t>
            </a:r>
            <a:r>
              <a:rPr lang="en-US" sz="1400" i="1" err="1">
                <a:latin typeface="Arial" panose="020B0604020202020204" pitchFamily="34" charset="0"/>
                <a:ea typeface="Calibri" pitchFamily="34" charset="-122"/>
                <a:cs typeface="Arial" panose="020B0604020202020204" pitchFamily="34" charset="0"/>
              </a:rPr>
              <a:t>wir</a:t>
            </a:r>
            <a:r>
              <a:rPr lang="en-US" sz="1400" i="1">
                <a:latin typeface="Arial" panose="020B0604020202020204" pitchFamily="34" charset="0"/>
                <a:ea typeface="Calibri" pitchFamily="34" charset="-122"/>
                <a:cs typeface="Arial" panose="020B0604020202020204" pitchFamily="34" charset="0"/>
              </a:rPr>
              <a:t> </a:t>
            </a:r>
            <a:r>
              <a:rPr lang="en-US" sz="1400" i="1" err="1">
                <a:latin typeface="Arial" panose="020B0604020202020204" pitchFamily="34" charset="0"/>
                <a:ea typeface="Calibri" pitchFamily="34" charset="-122"/>
                <a:cs typeface="Arial" panose="020B0604020202020204" pitchFamily="34" charset="0"/>
              </a:rPr>
              <a:t>seit</a:t>
            </a:r>
            <a:r>
              <a:rPr lang="en-US" sz="1400" i="1">
                <a:latin typeface="Arial" panose="020B0604020202020204" pitchFamily="34" charset="0"/>
                <a:ea typeface="Calibri" pitchFamily="34" charset="-122"/>
                <a:cs typeface="Arial" panose="020B0604020202020204" pitchFamily="34" charset="0"/>
              </a:rPr>
              <a:t> 2010 </a:t>
            </a:r>
            <a:r>
              <a:rPr lang="en-US" sz="1400" i="1" err="1">
                <a:latin typeface="Arial" panose="020B0604020202020204" pitchFamily="34" charset="0"/>
                <a:ea typeface="Calibri" pitchFamily="34" charset="-122"/>
                <a:cs typeface="Arial" panose="020B0604020202020204" pitchFamily="34" charset="0"/>
              </a:rPr>
              <a:t>über</a:t>
            </a:r>
            <a:r>
              <a:rPr lang="en-US" sz="1400" i="1">
                <a:latin typeface="Arial" panose="020B0604020202020204" pitchFamily="34" charset="0"/>
                <a:ea typeface="Calibri" pitchFamily="34" charset="-122"/>
                <a:cs typeface="Arial" panose="020B0604020202020204" pitchFamily="34" charset="0"/>
              </a:rPr>
              <a:t> 9.100 </a:t>
            </a:r>
            <a:r>
              <a:rPr lang="en-US" sz="1400" i="1" err="1">
                <a:latin typeface="Arial" panose="020B0604020202020204" pitchFamily="34" charset="0"/>
                <a:ea typeface="Calibri" pitchFamily="34" charset="-122"/>
                <a:cs typeface="Arial" panose="020B0604020202020204" pitchFamily="34" charset="0"/>
              </a:rPr>
              <a:t>hilfsbedürftige</a:t>
            </a:r>
            <a:r>
              <a:rPr lang="en-US" sz="1400" i="1">
                <a:latin typeface="Arial" panose="020B0604020202020204" pitchFamily="34" charset="0"/>
                <a:ea typeface="Calibri" pitchFamily="34" charset="-122"/>
                <a:cs typeface="Arial" panose="020B0604020202020204" pitchFamily="34" charset="0"/>
              </a:rPr>
              <a:t> </a:t>
            </a:r>
            <a:r>
              <a:rPr lang="en-US" sz="1400" i="1" err="1">
                <a:latin typeface="Arial" panose="020B0604020202020204" pitchFamily="34" charset="0"/>
                <a:ea typeface="Calibri" pitchFamily="34" charset="-122"/>
                <a:cs typeface="Arial" panose="020B0604020202020204" pitchFamily="34" charset="0"/>
              </a:rPr>
              <a:t>Patient:innen</a:t>
            </a:r>
            <a:r>
              <a:rPr lang="en-US" sz="1400" i="1">
                <a:latin typeface="Arial" panose="020B0604020202020204" pitchFamily="34" charset="0"/>
                <a:ea typeface="Calibri" pitchFamily="34" charset="-122"/>
                <a:cs typeface="Arial" panose="020B0604020202020204" pitchFamily="34" charset="0"/>
              </a:rPr>
              <a:t> </a:t>
            </a:r>
            <a:r>
              <a:rPr lang="en-US" sz="1400" i="1" err="1">
                <a:latin typeface="Arial" panose="020B0604020202020204" pitchFamily="34" charset="0"/>
                <a:ea typeface="Calibri" pitchFamily="34" charset="-122"/>
                <a:cs typeface="Arial" panose="020B0604020202020204" pitchFamily="34" charset="0"/>
              </a:rPr>
              <a:t>versorgen</a:t>
            </a:r>
            <a:r>
              <a:rPr lang="en-US" sz="1400" i="1">
                <a:latin typeface="Arial" panose="020B0604020202020204" pitchFamily="34" charset="0"/>
                <a:ea typeface="Calibri" pitchFamily="34" charset="-122"/>
                <a:cs typeface="Arial" panose="020B0604020202020204" pitchFamily="34" charset="0"/>
              </a:rPr>
              <a:t>. In </a:t>
            </a:r>
            <a:r>
              <a:rPr lang="en-US" sz="1400" i="1" err="1">
                <a:latin typeface="Arial" panose="020B0604020202020204" pitchFamily="34" charset="0"/>
                <a:ea typeface="Calibri" pitchFamily="34" charset="-122"/>
                <a:cs typeface="Arial" panose="020B0604020202020204" pitchFamily="34" charset="0"/>
              </a:rPr>
              <a:t>enger</a:t>
            </a:r>
            <a:r>
              <a:rPr lang="en-US" sz="1400" i="1">
                <a:latin typeface="Arial" panose="020B0604020202020204" pitchFamily="34" charset="0"/>
                <a:ea typeface="Calibri" pitchFamily="34" charset="-122"/>
                <a:cs typeface="Arial" panose="020B0604020202020204" pitchFamily="34" charset="0"/>
              </a:rPr>
              <a:t> Zusammenarbeit </a:t>
            </a:r>
            <a:r>
              <a:rPr lang="en-US" sz="1400" i="1" err="1">
                <a:latin typeface="Arial" panose="020B0604020202020204" pitchFamily="34" charset="0"/>
                <a:ea typeface="Calibri" pitchFamily="34" charset="-122"/>
                <a:cs typeface="Arial" panose="020B0604020202020204" pitchFamily="34" charset="0"/>
              </a:rPr>
              <a:t>mit</a:t>
            </a:r>
            <a:r>
              <a:rPr lang="en-US" sz="1400" i="1">
                <a:latin typeface="Arial" panose="020B0604020202020204" pitchFamily="34" charset="0"/>
                <a:ea typeface="Calibri" pitchFamily="34" charset="-122"/>
                <a:cs typeface="Arial" panose="020B0604020202020204" pitchFamily="34" charset="0"/>
              </a:rPr>
              <a:t> </a:t>
            </a:r>
            <a:r>
              <a:rPr lang="en-US" sz="1400" i="1" err="1">
                <a:latin typeface="Arial" panose="020B0604020202020204" pitchFamily="34" charset="0"/>
                <a:ea typeface="Calibri" pitchFamily="34" charset="-122"/>
                <a:cs typeface="Arial" panose="020B0604020202020204" pitchFamily="34" charset="0"/>
              </a:rPr>
              <a:t>unseren</a:t>
            </a:r>
            <a:r>
              <a:rPr lang="en-US" sz="1400" i="1">
                <a:latin typeface="Arial" panose="020B0604020202020204" pitchFamily="34" charset="0"/>
                <a:ea typeface="Calibri" pitchFamily="34" charset="-122"/>
                <a:cs typeface="Arial" panose="020B0604020202020204" pitchFamily="34" charset="0"/>
              </a:rPr>
              <a:t> </a:t>
            </a:r>
            <a:r>
              <a:rPr lang="en-US" sz="1400" i="1" err="1">
                <a:latin typeface="Arial" panose="020B0604020202020204" pitchFamily="34" charset="0"/>
                <a:ea typeface="Calibri" pitchFamily="34" charset="-122"/>
                <a:cs typeface="Arial" panose="020B0604020202020204" pitchFamily="34" charset="0"/>
              </a:rPr>
              <a:t>Partnerorganisationen</a:t>
            </a:r>
            <a:r>
              <a:rPr lang="en-US" sz="1400" i="1">
                <a:latin typeface="Arial" panose="020B0604020202020204" pitchFamily="34" charset="0"/>
                <a:ea typeface="Calibri" pitchFamily="34" charset="-122"/>
                <a:cs typeface="Arial" panose="020B0604020202020204" pitchFamily="34" charset="0"/>
              </a:rPr>
              <a:t> </a:t>
            </a:r>
            <a:r>
              <a:rPr lang="en-US" sz="1400" i="1" err="1">
                <a:latin typeface="Arial" panose="020B0604020202020204" pitchFamily="34" charset="0"/>
                <a:ea typeface="Calibri" pitchFamily="34" charset="-122"/>
                <a:cs typeface="Arial" panose="020B0604020202020204" pitchFamily="34" charset="0"/>
              </a:rPr>
              <a:t>bringen</a:t>
            </a:r>
            <a:r>
              <a:rPr lang="en-US" sz="1400" i="1">
                <a:latin typeface="Arial" panose="020B0604020202020204" pitchFamily="34" charset="0"/>
                <a:ea typeface="Calibri" pitchFamily="34" charset="-122"/>
                <a:cs typeface="Arial" panose="020B0604020202020204" pitchFamily="34" charset="0"/>
              </a:rPr>
              <a:t> </a:t>
            </a:r>
            <a:r>
              <a:rPr lang="en-US" sz="1400" i="1" err="1">
                <a:latin typeface="Arial" panose="020B0604020202020204" pitchFamily="34" charset="0"/>
                <a:ea typeface="Calibri" pitchFamily="34" charset="-122"/>
                <a:cs typeface="Arial" panose="020B0604020202020204" pitchFamily="34" charset="0"/>
              </a:rPr>
              <a:t>wir</a:t>
            </a:r>
            <a:r>
              <a:rPr lang="en-US" sz="1400" i="1">
                <a:latin typeface="Arial" panose="020B0604020202020204" pitchFamily="34" charset="0"/>
                <a:ea typeface="Calibri" pitchFamily="34" charset="-122"/>
                <a:cs typeface="Arial" panose="020B0604020202020204" pitchFamily="34" charset="0"/>
              </a:rPr>
              <a:t> die </a:t>
            </a:r>
            <a:r>
              <a:rPr lang="en-US" sz="1400" i="1" err="1">
                <a:latin typeface="Arial" panose="020B0604020202020204" pitchFamily="34" charset="0"/>
                <a:ea typeface="Calibri" pitchFamily="34" charset="-122"/>
                <a:cs typeface="Arial" panose="020B0604020202020204" pitchFamily="34" charset="0"/>
              </a:rPr>
              <a:t>Hilfe</a:t>
            </a:r>
            <a:r>
              <a:rPr lang="en-US" sz="1400" i="1">
                <a:latin typeface="Arial" panose="020B0604020202020204" pitchFamily="34" charset="0"/>
                <a:ea typeface="Calibri" pitchFamily="34" charset="-122"/>
                <a:cs typeface="Arial" panose="020B0604020202020204" pitchFamily="34" charset="0"/>
              </a:rPr>
              <a:t> </a:t>
            </a:r>
            <a:r>
              <a:rPr lang="en-US" sz="1400" i="1" err="1">
                <a:latin typeface="Arial" panose="020B0604020202020204" pitchFamily="34" charset="0"/>
                <a:ea typeface="Calibri" pitchFamily="34" charset="-122"/>
                <a:cs typeface="Arial" panose="020B0604020202020204" pitchFamily="34" charset="0"/>
              </a:rPr>
              <a:t>dorthin</a:t>
            </a:r>
            <a:r>
              <a:rPr lang="en-US" sz="1400" i="1">
                <a:latin typeface="Arial" panose="020B0604020202020204" pitchFamily="34" charset="0"/>
                <a:ea typeface="Calibri" pitchFamily="34" charset="-122"/>
                <a:cs typeface="Arial" panose="020B0604020202020204" pitchFamily="34" charset="0"/>
              </a:rPr>
              <a:t>, wo </a:t>
            </a:r>
            <a:r>
              <a:rPr lang="en-US" sz="1400" i="1" err="1">
                <a:latin typeface="Arial" panose="020B0604020202020204" pitchFamily="34" charset="0"/>
                <a:ea typeface="Calibri" pitchFamily="34" charset="-122"/>
                <a:cs typeface="Arial" panose="020B0604020202020204" pitchFamily="34" charset="0"/>
              </a:rPr>
              <a:t>sie</a:t>
            </a:r>
            <a:r>
              <a:rPr lang="en-US" sz="1400" i="1">
                <a:latin typeface="Arial" panose="020B0604020202020204" pitchFamily="34" charset="0"/>
                <a:ea typeface="Calibri" pitchFamily="34" charset="-122"/>
                <a:cs typeface="Arial" panose="020B0604020202020204" pitchFamily="34" charset="0"/>
              </a:rPr>
              <a:t> </a:t>
            </a:r>
            <a:r>
              <a:rPr lang="en-US" sz="1400" i="1" err="1">
                <a:latin typeface="Arial" panose="020B0604020202020204" pitchFamily="34" charset="0"/>
                <a:ea typeface="Calibri" pitchFamily="34" charset="-122"/>
                <a:cs typeface="Arial" panose="020B0604020202020204" pitchFamily="34" charset="0"/>
              </a:rPr>
              <a:t>dringend</a:t>
            </a:r>
            <a:r>
              <a:rPr lang="en-US" sz="1400" i="1">
                <a:latin typeface="Arial" panose="020B0604020202020204" pitchFamily="34" charset="0"/>
                <a:ea typeface="Calibri" pitchFamily="34" charset="-122"/>
                <a:cs typeface="Arial" panose="020B0604020202020204" pitchFamily="34" charset="0"/>
              </a:rPr>
              <a:t> </a:t>
            </a:r>
            <a:r>
              <a:rPr lang="en-US" sz="1400" i="1" err="1">
                <a:latin typeface="Arial" panose="020B0604020202020204" pitchFamily="34" charset="0"/>
                <a:ea typeface="Calibri" pitchFamily="34" charset="-122"/>
                <a:cs typeface="Arial" panose="020B0604020202020204" pitchFamily="34" charset="0"/>
              </a:rPr>
              <a:t>benötigt</a:t>
            </a:r>
            <a:r>
              <a:rPr lang="en-US" sz="1400" i="1">
                <a:latin typeface="Arial" panose="020B0604020202020204" pitchFamily="34" charset="0"/>
                <a:ea typeface="Calibri" pitchFamily="34" charset="-122"/>
                <a:cs typeface="Arial" panose="020B0604020202020204" pitchFamily="34" charset="0"/>
              </a:rPr>
              <a:t> </a:t>
            </a:r>
            <a:r>
              <a:rPr lang="en-US" sz="1400" i="1" err="1">
                <a:latin typeface="Arial" panose="020B0604020202020204" pitchFamily="34" charset="0"/>
                <a:ea typeface="Calibri" pitchFamily="34" charset="-122"/>
                <a:cs typeface="Arial" panose="020B0604020202020204" pitchFamily="34" charset="0"/>
              </a:rPr>
              <a:t>wird</a:t>
            </a:r>
            <a:r>
              <a:rPr lang="en-US" sz="1400" i="1">
                <a:latin typeface="Arial" panose="020B0604020202020204" pitchFamily="34" charset="0"/>
                <a:ea typeface="Calibri" pitchFamily="34" charset="-122"/>
                <a:cs typeface="Arial" panose="020B0604020202020204" pitchFamily="34" charset="0"/>
              </a:rPr>
              <a:t>. Die </a:t>
            </a:r>
            <a:r>
              <a:rPr lang="en-US" sz="1400" i="1" err="1">
                <a:latin typeface="Arial" panose="020B0604020202020204" pitchFamily="34" charset="0"/>
                <a:ea typeface="Calibri" pitchFamily="34" charset="-122"/>
                <a:cs typeface="Arial" panose="020B0604020202020204" pitchFamily="34" charset="0"/>
              </a:rPr>
              <a:t>ehrliche</a:t>
            </a:r>
            <a:r>
              <a:rPr lang="en-US" sz="1400" i="1">
                <a:latin typeface="Arial" panose="020B0604020202020204" pitchFamily="34" charset="0"/>
                <a:ea typeface="Calibri" pitchFamily="34" charset="-122"/>
                <a:cs typeface="Arial" panose="020B0604020202020204" pitchFamily="34" charset="0"/>
              </a:rPr>
              <a:t> </a:t>
            </a:r>
            <a:r>
              <a:rPr lang="en-US" sz="1400" i="1" err="1">
                <a:latin typeface="Arial" panose="020B0604020202020204" pitchFamily="34" charset="0"/>
                <a:ea typeface="Calibri" pitchFamily="34" charset="-122"/>
                <a:cs typeface="Arial" panose="020B0604020202020204" pitchFamily="34" charset="0"/>
              </a:rPr>
              <a:t>Dankbarkeit</a:t>
            </a:r>
            <a:r>
              <a:rPr lang="en-US" sz="1400" i="1">
                <a:latin typeface="Arial" panose="020B0604020202020204" pitchFamily="34" charset="0"/>
                <a:ea typeface="Calibri" pitchFamily="34" charset="-122"/>
                <a:cs typeface="Arial" panose="020B0604020202020204" pitchFamily="34" charset="0"/>
              </a:rPr>
              <a:t> und </a:t>
            </a:r>
            <a:r>
              <a:rPr lang="en-US" sz="1400" i="1" err="1">
                <a:latin typeface="Arial" panose="020B0604020202020204" pitchFamily="34" charset="0"/>
                <a:ea typeface="Calibri" pitchFamily="34" charset="-122"/>
                <a:cs typeface="Arial" panose="020B0604020202020204" pitchFamily="34" charset="0"/>
              </a:rPr>
              <a:t>neue</a:t>
            </a:r>
            <a:r>
              <a:rPr lang="en-US" sz="1400" i="1">
                <a:latin typeface="Arial" panose="020B0604020202020204" pitchFamily="34" charset="0"/>
                <a:ea typeface="Calibri" pitchFamily="34" charset="-122"/>
                <a:cs typeface="Arial" panose="020B0604020202020204" pitchFamily="34" charset="0"/>
              </a:rPr>
              <a:t> </a:t>
            </a:r>
            <a:r>
              <a:rPr lang="en-US" sz="1400" i="1" err="1">
                <a:latin typeface="Arial" panose="020B0604020202020204" pitchFamily="34" charset="0"/>
                <a:ea typeface="Calibri" pitchFamily="34" charset="-122"/>
                <a:cs typeface="Arial" panose="020B0604020202020204" pitchFamily="34" charset="0"/>
              </a:rPr>
              <a:t>Lebensfreude</a:t>
            </a:r>
            <a:r>
              <a:rPr lang="en-US" sz="1400" i="1">
                <a:latin typeface="Arial" panose="020B0604020202020204" pitchFamily="34" charset="0"/>
                <a:ea typeface="Calibri" pitchFamily="34" charset="-122"/>
                <a:cs typeface="Arial" panose="020B0604020202020204" pitchFamily="34" charset="0"/>
              </a:rPr>
              <a:t> der Menschen </a:t>
            </a:r>
            <a:r>
              <a:rPr lang="en-US" sz="1400" i="1" err="1">
                <a:latin typeface="Arial" panose="020B0604020202020204" pitchFamily="34" charset="0"/>
                <a:ea typeface="Calibri" pitchFamily="34" charset="-122"/>
                <a:cs typeface="Arial" panose="020B0604020202020204" pitchFamily="34" charset="0"/>
              </a:rPr>
              <a:t>berührt</a:t>
            </a:r>
            <a:r>
              <a:rPr lang="en-US" sz="1400" i="1">
                <a:latin typeface="Arial" panose="020B0604020202020204" pitchFamily="34" charset="0"/>
                <a:ea typeface="Calibri" pitchFamily="34" charset="-122"/>
                <a:cs typeface="Arial" panose="020B0604020202020204" pitchFamily="34" charset="0"/>
              </a:rPr>
              <a:t> </a:t>
            </a:r>
            <a:r>
              <a:rPr lang="en-US" sz="1400" i="1" err="1">
                <a:latin typeface="Arial" panose="020B0604020202020204" pitchFamily="34" charset="0"/>
                <a:ea typeface="Calibri" pitchFamily="34" charset="-122"/>
                <a:cs typeface="Arial" panose="020B0604020202020204" pitchFamily="34" charset="0"/>
              </a:rPr>
              <a:t>mich</a:t>
            </a:r>
            <a:r>
              <a:rPr lang="en-US" sz="1400" i="1">
                <a:latin typeface="Arial" panose="020B0604020202020204" pitchFamily="34" charset="0"/>
                <a:ea typeface="Calibri" pitchFamily="34" charset="-122"/>
                <a:cs typeface="Arial" panose="020B0604020202020204" pitchFamily="34" charset="0"/>
              </a:rPr>
              <a:t> </a:t>
            </a:r>
            <a:r>
              <a:rPr lang="en-US" sz="1400" i="1" err="1">
                <a:latin typeface="Arial" panose="020B0604020202020204" pitchFamily="34" charset="0"/>
                <a:ea typeface="Calibri" pitchFamily="34" charset="-122"/>
                <a:cs typeface="Arial" panose="020B0604020202020204" pitchFamily="34" charset="0"/>
              </a:rPr>
              <a:t>jedes</a:t>
            </a:r>
            <a:r>
              <a:rPr lang="en-US" sz="1400" i="1">
                <a:latin typeface="Arial" panose="020B0604020202020204" pitchFamily="34" charset="0"/>
                <a:ea typeface="Calibri" pitchFamily="34" charset="-122"/>
                <a:cs typeface="Arial" panose="020B0604020202020204" pitchFamily="34" charset="0"/>
              </a:rPr>
              <a:t> Mal </a:t>
            </a:r>
            <a:r>
              <a:rPr lang="en-US" sz="1400" i="1" err="1">
                <a:latin typeface="Arial" panose="020B0604020202020204" pitchFamily="34" charset="0"/>
                <a:ea typeface="Calibri" pitchFamily="34" charset="-122"/>
                <a:cs typeface="Arial" panose="020B0604020202020204" pitchFamily="34" charset="0"/>
              </a:rPr>
              <a:t>wieder</a:t>
            </a:r>
            <a:r>
              <a:rPr lang="en-US" sz="1400" i="1">
                <a:latin typeface="Arial" panose="020B0604020202020204" pitchFamily="34" charset="0"/>
                <a:ea typeface="Calibri" pitchFamily="34" charset="-122"/>
                <a:cs typeface="Arial" panose="020B0604020202020204" pitchFamily="34" charset="0"/>
              </a:rPr>
              <a:t> </a:t>
            </a:r>
            <a:r>
              <a:rPr lang="en-US" sz="1400" i="1" err="1">
                <a:latin typeface="Arial" panose="020B0604020202020204" pitchFamily="34" charset="0"/>
                <a:ea typeface="Calibri" pitchFamily="34" charset="-122"/>
                <a:cs typeface="Arial" panose="020B0604020202020204" pitchFamily="34" charset="0"/>
              </a:rPr>
              <a:t>aufs</a:t>
            </a:r>
            <a:r>
              <a:rPr lang="en-US" sz="1400" i="1">
                <a:latin typeface="Arial" panose="020B0604020202020204" pitchFamily="34" charset="0"/>
                <a:ea typeface="Calibri" pitchFamily="34" charset="-122"/>
                <a:cs typeface="Arial" panose="020B0604020202020204" pitchFamily="34" charset="0"/>
              </a:rPr>
              <a:t> Neue – DAS </a:t>
            </a:r>
            <a:r>
              <a:rPr lang="en-US" sz="1400" i="1" err="1">
                <a:latin typeface="Arial" panose="020B0604020202020204" pitchFamily="34" charset="0"/>
                <a:ea typeface="Calibri" pitchFamily="34" charset="-122"/>
                <a:cs typeface="Arial" panose="020B0604020202020204" pitchFamily="34" charset="0"/>
              </a:rPr>
              <a:t>ist</a:t>
            </a:r>
            <a:r>
              <a:rPr lang="en-US" sz="1400" i="1">
                <a:latin typeface="Arial" panose="020B0604020202020204" pitchFamily="34" charset="0"/>
                <a:ea typeface="Calibri" pitchFamily="34" charset="-122"/>
                <a:cs typeface="Arial" panose="020B0604020202020204" pitchFamily="34" charset="0"/>
              </a:rPr>
              <a:t> </a:t>
            </a:r>
            <a:r>
              <a:rPr lang="en-US" sz="1400" i="1" err="1">
                <a:latin typeface="Arial" panose="020B0604020202020204" pitchFamily="34" charset="0"/>
                <a:ea typeface="Calibri" pitchFamily="34" charset="-122"/>
                <a:cs typeface="Arial" panose="020B0604020202020204" pitchFamily="34" charset="0"/>
              </a:rPr>
              <a:t>unser</a:t>
            </a:r>
            <a:r>
              <a:rPr lang="en-US" sz="1400" i="1">
                <a:latin typeface="Arial" panose="020B0604020202020204" pitchFamily="34" charset="0"/>
                <a:ea typeface="Calibri" pitchFamily="34" charset="-122"/>
                <a:cs typeface="Arial" panose="020B0604020202020204" pitchFamily="34" charset="0"/>
              </a:rPr>
              <a:t> </a:t>
            </a:r>
            <a:r>
              <a:rPr lang="en-US" sz="1400" i="1" err="1">
                <a:latin typeface="Arial" panose="020B0604020202020204" pitchFamily="34" charset="0"/>
                <a:ea typeface="Calibri" pitchFamily="34" charset="-122"/>
                <a:cs typeface="Arial" panose="020B0604020202020204" pitchFamily="34" charset="0"/>
              </a:rPr>
              <a:t>Antrieb</a:t>
            </a:r>
            <a:r>
              <a:rPr lang="en-US" sz="1400" i="1">
                <a:latin typeface="Arial" panose="020B0604020202020204" pitchFamily="34" charset="0"/>
                <a:ea typeface="Calibri" pitchFamily="34" charset="-122"/>
                <a:cs typeface="Arial" panose="020B0604020202020204" pitchFamily="34" charset="0"/>
              </a:rPr>
              <a:t>, immer </a:t>
            </a:r>
            <a:r>
              <a:rPr lang="en-US" sz="1400" i="1" err="1">
                <a:latin typeface="Arial" panose="020B0604020202020204" pitchFamily="34" charset="0"/>
                <a:ea typeface="Calibri" pitchFamily="34" charset="-122"/>
                <a:cs typeface="Arial" panose="020B0604020202020204" pitchFamily="34" charset="0"/>
              </a:rPr>
              <a:t>noch</a:t>
            </a:r>
            <a:r>
              <a:rPr lang="en-US" sz="1400" i="1">
                <a:latin typeface="Arial" panose="020B0604020202020204" pitchFamily="34" charset="0"/>
                <a:ea typeface="Calibri" pitchFamily="34" charset="-122"/>
                <a:cs typeface="Arial" panose="020B0604020202020204" pitchFamily="34" charset="0"/>
              </a:rPr>
              <a:t> </a:t>
            </a:r>
            <a:r>
              <a:rPr lang="en-US" sz="1400" i="1" err="1">
                <a:latin typeface="Arial" panose="020B0604020202020204" pitchFamily="34" charset="0"/>
                <a:ea typeface="Calibri" pitchFamily="34" charset="-122"/>
                <a:cs typeface="Arial" panose="020B0604020202020204" pitchFamily="34" charset="0"/>
              </a:rPr>
              <a:t>mehr</a:t>
            </a:r>
            <a:r>
              <a:rPr lang="en-US" sz="1400" i="1">
                <a:latin typeface="Arial" panose="020B0604020202020204" pitchFamily="34" charset="0"/>
                <a:ea typeface="Calibri" pitchFamily="34" charset="-122"/>
                <a:cs typeface="Arial" panose="020B0604020202020204" pitchFamily="34" charset="0"/>
              </a:rPr>
              <a:t> </a:t>
            </a:r>
            <a:r>
              <a:rPr lang="en-US" sz="1400" i="1" err="1">
                <a:latin typeface="Arial" panose="020B0604020202020204" pitchFamily="34" charset="0"/>
                <a:ea typeface="Calibri" pitchFamily="34" charset="-122"/>
                <a:cs typeface="Arial" panose="020B0604020202020204" pitchFamily="34" charset="0"/>
              </a:rPr>
              <a:t>zu</a:t>
            </a:r>
            <a:r>
              <a:rPr lang="en-US" sz="1400" i="1">
                <a:latin typeface="Arial" panose="020B0604020202020204" pitchFamily="34" charset="0"/>
                <a:ea typeface="Calibri" pitchFamily="34" charset="-122"/>
                <a:cs typeface="Arial" panose="020B0604020202020204" pitchFamily="34" charset="0"/>
              </a:rPr>
              <a:t> </a:t>
            </a:r>
            <a:r>
              <a:rPr lang="en-US" sz="1400" i="1" err="1">
                <a:latin typeface="Arial" panose="020B0604020202020204" pitchFamily="34" charset="0"/>
                <a:ea typeface="Calibri" pitchFamily="34" charset="-122"/>
                <a:cs typeface="Arial" panose="020B0604020202020204" pitchFamily="34" charset="0"/>
              </a:rPr>
              <a:t>bewegen</a:t>
            </a:r>
            <a:r>
              <a:rPr lang="en-US" sz="1400" i="1">
                <a:latin typeface="Arial" panose="020B0604020202020204" pitchFamily="34" charset="0"/>
                <a:ea typeface="Calibri" pitchFamily="34" charset="-122"/>
                <a:cs typeface="Arial" panose="020B0604020202020204" pitchFamily="34" charset="0"/>
              </a:rPr>
              <a:t>!</a:t>
            </a:r>
          </a:p>
          <a:p>
            <a:pPr marL="0" indent="0">
              <a:buNone/>
            </a:pPr>
            <a:endParaRPr lang="en-US" sz="1400" i="1">
              <a:latin typeface="Arial" panose="020B0604020202020204" pitchFamily="34" charset="0"/>
              <a:ea typeface="Calibri" pitchFamily="34" charset="-122"/>
              <a:cs typeface="Arial" panose="020B0604020202020204" pitchFamily="34" charset="0"/>
            </a:endParaRPr>
          </a:p>
          <a:p>
            <a:pPr marL="0" indent="0">
              <a:buNone/>
            </a:pPr>
            <a:r>
              <a:rPr lang="en-US" sz="1400" i="1">
                <a:latin typeface="Arial" panose="020B0604020202020204" pitchFamily="34" charset="0"/>
                <a:ea typeface="Calibri" pitchFamily="34" charset="-122"/>
                <a:cs typeface="Arial" panose="020B0604020202020204" pitchFamily="34" charset="0"/>
              </a:rPr>
              <a:t>Apropos </a:t>
            </a:r>
            <a:r>
              <a:rPr lang="en-US" sz="1400" i="1" err="1">
                <a:latin typeface="Arial" panose="020B0604020202020204" pitchFamily="34" charset="0"/>
                <a:ea typeface="Calibri" pitchFamily="34" charset="-122"/>
                <a:cs typeface="Arial" panose="020B0604020202020204" pitchFamily="34" charset="0"/>
              </a:rPr>
              <a:t>bewegen</a:t>
            </a:r>
            <a:r>
              <a:rPr lang="en-US" sz="1400" i="1">
                <a:latin typeface="Arial" panose="020B0604020202020204" pitchFamily="34" charset="0"/>
                <a:ea typeface="Calibri" pitchFamily="34" charset="-122"/>
                <a:cs typeface="Arial" panose="020B0604020202020204" pitchFamily="34" charset="0"/>
              </a:rPr>
              <a:t>: Das </a:t>
            </a:r>
            <a:r>
              <a:rPr lang="en-US" sz="1400" i="1" err="1">
                <a:latin typeface="Arial" panose="020B0604020202020204" pitchFamily="34" charset="0"/>
                <a:ea typeface="Calibri" pitchFamily="34" charset="-122"/>
                <a:cs typeface="Arial" panose="020B0604020202020204" pitchFamily="34" charset="0"/>
              </a:rPr>
              <a:t>nahmen</a:t>
            </a:r>
            <a:r>
              <a:rPr lang="en-US" sz="1400" i="1">
                <a:latin typeface="Arial" panose="020B0604020202020204" pitchFamily="34" charset="0"/>
                <a:ea typeface="Calibri" pitchFamily="34" charset="-122"/>
                <a:cs typeface="Arial" panose="020B0604020202020204" pitchFamily="34" charset="0"/>
              </a:rPr>
              <a:t> </a:t>
            </a:r>
            <a:r>
              <a:rPr lang="en-US" sz="1400" i="1" err="1">
                <a:latin typeface="Arial" panose="020B0604020202020204" pitchFamily="34" charset="0"/>
                <a:ea typeface="Calibri" pitchFamily="34" charset="-122"/>
                <a:cs typeface="Arial" panose="020B0604020202020204" pitchFamily="34" charset="0"/>
              </a:rPr>
              <a:t>wir</a:t>
            </a:r>
            <a:r>
              <a:rPr lang="en-US" sz="1400" i="1">
                <a:latin typeface="Arial" panose="020B0604020202020204" pitchFamily="34" charset="0"/>
                <a:ea typeface="Calibri" pitchFamily="34" charset="-122"/>
                <a:cs typeface="Arial" panose="020B0604020202020204" pitchFamily="34" charset="0"/>
              </a:rPr>
              <a:t> </a:t>
            </a:r>
            <a:r>
              <a:rPr lang="en-US" sz="1400" i="1" err="1">
                <a:latin typeface="Arial" panose="020B0604020202020204" pitchFamily="34" charset="0"/>
                <a:ea typeface="Calibri" pitchFamily="34" charset="-122"/>
                <a:cs typeface="Arial" panose="020B0604020202020204" pitchFamily="34" charset="0"/>
              </a:rPr>
              <a:t>bei</a:t>
            </a:r>
            <a:r>
              <a:rPr lang="en-US" sz="1400" i="1">
                <a:latin typeface="Arial" panose="020B0604020202020204" pitchFamily="34" charset="0"/>
                <a:ea typeface="Calibri" pitchFamily="34" charset="-122"/>
                <a:cs typeface="Arial" panose="020B0604020202020204" pitchFamily="34" charset="0"/>
              </a:rPr>
              <a:t> </a:t>
            </a:r>
            <a:r>
              <a:rPr lang="en-US" sz="1400" i="1" err="1">
                <a:latin typeface="Arial" panose="020B0604020202020204" pitchFamily="34" charset="0"/>
                <a:ea typeface="Calibri" pitchFamily="34" charset="-122"/>
                <a:cs typeface="Arial" panose="020B0604020202020204" pitchFamily="34" charset="0"/>
              </a:rPr>
              <a:t>unserer</a:t>
            </a:r>
            <a:r>
              <a:rPr lang="en-US" sz="1400" i="1">
                <a:latin typeface="Arial" panose="020B0604020202020204" pitchFamily="34" charset="0"/>
                <a:ea typeface="Calibri" pitchFamily="34" charset="-122"/>
                <a:cs typeface="Arial" panose="020B0604020202020204" pitchFamily="34" charset="0"/>
              </a:rPr>
              <a:t> </a:t>
            </a:r>
            <a:r>
              <a:rPr lang="en-US" sz="1400" i="1" err="1">
                <a:latin typeface="Arial" panose="020B0604020202020204" pitchFamily="34" charset="0"/>
                <a:ea typeface="Calibri" pitchFamily="34" charset="-122"/>
                <a:cs typeface="Arial" panose="020B0604020202020204" pitchFamily="34" charset="0"/>
              </a:rPr>
              <a:t>Jubiläumsaktion</a:t>
            </a:r>
            <a:r>
              <a:rPr lang="en-US" sz="1400" i="1">
                <a:latin typeface="Arial" panose="020B0604020202020204" pitchFamily="34" charset="0"/>
                <a:ea typeface="Calibri" pitchFamily="34" charset="-122"/>
                <a:cs typeface="Arial" panose="020B0604020202020204" pitchFamily="34" charset="0"/>
              </a:rPr>
              <a:t> </a:t>
            </a:r>
            <a:r>
              <a:rPr lang="en-US" sz="1400" i="1" err="1">
                <a:latin typeface="Arial" panose="020B0604020202020204" pitchFamily="34" charset="0"/>
                <a:ea typeface="Calibri" pitchFamily="34" charset="-122"/>
                <a:cs typeface="Arial" panose="020B0604020202020204" pitchFamily="34" charset="0"/>
              </a:rPr>
              <a:t>wörtlich</a:t>
            </a:r>
            <a:r>
              <a:rPr lang="en-US" sz="1400" i="1">
                <a:latin typeface="Arial" panose="020B0604020202020204" pitchFamily="34" charset="0"/>
                <a:ea typeface="Calibri" pitchFamily="34" charset="-122"/>
                <a:cs typeface="Arial" panose="020B0604020202020204" pitchFamily="34" charset="0"/>
              </a:rPr>
              <a:t> und </a:t>
            </a:r>
            <a:r>
              <a:rPr lang="en-US" sz="1400" i="1" err="1">
                <a:latin typeface="Arial" panose="020B0604020202020204" pitchFamily="34" charset="0"/>
                <a:ea typeface="Calibri" pitchFamily="34" charset="-122"/>
                <a:cs typeface="Arial" panose="020B0604020202020204" pitchFamily="34" charset="0"/>
              </a:rPr>
              <a:t>riefen</a:t>
            </a:r>
            <a:r>
              <a:rPr lang="en-US" sz="1400" i="1">
                <a:latin typeface="Arial" panose="020B0604020202020204" pitchFamily="34" charset="0"/>
                <a:ea typeface="Calibri" pitchFamily="34" charset="-122"/>
                <a:cs typeface="Arial" panose="020B0604020202020204" pitchFamily="34" charset="0"/>
              </a:rPr>
              <a:t> </a:t>
            </a:r>
            <a:r>
              <a:rPr lang="en-US" sz="1400" i="1" err="1">
                <a:latin typeface="Arial" panose="020B0604020202020204" pitchFamily="34" charset="0"/>
                <a:ea typeface="Calibri" pitchFamily="34" charset="-122"/>
                <a:cs typeface="Arial" panose="020B0604020202020204" pitchFamily="34" charset="0"/>
              </a:rPr>
              <a:t>medianer:innen</a:t>
            </a:r>
            <a:r>
              <a:rPr lang="en-US" sz="1400" i="1">
                <a:latin typeface="Arial" panose="020B0604020202020204" pitchFamily="34" charset="0"/>
                <a:ea typeface="Calibri" pitchFamily="34" charset="-122"/>
                <a:cs typeface="Arial" panose="020B0604020202020204" pitchFamily="34" charset="0"/>
              </a:rPr>
              <a:t> </a:t>
            </a:r>
            <a:r>
              <a:rPr lang="en-US" sz="1400" i="1" err="1">
                <a:latin typeface="Arial" panose="020B0604020202020204" pitchFamily="34" charset="0"/>
                <a:ea typeface="Calibri" pitchFamily="34" charset="-122"/>
                <a:cs typeface="Arial" panose="020B0604020202020204" pitchFamily="34" charset="0"/>
              </a:rPr>
              <a:t>dazu</a:t>
            </a:r>
            <a:r>
              <a:rPr lang="en-US" sz="1400" i="1">
                <a:latin typeface="Arial" panose="020B0604020202020204" pitchFamily="34" charset="0"/>
                <a:ea typeface="Calibri" pitchFamily="34" charset="-122"/>
                <a:cs typeface="Arial" panose="020B0604020202020204" pitchFamily="34" charset="0"/>
              </a:rPr>
              <a:t> auf, </a:t>
            </a:r>
            <a:r>
              <a:rPr lang="en-US" sz="1400" i="1" err="1">
                <a:latin typeface="Arial" panose="020B0604020202020204" pitchFamily="34" charset="0"/>
                <a:ea typeface="Calibri" pitchFamily="34" charset="-122"/>
                <a:cs typeface="Arial" panose="020B0604020202020204" pitchFamily="34" charset="0"/>
              </a:rPr>
              <a:t>gemeinsam</a:t>
            </a:r>
            <a:r>
              <a:rPr lang="en-US" sz="1400" i="1">
                <a:latin typeface="Arial" panose="020B0604020202020204" pitchFamily="34" charset="0"/>
                <a:ea typeface="Calibri" pitchFamily="34" charset="-122"/>
                <a:cs typeface="Arial" panose="020B0604020202020204" pitchFamily="34" charset="0"/>
              </a:rPr>
              <a:t> für den </a:t>
            </a:r>
            <a:r>
              <a:rPr lang="en-US" sz="1400" i="1" err="1">
                <a:latin typeface="Arial" panose="020B0604020202020204" pitchFamily="34" charset="0"/>
                <a:ea typeface="Calibri" pitchFamily="34" charset="-122"/>
                <a:cs typeface="Arial" panose="020B0604020202020204" pitchFamily="34" charset="0"/>
              </a:rPr>
              <a:t>guten</a:t>
            </a:r>
            <a:r>
              <a:rPr lang="en-US" sz="1400" i="1">
                <a:latin typeface="Arial" panose="020B0604020202020204" pitchFamily="34" charset="0"/>
                <a:ea typeface="Calibri" pitchFamily="34" charset="-122"/>
                <a:cs typeface="Arial" panose="020B0604020202020204" pitchFamily="34" charset="0"/>
              </a:rPr>
              <a:t> Zweck </a:t>
            </a:r>
            <a:r>
              <a:rPr lang="en-US" sz="1400" i="1" err="1">
                <a:latin typeface="Arial" panose="020B0604020202020204" pitchFamily="34" charset="0"/>
                <a:ea typeface="Calibri" pitchFamily="34" charset="-122"/>
                <a:cs typeface="Arial" panose="020B0604020202020204" pitchFamily="34" charset="0"/>
              </a:rPr>
              <a:t>aktiv</a:t>
            </a:r>
            <a:r>
              <a:rPr lang="en-US" sz="1400" i="1">
                <a:latin typeface="Arial" panose="020B0604020202020204" pitchFamily="34" charset="0"/>
                <a:ea typeface="Calibri" pitchFamily="34" charset="-122"/>
                <a:cs typeface="Arial" panose="020B0604020202020204" pitchFamily="34" charset="0"/>
              </a:rPr>
              <a:t> </a:t>
            </a:r>
            <a:r>
              <a:rPr lang="en-US" sz="1400" i="1" err="1">
                <a:latin typeface="Arial" panose="020B0604020202020204" pitchFamily="34" charset="0"/>
                <a:ea typeface="Calibri" pitchFamily="34" charset="-122"/>
                <a:cs typeface="Arial" panose="020B0604020202020204" pitchFamily="34" charset="0"/>
              </a:rPr>
              <a:t>zu</a:t>
            </a:r>
            <a:r>
              <a:rPr lang="en-US" sz="1400" i="1">
                <a:latin typeface="Arial" panose="020B0604020202020204" pitchFamily="34" charset="0"/>
                <a:ea typeface="Calibri" pitchFamily="34" charset="-122"/>
                <a:cs typeface="Arial" panose="020B0604020202020204" pitchFamily="34" charset="0"/>
              </a:rPr>
              <a:t> </a:t>
            </a:r>
            <a:r>
              <a:rPr lang="en-US" sz="1400" i="1" err="1">
                <a:latin typeface="Arial" panose="020B0604020202020204" pitchFamily="34" charset="0"/>
                <a:ea typeface="Calibri" pitchFamily="34" charset="-122"/>
                <a:cs typeface="Arial" panose="020B0604020202020204" pitchFamily="34" charset="0"/>
              </a:rPr>
              <a:t>werden</a:t>
            </a:r>
            <a:r>
              <a:rPr lang="en-US" sz="1400" i="1">
                <a:latin typeface="Arial" panose="020B0604020202020204" pitchFamily="34" charset="0"/>
                <a:ea typeface="Calibri" pitchFamily="34" charset="-122"/>
                <a:cs typeface="Arial" panose="020B0604020202020204" pitchFamily="34" charset="0"/>
              </a:rPr>
              <a:t>. Welches </a:t>
            </a:r>
            <a:r>
              <a:rPr lang="en-US" sz="1400" i="1" err="1">
                <a:latin typeface="Arial" panose="020B0604020202020204" pitchFamily="34" charset="0"/>
                <a:ea typeface="Calibri" pitchFamily="34" charset="-122"/>
                <a:cs typeface="Arial" panose="020B0604020202020204" pitchFamily="34" charset="0"/>
              </a:rPr>
              <a:t>beeindruckende</a:t>
            </a:r>
            <a:r>
              <a:rPr lang="en-US" sz="1400" i="1">
                <a:latin typeface="Arial" panose="020B0604020202020204" pitchFamily="34" charset="0"/>
                <a:ea typeface="Calibri" pitchFamily="34" charset="-122"/>
                <a:cs typeface="Arial" panose="020B0604020202020204" pitchFamily="34" charset="0"/>
              </a:rPr>
              <a:t> </a:t>
            </a:r>
            <a:r>
              <a:rPr lang="en-US" sz="1400" i="1" err="1">
                <a:latin typeface="Arial" panose="020B0604020202020204" pitchFamily="34" charset="0"/>
                <a:ea typeface="Calibri" pitchFamily="34" charset="-122"/>
                <a:cs typeface="Arial" panose="020B0604020202020204" pitchFamily="34" charset="0"/>
              </a:rPr>
              <a:t>Ergebnis</a:t>
            </a:r>
            <a:r>
              <a:rPr lang="en-US" sz="1400" i="1">
                <a:latin typeface="Arial" panose="020B0604020202020204" pitchFamily="34" charset="0"/>
                <a:ea typeface="Calibri" pitchFamily="34" charset="-122"/>
                <a:cs typeface="Arial" panose="020B0604020202020204" pitchFamily="34" charset="0"/>
              </a:rPr>
              <a:t> </a:t>
            </a:r>
            <a:r>
              <a:rPr lang="en-US" sz="1400" i="1" err="1">
                <a:latin typeface="Arial" panose="020B0604020202020204" pitchFamily="34" charset="0"/>
                <a:ea typeface="Calibri" pitchFamily="34" charset="-122"/>
                <a:cs typeface="Arial" panose="020B0604020202020204" pitchFamily="34" charset="0"/>
              </a:rPr>
              <a:t>erlangt</a:t>
            </a:r>
            <a:r>
              <a:rPr lang="en-US" sz="1400" i="1">
                <a:latin typeface="Arial" panose="020B0604020202020204" pitchFamily="34" charset="0"/>
                <a:ea typeface="Calibri" pitchFamily="34" charset="-122"/>
                <a:cs typeface="Arial" panose="020B0604020202020204" pitchFamily="34" charset="0"/>
              </a:rPr>
              <a:t> </a:t>
            </a:r>
            <a:r>
              <a:rPr lang="en-US" sz="1400" i="1" err="1">
                <a:latin typeface="Arial" panose="020B0604020202020204" pitchFamily="34" charset="0"/>
                <a:ea typeface="Calibri" pitchFamily="34" charset="-122"/>
                <a:cs typeface="Arial" panose="020B0604020202020204" pitchFamily="34" charset="0"/>
              </a:rPr>
              <a:t>wurde</a:t>
            </a:r>
            <a:r>
              <a:rPr lang="en-US" sz="1400" i="1">
                <a:latin typeface="Arial" panose="020B0604020202020204" pitchFamily="34" charset="0"/>
                <a:ea typeface="Calibri" pitchFamily="34" charset="-122"/>
                <a:cs typeface="Arial" panose="020B0604020202020204" pitchFamily="34" charset="0"/>
              </a:rPr>
              <a:t>, </a:t>
            </a:r>
            <a:r>
              <a:rPr lang="en-US" sz="1400" i="1" err="1">
                <a:latin typeface="Arial" panose="020B0604020202020204" pitchFamily="34" charset="0"/>
                <a:ea typeface="Calibri" pitchFamily="34" charset="-122"/>
                <a:cs typeface="Arial" panose="020B0604020202020204" pitchFamily="34" charset="0"/>
              </a:rPr>
              <a:t>lesen</a:t>
            </a:r>
            <a:r>
              <a:rPr lang="en-US" sz="1400" i="1">
                <a:latin typeface="Arial" panose="020B0604020202020204" pitchFamily="34" charset="0"/>
                <a:ea typeface="Calibri" pitchFamily="34" charset="-122"/>
                <a:cs typeface="Arial" panose="020B0604020202020204" pitchFamily="34" charset="0"/>
              </a:rPr>
              <a:t> Sie in </a:t>
            </a:r>
            <a:r>
              <a:rPr lang="en-US" sz="1400" i="1" err="1">
                <a:latin typeface="Arial" panose="020B0604020202020204" pitchFamily="34" charset="0"/>
                <a:ea typeface="Calibri" pitchFamily="34" charset="-122"/>
                <a:cs typeface="Arial" panose="020B0604020202020204" pitchFamily="34" charset="0"/>
              </a:rPr>
              <a:t>diesem</a:t>
            </a:r>
            <a:r>
              <a:rPr lang="en-US" sz="1400" i="1">
                <a:latin typeface="Arial" panose="020B0604020202020204" pitchFamily="34" charset="0"/>
                <a:ea typeface="Calibri" pitchFamily="34" charset="-122"/>
                <a:cs typeface="Arial" panose="020B0604020202020204" pitchFamily="34" charset="0"/>
              </a:rPr>
              <a:t> </a:t>
            </a:r>
            <a:r>
              <a:rPr lang="en-US" sz="1400" i="1" err="1">
                <a:latin typeface="Arial" panose="020B0604020202020204" pitchFamily="34" charset="0"/>
                <a:ea typeface="Calibri" pitchFamily="34" charset="-122"/>
                <a:cs typeface="Arial" panose="020B0604020202020204" pitchFamily="34" charset="0"/>
              </a:rPr>
              <a:t>Jahresbericht</a:t>
            </a:r>
            <a:r>
              <a:rPr lang="en-US" sz="1400" i="1">
                <a:latin typeface="Arial" panose="020B0604020202020204" pitchFamily="34" charset="0"/>
                <a:ea typeface="Calibri" pitchFamily="34" charset="-122"/>
                <a:cs typeface="Arial" panose="020B0604020202020204" pitchFamily="34" charset="0"/>
              </a:rPr>
              <a:t> ab </a:t>
            </a:r>
            <a:r>
              <a:rPr lang="en-US" sz="1400" i="1" err="1">
                <a:latin typeface="Arial" panose="020B0604020202020204" pitchFamily="34" charset="0"/>
                <a:ea typeface="Calibri" pitchFamily="34" charset="-122"/>
                <a:cs typeface="Arial" panose="020B0604020202020204" pitchFamily="34" charset="0"/>
              </a:rPr>
              <a:t>Seite</a:t>
            </a:r>
            <a:r>
              <a:rPr lang="en-US" sz="1400" i="1">
                <a:latin typeface="Arial" panose="020B0604020202020204" pitchFamily="34" charset="0"/>
                <a:ea typeface="Calibri" pitchFamily="34" charset="-122"/>
                <a:cs typeface="Arial" panose="020B0604020202020204" pitchFamily="34" charset="0"/>
              </a:rPr>
              <a:t>  6. </a:t>
            </a:r>
            <a:r>
              <a:rPr lang="en-US" sz="1400" i="1" err="1">
                <a:latin typeface="Arial" panose="020B0604020202020204" pitchFamily="34" charset="0"/>
                <a:ea typeface="Calibri" pitchFamily="34" charset="-122"/>
                <a:cs typeface="Arial" panose="020B0604020202020204" pitchFamily="34" charset="0"/>
              </a:rPr>
              <a:t>Außerdem</a:t>
            </a:r>
            <a:r>
              <a:rPr lang="en-US" sz="1400" i="1">
                <a:latin typeface="Arial" panose="020B0604020202020204" pitchFamily="34" charset="0"/>
                <a:ea typeface="Calibri" pitchFamily="34" charset="-122"/>
                <a:cs typeface="Arial" panose="020B0604020202020204" pitchFamily="34" charset="0"/>
              </a:rPr>
              <a:t> </a:t>
            </a:r>
            <a:r>
              <a:rPr lang="en-US" sz="1400" i="1" err="1">
                <a:latin typeface="Arial" panose="020B0604020202020204" pitchFamily="34" charset="0"/>
                <a:ea typeface="Calibri" pitchFamily="34" charset="-122"/>
                <a:cs typeface="Arial" panose="020B0604020202020204" pitchFamily="34" charset="0"/>
              </a:rPr>
              <a:t>erwartet</a:t>
            </a:r>
            <a:r>
              <a:rPr lang="en-US" sz="1400" i="1">
                <a:latin typeface="Arial" panose="020B0604020202020204" pitchFamily="34" charset="0"/>
                <a:ea typeface="Calibri" pitchFamily="34" charset="-122"/>
                <a:cs typeface="Arial" panose="020B0604020202020204" pitchFamily="34" charset="0"/>
              </a:rPr>
              <a:t> Sie in </a:t>
            </a:r>
            <a:r>
              <a:rPr lang="en-US" sz="1400" i="1" err="1">
                <a:latin typeface="Arial" panose="020B0604020202020204" pitchFamily="34" charset="0"/>
                <a:ea typeface="Calibri" pitchFamily="34" charset="-122"/>
                <a:cs typeface="Arial" panose="020B0604020202020204" pitchFamily="34" charset="0"/>
              </a:rPr>
              <a:t>unserem</a:t>
            </a:r>
            <a:r>
              <a:rPr lang="en-US" sz="1400" i="1">
                <a:latin typeface="Arial" panose="020B0604020202020204" pitchFamily="34" charset="0"/>
                <a:ea typeface="Calibri" pitchFamily="34" charset="-122"/>
                <a:cs typeface="Arial" panose="020B0604020202020204" pitchFamily="34" charset="0"/>
              </a:rPr>
              <a:t> </a:t>
            </a:r>
            <a:r>
              <a:rPr lang="en-US" sz="1400" i="1" err="1">
                <a:latin typeface="Arial" panose="020B0604020202020204" pitchFamily="34" charset="0"/>
                <a:ea typeface="Calibri" pitchFamily="34" charset="-122"/>
                <a:cs typeface="Arial" panose="020B0604020202020204" pitchFamily="34" charset="0"/>
              </a:rPr>
              <a:t>Jahresbericht</a:t>
            </a:r>
            <a:r>
              <a:rPr lang="en-US" sz="1400" i="1">
                <a:latin typeface="Arial" panose="020B0604020202020204" pitchFamily="34" charset="0"/>
                <a:ea typeface="Calibri" pitchFamily="34" charset="-122"/>
                <a:cs typeface="Arial" panose="020B0604020202020204" pitchFamily="34" charset="0"/>
              </a:rPr>
              <a:t> </a:t>
            </a:r>
            <a:r>
              <a:rPr lang="en-US" sz="1400" i="1" err="1">
                <a:latin typeface="Arial" panose="020B0604020202020204" pitchFamily="34" charset="0"/>
                <a:ea typeface="Calibri" pitchFamily="34" charset="-122"/>
                <a:cs typeface="Arial" panose="020B0604020202020204" pitchFamily="34" charset="0"/>
              </a:rPr>
              <a:t>noch</a:t>
            </a:r>
            <a:r>
              <a:rPr lang="en-US" sz="1400" i="1">
                <a:latin typeface="Arial" panose="020B0604020202020204" pitchFamily="34" charset="0"/>
                <a:ea typeface="Calibri" pitchFamily="34" charset="-122"/>
                <a:cs typeface="Arial" panose="020B0604020202020204" pitchFamily="34" charset="0"/>
              </a:rPr>
              <a:t> </a:t>
            </a:r>
            <a:r>
              <a:rPr lang="en-US" sz="1400" i="1" err="1">
                <a:latin typeface="Arial" panose="020B0604020202020204" pitchFamily="34" charset="0"/>
                <a:ea typeface="Calibri" pitchFamily="34" charset="-122"/>
                <a:cs typeface="Arial" panose="020B0604020202020204" pitchFamily="34" charset="0"/>
              </a:rPr>
              <a:t>mehr</a:t>
            </a:r>
            <a:r>
              <a:rPr lang="en-US" sz="1400" i="1">
                <a:latin typeface="Arial" panose="020B0604020202020204" pitchFamily="34" charset="0"/>
                <a:ea typeface="Calibri" pitchFamily="34" charset="-122"/>
                <a:cs typeface="Arial" panose="020B0604020202020204" pitchFamily="34" charset="0"/>
              </a:rPr>
              <a:t> </a:t>
            </a:r>
            <a:r>
              <a:rPr lang="en-US" sz="1400" i="1" err="1">
                <a:latin typeface="Arial" panose="020B0604020202020204" pitchFamily="34" charset="0"/>
                <a:ea typeface="Calibri" pitchFamily="34" charset="-122"/>
                <a:cs typeface="Arial" panose="020B0604020202020204" pitchFamily="34" charset="0"/>
              </a:rPr>
              <a:t>Einblicke</a:t>
            </a:r>
            <a:r>
              <a:rPr lang="en-US" sz="1400" i="1">
                <a:latin typeface="Arial" panose="020B0604020202020204" pitchFamily="34" charset="0"/>
                <a:ea typeface="Calibri" pitchFamily="34" charset="-122"/>
                <a:cs typeface="Arial" panose="020B0604020202020204" pitchFamily="34" charset="0"/>
              </a:rPr>
              <a:t> in </a:t>
            </a:r>
            <a:r>
              <a:rPr lang="en-US" sz="1400" i="1" err="1">
                <a:latin typeface="Arial" panose="020B0604020202020204" pitchFamily="34" charset="0"/>
                <a:ea typeface="Calibri" pitchFamily="34" charset="-122"/>
                <a:cs typeface="Arial" panose="020B0604020202020204" pitchFamily="34" charset="0"/>
              </a:rPr>
              <a:t>unsere</a:t>
            </a:r>
            <a:r>
              <a:rPr lang="en-US" sz="1400" i="1">
                <a:latin typeface="Arial" panose="020B0604020202020204" pitchFamily="34" charset="0"/>
                <a:ea typeface="Calibri" pitchFamily="34" charset="-122"/>
                <a:cs typeface="Arial" panose="020B0604020202020204" pitchFamily="34" charset="0"/>
              </a:rPr>
              <a:t> </a:t>
            </a:r>
            <a:r>
              <a:rPr lang="en-US" sz="1400" i="1" err="1">
                <a:latin typeface="Arial" panose="020B0604020202020204" pitchFamily="34" charset="0"/>
                <a:ea typeface="Calibri" pitchFamily="34" charset="-122"/>
                <a:cs typeface="Arial" panose="020B0604020202020204" pitchFamily="34" charset="0"/>
              </a:rPr>
              <a:t>globalen</a:t>
            </a:r>
            <a:r>
              <a:rPr lang="en-US" sz="1400" i="1">
                <a:latin typeface="Arial" panose="020B0604020202020204" pitchFamily="34" charset="0"/>
                <a:ea typeface="Calibri" pitchFamily="34" charset="-122"/>
                <a:cs typeface="Arial" panose="020B0604020202020204" pitchFamily="34" charset="0"/>
              </a:rPr>
              <a:t> und </a:t>
            </a:r>
            <a:r>
              <a:rPr lang="en-US" sz="1400" i="1" err="1">
                <a:latin typeface="Arial" panose="020B0604020202020204" pitchFamily="34" charset="0"/>
                <a:ea typeface="Calibri" pitchFamily="34" charset="-122"/>
                <a:cs typeface="Arial" panose="020B0604020202020204" pitchFamily="34" charset="0"/>
              </a:rPr>
              <a:t>regionalen</a:t>
            </a:r>
            <a:r>
              <a:rPr lang="en-US" sz="1400" i="1">
                <a:latin typeface="Arial" panose="020B0604020202020204" pitchFamily="34" charset="0"/>
                <a:ea typeface="Calibri" pitchFamily="34" charset="-122"/>
                <a:cs typeface="Arial" panose="020B0604020202020204" pitchFamily="34" charset="0"/>
              </a:rPr>
              <a:t> </a:t>
            </a:r>
            <a:r>
              <a:rPr lang="en-US" sz="1400" i="1" err="1">
                <a:latin typeface="Arial" panose="020B0604020202020204" pitchFamily="34" charset="0"/>
                <a:ea typeface="Calibri" pitchFamily="34" charset="-122"/>
                <a:cs typeface="Arial" panose="020B0604020202020204" pitchFamily="34" charset="0"/>
              </a:rPr>
              <a:t>Einsätze</a:t>
            </a:r>
            <a:r>
              <a:rPr lang="en-US" sz="1400" i="1">
                <a:latin typeface="Arial" panose="020B0604020202020204" pitchFamily="34" charset="0"/>
                <a:ea typeface="Calibri" pitchFamily="34" charset="-122"/>
                <a:cs typeface="Arial" panose="020B0604020202020204" pitchFamily="34" charset="0"/>
              </a:rPr>
              <a:t>. Denn: </a:t>
            </a:r>
            <a:r>
              <a:rPr lang="en-US" sz="1400" i="1" err="1">
                <a:latin typeface="Arial" panose="020B0604020202020204" pitchFamily="34" charset="0"/>
                <a:ea typeface="Calibri" pitchFamily="34" charset="-122"/>
                <a:cs typeface="Arial" panose="020B0604020202020204" pitchFamily="34" charset="0"/>
              </a:rPr>
              <a:t>Transparenz</a:t>
            </a:r>
            <a:r>
              <a:rPr lang="en-US" sz="1400" i="1">
                <a:latin typeface="Arial" panose="020B0604020202020204" pitchFamily="34" charset="0"/>
                <a:ea typeface="Calibri" pitchFamily="34" charset="-122"/>
                <a:cs typeface="Arial" panose="020B0604020202020204" pitchFamily="34" charset="0"/>
              </a:rPr>
              <a:t> </a:t>
            </a:r>
            <a:r>
              <a:rPr lang="en-US" sz="1400" i="1" err="1">
                <a:latin typeface="Arial" panose="020B0604020202020204" pitchFamily="34" charset="0"/>
                <a:ea typeface="Calibri" pitchFamily="34" charset="-122"/>
                <a:cs typeface="Arial" panose="020B0604020202020204" pitchFamily="34" charset="0"/>
              </a:rPr>
              <a:t>ist</a:t>
            </a:r>
            <a:r>
              <a:rPr lang="en-US" sz="1400" i="1">
                <a:latin typeface="Arial" panose="020B0604020202020204" pitchFamily="34" charset="0"/>
                <a:ea typeface="Calibri" pitchFamily="34" charset="-122"/>
                <a:cs typeface="Arial" panose="020B0604020202020204" pitchFamily="34" charset="0"/>
              </a:rPr>
              <a:t> </a:t>
            </a:r>
            <a:r>
              <a:rPr lang="en-US" sz="1400" i="1" err="1">
                <a:latin typeface="Arial" panose="020B0604020202020204" pitchFamily="34" charset="0"/>
                <a:ea typeface="Calibri" pitchFamily="34" charset="-122"/>
                <a:cs typeface="Arial" panose="020B0604020202020204" pitchFamily="34" charset="0"/>
              </a:rPr>
              <a:t>uns</a:t>
            </a:r>
            <a:r>
              <a:rPr lang="en-US" sz="1400" i="1">
                <a:latin typeface="Arial" panose="020B0604020202020204" pitchFamily="34" charset="0"/>
                <a:ea typeface="Calibri" pitchFamily="34" charset="-122"/>
                <a:cs typeface="Arial" panose="020B0604020202020204" pitchFamily="34" charset="0"/>
              </a:rPr>
              <a:t> </a:t>
            </a:r>
            <a:r>
              <a:rPr lang="en-US" sz="1400" i="1" err="1">
                <a:latin typeface="Arial" panose="020B0604020202020204" pitchFamily="34" charset="0"/>
                <a:ea typeface="Calibri" pitchFamily="34" charset="-122"/>
                <a:cs typeface="Arial" panose="020B0604020202020204" pitchFamily="34" charset="0"/>
              </a:rPr>
              <a:t>besonders</a:t>
            </a:r>
            <a:r>
              <a:rPr lang="en-US" sz="1400" i="1">
                <a:latin typeface="Arial" panose="020B0604020202020204" pitchFamily="34" charset="0"/>
                <a:ea typeface="Calibri" pitchFamily="34" charset="-122"/>
                <a:cs typeface="Arial" panose="020B0604020202020204" pitchFamily="34" charset="0"/>
              </a:rPr>
              <a:t> </a:t>
            </a:r>
            <a:r>
              <a:rPr lang="en-US" sz="1400" i="1" err="1">
                <a:latin typeface="Arial" panose="020B0604020202020204" pitchFamily="34" charset="0"/>
                <a:ea typeface="Calibri" pitchFamily="34" charset="-122"/>
                <a:cs typeface="Arial" panose="020B0604020202020204" pitchFamily="34" charset="0"/>
              </a:rPr>
              <a:t>wichtig</a:t>
            </a:r>
            <a:r>
              <a:rPr lang="en-US" sz="1400" i="1">
                <a:latin typeface="Arial" panose="020B0604020202020204" pitchFamily="34" charset="0"/>
                <a:ea typeface="Calibri" pitchFamily="34" charset="-122"/>
                <a:cs typeface="Arial" panose="020B0604020202020204" pitchFamily="34" charset="0"/>
              </a:rPr>
              <a:t>, um </a:t>
            </a:r>
            <a:r>
              <a:rPr lang="en-US" sz="1400" i="1" err="1">
                <a:latin typeface="Arial" panose="020B0604020202020204" pitchFamily="34" charset="0"/>
                <a:ea typeface="Calibri" pitchFamily="34" charset="-122"/>
                <a:cs typeface="Arial" panose="020B0604020202020204" pitchFamily="34" charset="0"/>
              </a:rPr>
              <a:t>zu</a:t>
            </a:r>
            <a:r>
              <a:rPr lang="en-US" sz="1400" i="1">
                <a:latin typeface="Arial" panose="020B0604020202020204" pitchFamily="34" charset="0"/>
                <a:ea typeface="Calibri" pitchFamily="34" charset="-122"/>
                <a:cs typeface="Arial" panose="020B0604020202020204" pitchFamily="34" charset="0"/>
              </a:rPr>
              <a:t> </a:t>
            </a:r>
            <a:r>
              <a:rPr lang="en-US" sz="1400" i="1" err="1">
                <a:latin typeface="Arial" panose="020B0604020202020204" pitchFamily="34" charset="0"/>
                <a:ea typeface="Calibri" pitchFamily="34" charset="-122"/>
                <a:cs typeface="Arial" panose="020B0604020202020204" pitchFamily="34" charset="0"/>
              </a:rPr>
              <a:t>zeigen</a:t>
            </a:r>
            <a:r>
              <a:rPr lang="en-US" sz="1400" i="1">
                <a:latin typeface="Arial" panose="020B0604020202020204" pitchFamily="34" charset="0"/>
                <a:ea typeface="Calibri" pitchFamily="34" charset="-122"/>
                <a:cs typeface="Arial" panose="020B0604020202020204" pitchFamily="34" charset="0"/>
              </a:rPr>
              <a:t>, wo </a:t>
            </a:r>
            <a:r>
              <a:rPr lang="en-US" sz="1400" i="1" err="1">
                <a:latin typeface="Arial" panose="020B0604020202020204" pitchFamily="34" charset="0"/>
                <a:ea typeface="Calibri" pitchFamily="34" charset="-122"/>
                <a:cs typeface="Arial" panose="020B0604020202020204" pitchFamily="34" charset="0"/>
              </a:rPr>
              <a:t>Ihre</a:t>
            </a:r>
            <a:r>
              <a:rPr lang="en-US" sz="1400" i="1">
                <a:latin typeface="Arial" panose="020B0604020202020204" pitchFamily="34" charset="0"/>
                <a:ea typeface="Calibri" pitchFamily="34" charset="-122"/>
                <a:cs typeface="Arial" panose="020B0604020202020204" pitchFamily="34" charset="0"/>
              </a:rPr>
              <a:t> </a:t>
            </a:r>
            <a:r>
              <a:rPr lang="en-US" sz="1400" i="1" err="1">
                <a:latin typeface="Arial" panose="020B0604020202020204" pitchFamily="34" charset="0"/>
                <a:ea typeface="Calibri" pitchFamily="34" charset="-122"/>
                <a:cs typeface="Arial" panose="020B0604020202020204" pitchFamily="34" charset="0"/>
              </a:rPr>
              <a:t>Spenden</a:t>
            </a:r>
            <a:r>
              <a:rPr lang="en-US" sz="1400" i="1">
                <a:latin typeface="Arial" panose="020B0604020202020204" pitchFamily="34" charset="0"/>
                <a:ea typeface="Calibri" pitchFamily="34" charset="-122"/>
                <a:cs typeface="Arial" panose="020B0604020202020204" pitchFamily="34" charset="0"/>
              </a:rPr>
              <a:t> </a:t>
            </a:r>
            <a:r>
              <a:rPr lang="en-US" sz="1400" i="1" err="1">
                <a:latin typeface="Arial" panose="020B0604020202020204" pitchFamily="34" charset="0"/>
                <a:ea typeface="Calibri" pitchFamily="34" charset="-122"/>
                <a:cs typeface="Arial" panose="020B0604020202020204" pitchFamily="34" charset="0"/>
              </a:rPr>
              <a:t>ankommen</a:t>
            </a:r>
            <a:r>
              <a:rPr lang="en-US" sz="1400" i="1">
                <a:latin typeface="Arial" panose="020B0604020202020204" pitchFamily="34" charset="0"/>
                <a:ea typeface="Calibri" pitchFamily="34" charset="-122"/>
                <a:cs typeface="Arial" panose="020B0604020202020204" pitchFamily="34" charset="0"/>
              </a:rPr>
              <a:t>!</a:t>
            </a:r>
          </a:p>
          <a:p>
            <a:pPr marL="0" indent="0">
              <a:buNone/>
            </a:pPr>
            <a:endParaRPr lang="en-US" sz="1400" i="1">
              <a:latin typeface="Arial" panose="020B0604020202020204" pitchFamily="34" charset="0"/>
              <a:ea typeface="Calibri" pitchFamily="34" charset="-122"/>
              <a:cs typeface="Arial" panose="020B0604020202020204" pitchFamily="34" charset="0"/>
            </a:endParaRPr>
          </a:p>
          <a:p>
            <a:pPr marL="0" indent="0">
              <a:buNone/>
            </a:pPr>
            <a:r>
              <a:rPr lang="en-US" sz="1400" i="1" err="1">
                <a:latin typeface="Arial" panose="020B0604020202020204" pitchFamily="34" charset="0"/>
                <a:ea typeface="Calibri" pitchFamily="34" charset="-122"/>
                <a:cs typeface="Arial" panose="020B0604020202020204" pitchFamily="34" charset="0"/>
              </a:rPr>
              <a:t>Herzlichen</a:t>
            </a:r>
            <a:r>
              <a:rPr lang="en-US" sz="1400" i="1">
                <a:latin typeface="Arial" panose="020B0604020202020204" pitchFamily="34" charset="0"/>
                <a:ea typeface="Calibri" pitchFamily="34" charset="-122"/>
                <a:cs typeface="Arial" panose="020B0604020202020204" pitchFamily="34" charset="0"/>
              </a:rPr>
              <a:t> Dank für alle </a:t>
            </a:r>
            <a:r>
              <a:rPr lang="en-US" sz="1400" i="1" err="1">
                <a:latin typeface="Arial" panose="020B0604020202020204" pitchFamily="34" charset="0"/>
                <a:ea typeface="Calibri" pitchFamily="34" charset="-122"/>
                <a:cs typeface="Arial" panose="020B0604020202020204" pitchFamily="34" charset="0"/>
              </a:rPr>
              <a:t>Unterstützungen</a:t>
            </a:r>
            <a:r>
              <a:rPr lang="en-US" sz="1400" i="1">
                <a:latin typeface="Arial" panose="020B0604020202020204" pitchFamily="34" charset="0"/>
                <a:ea typeface="Calibri" pitchFamily="34" charset="-122"/>
                <a:cs typeface="Arial" panose="020B0604020202020204" pitchFamily="34" charset="0"/>
              </a:rPr>
              <a:t> der </a:t>
            </a:r>
            <a:r>
              <a:rPr lang="en-US" sz="1400" i="1" err="1">
                <a:latin typeface="Arial" panose="020B0604020202020204" pitchFamily="34" charset="0"/>
                <a:ea typeface="Calibri" pitchFamily="34" charset="-122"/>
                <a:cs typeface="Arial" panose="020B0604020202020204" pitchFamily="34" charset="0"/>
              </a:rPr>
              <a:t>vergangenen</a:t>
            </a:r>
            <a:r>
              <a:rPr lang="en-US" sz="1400" i="1">
                <a:latin typeface="Arial" panose="020B0604020202020204" pitchFamily="34" charset="0"/>
                <a:ea typeface="Calibri" pitchFamily="34" charset="-122"/>
                <a:cs typeface="Arial" panose="020B0604020202020204" pitchFamily="34" charset="0"/>
              </a:rPr>
              <a:t> Jahre!</a:t>
            </a:r>
          </a:p>
          <a:p>
            <a:pPr marL="0" indent="0">
              <a:buNone/>
            </a:pPr>
            <a:endParaRPr lang="en-US" sz="1400" i="1">
              <a:latin typeface="Arial" panose="020B0604020202020204" pitchFamily="34" charset="0"/>
              <a:ea typeface="Calibri" pitchFamily="34" charset="-122"/>
              <a:cs typeface="Arial" panose="020B0604020202020204" pitchFamily="34" charset="0"/>
            </a:endParaRPr>
          </a:p>
          <a:p>
            <a:pPr marL="0" indent="0">
              <a:buNone/>
            </a:pPr>
            <a:r>
              <a:rPr lang="en-US" sz="1400" i="1">
                <a:latin typeface="Arial" panose="020B0604020202020204" pitchFamily="34" charset="0"/>
                <a:ea typeface="Calibri" pitchFamily="34" charset="-122"/>
                <a:cs typeface="Arial" panose="020B0604020202020204" pitchFamily="34" charset="0"/>
              </a:rPr>
              <a:t>Ich </a:t>
            </a:r>
            <a:r>
              <a:rPr lang="en-US" sz="1400" i="1" err="1">
                <a:latin typeface="Arial" panose="020B0604020202020204" pitchFamily="34" charset="0"/>
                <a:ea typeface="Calibri" pitchFamily="34" charset="-122"/>
                <a:cs typeface="Arial" panose="020B0604020202020204" pitchFamily="34" charset="0"/>
              </a:rPr>
              <a:t>freue</a:t>
            </a:r>
            <a:r>
              <a:rPr lang="en-US" sz="1400" i="1">
                <a:latin typeface="Arial" panose="020B0604020202020204" pitchFamily="34" charset="0"/>
                <a:ea typeface="Calibri" pitchFamily="34" charset="-122"/>
                <a:cs typeface="Arial" panose="020B0604020202020204" pitchFamily="34" charset="0"/>
              </a:rPr>
              <a:t> </a:t>
            </a:r>
            <a:r>
              <a:rPr lang="en-US" sz="1400" i="1" err="1">
                <a:latin typeface="Arial" panose="020B0604020202020204" pitchFamily="34" charset="0"/>
                <a:ea typeface="Calibri" pitchFamily="34" charset="-122"/>
                <a:cs typeface="Arial" panose="020B0604020202020204" pitchFamily="34" charset="0"/>
              </a:rPr>
              <a:t>mich</a:t>
            </a:r>
            <a:r>
              <a:rPr lang="en-US" sz="1400" i="1">
                <a:latin typeface="Arial" panose="020B0604020202020204" pitchFamily="34" charset="0"/>
                <a:ea typeface="Calibri" pitchFamily="34" charset="-122"/>
                <a:cs typeface="Arial" panose="020B0604020202020204" pitchFamily="34" charset="0"/>
              </a:rPr>
              <a:t> </a:t>
            </a:r>
            <a:r>
              <a:rPr lang="en-US" sz="1400" i="1" err="1">
                <a:latin typeface="Arial" panose="020B0604020202020204" pitchFamily="34" charset="0"/>
                <a:ea typeface="Calibri" pitchFamily="34" charset="-122"/>
                <a:cs typeface="Arial" panose="020B0604020202020204" pitchFamily="34" charset="0"/>
              </a:rPr>
              <a:t>sehr</a:t>
            </a:r>
            <a:r>
              <a:rPr lang="en-US" sz="1400" i="1">
                <a:latin typeface="Arial" panose="020B0604020202020204" pitchFamily="34" charset="0"/>
                <a:ea typeface="Calibri" pitchFamily="34" charset="-122"/>
                <a:cs typeface="Arial" panose="020B0604020202020204" pitchFamily="34" charset="0"/>
              </a:rPr>
              <a:t> auf </a:t>
            </a:r>
            <a:r>
              <a:rPr lang="en-US" sz="1400" i="1" err="1">
                <a:latin typeface="Arial" panose="020B0604020202020204" pitchFamily="34" charset="0"/>
                <a:ea typeface="Calibri" pitchFamily="34" charset="-122"/>
                <a:cs typeface="Arial" panose="020B0604020202020204" pitchFamily="34" charset="0"/>
              </a:rPr>
              <a:t>mindestens</a:t>
            </a:r>
            <a:r>
              <a:rPr lang="en-US" sz="1400" i="1">
                <a:latin typeface="Arial" panose="020B0604020202020204" pitchFamily="34" charset="0"/>
                <a:ea typeface="Calibri" pitchFamily="34" charset="-122"/>
                <a:cs typeface="Arial" panose="020B0604020202020204" pitchFamily="34" charset="0"/>
              </a:rPr>
              <a:t> 15 </a:t>
            </a:r>
            <a:r>
              <a:rPr lang="en-US" sz="1400" i="1" err="1">
                <a:latin typeface="Arial" panose="020B0604020202020204" pitchFamily="34" charset="0"/>
                <a:ea typeface="Calibri" pitchFamily="34" charset="-122"/>
                <a:cs typeface="Arial" panose="020B0604020202020204" pitchFamily="34" charset="0"/>
              </a:rPr>
              <a:t>weitere</a:t>
            </a:r>
            <a:r>
              <a:rPr lang="en-US" sz="1400" i="1">
                <a:latin typeface="Arial" panose="020B0604020202020204" pitchFamily="34" charset="0"/>
                <a:ea typeface="Calibri" pitchFamily="34" charset="-122"/>
                <a:cs typeface="Arial" panose="020B0604020202020204" pitchFamily="34" charset="0"/>
              </a:rPr>
              <a:t> Jahre.</a:t>
            </a:r>
          </a:p>
          <a:p>
            <a:pPr marL="0" indent="0">
              <a:buNone/>
            </a:pPr>
            <a:endParaRPr lang="en-US" sz="1400" i="1">
              <a:latin typeface="Arial" panose="020B0604020202020204" pitchFamily="34" charset="0"/>
              <a:ea typeface="Calibri" pitchFamily="34" charset="-122"/>
              <a:cs typeface="Arial" panose="020B0604020202020204" pitchFamily="34" charset="0"/>
            </a:endParaRPr>
          </a:p>
          <a:p>
            <a:pPr marL="0" indent="0">
              <a:buNone/>
            </a:pPr>
            <a:r>
              <a:rPr lang="en-US" sz="1400" i="1" err="1">
                <a:latin typeface="Arial" panose="020B0604020202020204" pitchFamily="34" charset="0"/>
                <a:ea typeface="Calibri" pitchFamily="34" charset="-122"/>
                <a:cs typeface="Arial" panose="020B0604020202020204" pitchFamily="34" charset="0"/>
              </a:rPr>
              <a:t>Ihre</a:t>
            </a:r>
            <a:r>
              <a:rPr lang="en-US" sz="1400" i="1">
                <a:latin typeface="Arial" panose="020B0604020202020204" pitchFamily="34" charset="0"/>
                <a:ea typeface="Calibri" pitchFamily="34" charset="-122"/>
                <a:cs typeface="Arial" panose="020B0604020202020204" pitchFamily="34" charset="0"/>
              </a:rPr>
              <a:t> Daniela Weihermüller</a:t>
            </a:r>
          </a:p>
          <a:p>
            <a:pPr marL="0" indent="0">
              <a:buNone/>
            </a:pPr>
            <a:r>
              <a:rPr lang="en-US" sz="1400" i="1" err="1">
                <a:latin typeface="Arial" panose="020B0604020202020204" pitchFamily="34" charset="0"/>
                <a:ea typeface="Calibri" pitchFamily="34" charset="-122"/>
                <a:cs typeface="Arial" panose="020B0604020202020204" pitchFamily="34" charset="0"/>
              </a:rPr>
              <a:t>Geschäftsführerin</a:t>
            </a:r>
            <a:r>
              <a:rPr lang="en-US" sz="1400" i="1">
                <a:latin typeface="Arial" panose="020B0604020202020204" pitchFamily="34" charset="0"/>
                <a:ea typeface="Calibri" pitchFamily="34" charset="-122"/>
                <a:cs typeface="Arial" panose="020B0604020202020204" pitchFamily="34" charset="0"/>
              </a:rPr>
              <a:t> medi for help</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5">
    <p:bg>
      <p:bgPr>
        <a:solidFill>
          <a:srgbClr val="F8F5F0"/>
        </a:solidFill>
        <a:effectLst/>
      </p:bgPr>
    </p:bg>
    <p:spTree>
      <p:nvGrpSpPr>
        <p:cNvPr id="1" name=""/>
        <p:cNvGrpSpPr/>
        <p:nvPr/>
      </p:nvGrpSpPr>
      <p:grpSpPr>
        <a:xfrm>
          <a:off x="0" y="0"/>
          <a:ext cx="0" cy="0"/>
          <a:chOff x="0" y="0"/>
          <a:chExt cx="0" cy="0"/>
        </a:xfrm>
      </p:grpSpPr>
      <p:sp>
        <p:nvSpPr>
          <p:cNvPr id="2" name="Shape 0"/>
          <p:cNvSpPr/>
          <p:nvPr/>
        </p:nvSpPr>
        <p:spPr>
          <a:xfrm>
            <a:off x="457200" y="457200"/>
            <a:ext cx="182880" cy="320040"/>
          </a:xfrm>
          <a:prstGeom prst="rect">
            <a:avLst/>
          </a:prstGeom>
          <a:solidFill>
            <a:srgbClr val="F39200"/>
          </a:solidFill>
          <a:ln w="12700">
            <a:solidFill>
              <a:srgbClr val="F39200"/>
            </a:solidFill>
            <a:prstDash val="solid"/>
          </a:ln>
        </p:spPr>
        <p:txBody>
          <a:bodyPr/>
          <a:lstStyle/>
          <a:p>
            <a:endParaRPr lang="de-DE"/>
          </a:p>
        </p:txBody>
      </p:sp>
      <p:sp>
        <p:nvSpPr>
          <p:cNvPr id="3" name="Text 1"/>
          <p:cNvSpPr/>
          <p:nvPr/>
        </p:nvSpPr>
        <p:spPr>
          <a:xfrm>
            <a:off x="713232" y="457200"/>
            <a:ext cx="5486400" cy="320040"/>
          </a:xfrm>
          <a:prstGeom prst="rect">
            <a:avLst/>
          </a:prstGeom>
          <a:noFill/>
          <a:ln/>
        </p:spPr>
        <p:txBody>
          <a:bodyPr wrap="square" lIns="0" tIns="0" rIns="0" bIns="0" rtlCol="0" anchor="ctr"/>
          <a:lstStyle/>
          <a:p>
            <a:pPr marL="0" indent="0">
              <a:buNone/>
            </a:pPr>
            <a:r>
              <a:rPr lang="en-US" sz="1100" b="1" kern="0" spc="300">
                <a:solidFill>
                  <a:srgbClr val="F39200"/>
                </a:solidFill>
                <a:latin typeface="Arial" panose="020B0604020202020204" pitchFamily="34" charset="0"/>
                <a:ea typeface="Calibri" pitchFamily="34" charset="-122"/>
                <a:cs typeface="Arial" panose="020B0604020202020204" pitchFamily="34" charset="0"/>
              </a:rPr>
              <a:t>02  •  MISSION und WERTE</a:t>
            </a:r>
            <a:endParaRPr lang="en-US" sz="1100">
              <a:latin typeface="Arial" panose="020B0604020202020204" pitchFamily="34" charset="0"/>
              <a:cs typeface="Arial" panose="020B0604020202020204" pitchFamily="34" charset="0"/>
            </a:endParaRPr>
          </a:p>
        </p:txBody>
      </p:sp>
      <p:sp>
        <p:nvSpPr>
          <p:cNvPr id="4" name="Text 2"/>
          <p:cNvSpPr/>
          <p:nvPr/>
        </p:nvSpPr>
        <p:spPr>
          <a:xfrm>
            <a:off x="457200" y="868680"/>
            <a:ext cx="11247120" cy="731520"/>
          </a:xfrm>
          <a:prstGeom prst="rect">
            <a:avLst/>
          </a:prstGeom>
          <a:noFill/>
          <a:ln/>
        </p:spPr>
        <p:txBody>
          <a:bodyPr wrap="square" lIns="0" tIns="0" rIns="0" bIns="0" rtlCol="0" anchor="ctr"/>
          <a:lstStyle/>
          <a:p>
            <a:pPr marL="0" indent="0">
              <a:buNone/>
            </a:pPr>
            <a:r>
              <a:rPr lang="en-US" sz="3200" b="1">
                <a:solidFill>
                  <a:srgbClr val="E6007E"/>
                </a:solidFill>
                <a:latin typeface="Arial" panose="020B0604020202020204" pitchFamily="34" charset="0"/>
                <a:ea typeface="Georgia" pitchFamily="34" charset="-122"/>
                <a:cs typeface="Arial" panose="020B0604020202020204" pitchFamily="34" charset="0"/>
              </a:rPr>
              <a:t>Unsere Mission</a:t>
            </a:r>
            <a:endParaRPr lang="en-US" sz="3200">
              <a:latin typeface="Arial" panose="020B0604020202020204" pitchFamily="34" charset="0"/>
              <a:cs typeface="Arial" panose="020B0604020202020204" pitchFamily="34" charset="0"/>
            </a:endParaRPr>
          </a:p>
        </p:txBody>
      </p:sp>
      <p:sp>
        <p:nvSpPr>
          <p:cNvPr id="6" name="Text 4"/>
          <p:cNvSpPr/>
          <p:nvPr/>
        </p:nvSpPr>
        <p:spPr>
          <a:xfrm>
            <a:off x="548640" y="1271016"/>
            <a:ext cx="10972800" cy="822960"/>
          </a:xfrm>
          <a:prstGeom prst="rect">
            <a:avLst/>
          </a:prstGeom>
          <a:noFill/>
          <a:ln/>
        </p:spPr>
        <p:txBody>
          <a:bodyPr wrap="square" lIns="0" tIns="0" rIns="0" bIns="0" rtlCol="0" anchor="ctr"/>
          <a:lstStyle/>
          <a:p>
            <a:pPr marL="0" indent="0">
              <a:buNone/>
            </a:pPr>
            <a:r>
              <a:rPr lang="en-US" b="1" i="1">
                <a:solidFill>
                  <a:srgbClr val="F39200"/>
                </a:solidFill>
                <a:latin typeface="Arial" panose="020B0604020202020204" pitchFamily="34" charset="0"/>
                <a:ea typeface="Georgia" pitchFamily="34" charset="-122"/>
                <a:cs typeface="Arial" panose="020B0604020202020204" pitchFamily="34" charset="0"/>
              </a:rPr>
              <a:t>„Give a smile.“</a:t>
            </a:r>
            <a:endParaRPr lang="en-US" b="1">
              <a:latin typeface="Arial" panose="020B0604020202020204" pitchFamily="34" charset="0"/>
              <a:cs typeface="Arial" panose="020B0604020202020204" pitchFamily="34" charset="0"/>
            </a:endParaRPr>
          </a:p>
        </p:txBody>
      </p:sp>
      <p:sp>
        <p:nvSpPr>
          <p:cNvPr id="7" name="Text 5"/>
          <p:cNvSpPr/>
          <p:nvPr/>
        </p:nvSpPr>
        <p:spPr>
          <a:xfrm>
            <a:off x="457200" y="1901952"/>
            <a:ext cx="10759440" cy="1943100"/>
          </a:xfrm>
          <a:prstGeom prst="rect">
            <a:avLst/>
          </a:prstGeom>
          <a:noFill/>
          <a:ln/>
        </p:spPr>
        <p:txBody>
          <a:bodyPr wrap="square" lIns="0" tIns="0" rIns="0" bIns="0" rtlCol="0" anchor="ctr"/>
          <a:lstStyle/>
          <a:p>
            <a:r>
              <a:rPr lang="en-US" sz="1400">
                <a:latin typeface="Arial" panose="020B0604020202020204" pitchFamily="34" charset="0"/>
                <a:ea typeface="Calibri" pitchFamily="34" charset="-122"/>
                <a:cs typeface="Arial" panose="020B0604020202020204" pitchFamily="34" charset="0"/>
              </a:rPr>
              <a:t>Seit 2010 unterstützt medi for help Menschen in Notsituationen weltweit – mit medizinischer Kompressions- und </a:t>
            </a:r>
            <a:r>
              <a:rPr lang="en-US" sz="1400" err="1">
                <a:latin typeface="Arial" panose="020B0604020202020204" pitchFamily="34" charset="0"/>
                <a:ea typeface="Calibri" pitchFamily="34" charset="-122"/>
                <a:cs typeface="Arial" panose="020B0604020202020204" pitchFamily="34" charset="0"/>
              </a:rPr>
              <a:t>Orthesenversorgung</a:t>
            </a:r>
            <a:r>
              <a:rPr lang="en-US" sz="1400">
                <a:latin typeface="Arial" panose="020B0604020202020204" pitchFamily="34" charset="0"/>
                <a:ea typeface="Calibri" pitchFamily="34" charset="-122"/>
                <a:cs typeface="Arial" panose="020B0604020202020204" pitchFamily="34" charset="0"/>
              </a:rPr>
              <a:t> von medi, Expertise, </a:t>
            </a:r>
            <a:r>
              <a:rPr lang="en-US" sz="1400" err="1">
                <a:latin typeface="Arial" panose="020B0604020202020204" pitchFamily="34" charset="0"/>
                <a:ea typeface="Calibri" pitchFamily="34" charset="-122"/>
                <a:cs typeface="Arial" panose="020B0604020202020204" pitchFamily="34" charset="0"/>
              </a:rPr>
              <a:t>finanziellen</a:t>
            </a:r>
            <a:r>
              <a:rPr lang="en-US" sz="1400">
                <a:latin typeface="Arial" panose="020B0604020202020204" pitchFamily="34" charset="0"/>
                <a:ea typeface="Calibri" pitchFamily="34" charset="-122"/>
                <a:cs typeface="Arial" panose="020B0604020202020204" pitchFamily="34" charset="0"/>
              </a:rPr>
              <a:t> </a:t>
            </a:r>
            <a:r>
              <a:rPr lang="en-US" sz="1400" err="1">
                <a:latin typeface="Arial" panose="020B0604020202020204" pitchFamily="34" charset="0"/>
                <a:ea typeface="Calibri" pitchFamily="34" charset="-122"/>
                <a:cs typeface="Arial" panose="020B0604020202020204" pitchFamily="34" charset="0"/>
              </a:rPr>
              <a:t>Mitteln</a:t>
            </a:r>
            <a:r>
              <a:rPr lang="en-US" sz="1400">
                <a:latin typeface="Arial" panose="020B0604020202020204" pitchFamily="34" charset="0"/>
                <a:ea typeface="Calibri" pitchFamily="34" charset="-122"/>
                <a:cs typeface="Arial" panose="020B0604020202020204" pitchFamily="34" charset="0"/>
              </a:rPr>
              <a:t>, </a:t>
            </a:r>
            <a:r>
              <a:rPr lang="en-US" sz="1400" err="1">
                <a:latin typeface="Arial" panose="020B0604020202020204" pitchFamily="34" charset="0"/>
                <a:ea typeface="Calibri" pitchFamily="34" charset="-122"/>
                <a:cs typeface="Arial" panose="020B0604020202020204" pitchFamily="34" charset="0"/>
              </a:rPr>
              <a:t>ehrenamtlichen</a:t>
            </a:r>
            <a:r>
              <a:rPr lang="en-US" sz="1400">
                <a:latin typeface="Arial" panose="020B0604020202020204" pitchFamily="34" charset="0"/>
                <a:ea typeface="Calibri" pitchFamily="34" charset="-122"/>
                <a:cs typeface="Arial" panose="020B0604020202020204" pitchFamily="34" charset="0"/>
              </a:rPr>
              <a:t> </a:t>
            </a:r>
            <a:r>
              <a:rPr lang="en-US" sz="1400" err="1">
                <a:latin typeface="Arial" panose="020B0604020202020204" pitchFamily="34" charset="0"/>
                <a:ea typeface="Calibri" pitchFamily="34" charset="-122"/>
                <a:cs typeface="Arial" panose="020B0604020202020204" pitchFamily="34" charset="0"/>
              </a:rPr>
              <a:t>medianer:innen</a:t>
            </a:r>
            <a:r>
              <a:rPr lang="en-US" sz="1400">
                <a:latin typeface="Arial" panose="020B0604020202020204" pitchFamily="34" charset="0"/>
                <a:ea typeface="Calibri" pitchFamily="34" charset="-122"/>
                <a:cs typeface="Arial" panose="020B0604020202020204" pitchFamily="34" charset="0"/>
              </a:rPr>
              <a:t> </a:t>
            </a:r>
            <a:r>
              <a:rPr lang="en-US" sz="1400" err="1">
                <a:latin typeface="Arial" panose="020B0604020202020204" pitchFamily="34" charset="0"/>
                <a:ea typeface="Calibri" pitchFamily="34" charset="-122"/>
                <a:cs typeface="Arial" panose="020B0604020202020204" pitchFamily="34" charset="0"/>
              </a:rPr>
              <a:t>vor</a:t>
            </a:r>
            <a:r>
              <a:rPr lang="en-US" sz="1400">
                <a:latin typeface="Arial" panose="020B0604020202020204" pitchFamily="34" charset="0"/>
                <a:ea typeface="Calibri" pitchFamily="34" charset="-122"/>
                <a:cs typeface="Arial" panose="020B0604020202020204" pitchFamily="34" charset="0"/>
              </a:rPr>
              <a:t> Ort und </a:t>
            </a:r>
            <a:r>
              <a:rPr lang="en-US" sz="1400" err="1">
                <a:latin typeface="Arial" panose="020B0604020202020204" pitchFamily="34" charset="0"/>
                <a:ea typeface="Calibri" pitchFamily="34" charset="-122"/>
                <a:cs typeface="Arial" panose="020B0604020202020204" pitchFamily="34" charset="0"/>
              </a:rPr>
              <a:t>ganz</a:t>
            </a:r>
            <a:r>
              <a:rPr lang="en-US" sz="1400">
                <a:latin typeface="Arial" panose="020B0604020202020204" pitchFamily="34" charset="0"/>
                <a:ea typeface="Calibri" pitchFamily="34" charset="-122"/>
                <a:cs typeface="Arial" panose="020B0604020202020204" pitchFamily="34" charset="0"/>
              </a:rPr>
              <a:t> </a:t>
            </a:r>
            <a:r>
              <a:rPr lang="en-US" sz="1400" err="1">
                <a:latin typeface="Arial" panose="020B0604020202020204" pitchFamily="34" charset="0"/>
                <a:ea typeface="Calibri" pitchFamily="34" charset="-122"/>
                <a:cs typeface="Arial" panose="020B0604020202020204" pitchFamily="34" charset="0"/>
              </a:rPr>
              <a:t>viel</a:t>
            </a:r>
            <a:r>
              <a:rPr lang="en-US" sz="1400">
                <a:latin typeface="Arial" panose="020B0604020202020204" pitchFamily="34" charset="0"/>
                <a:ea typeface="Calibri" pitchFamily="34" charset="-122"/>
                <a:cs typeface="Arial" panose="020B0604020202020204" pitchFamily="34" charset="0"/>
              </a:rPr>
              <a:t> Herz. </a:t>
            </a:r>
          </a:p>
          <a:p>
            <a:r>
              <a:rPr lang="en-US" sz="1400">
                <a:latin typeface="Arial" panose="020B0604020202020204" pitchFamily="34" charset="0"/>
                <a:ea typeface="Calibri" pitchFamily="34" charset="-122"/>
                <a:cs typeface="Arial" panose="020B0604020202020204" pitchFamily="34" charset="0"/>
              </a:rPr>
              <a:t>Unser Fokus liegt auf </a:t>
            </a:r>
            <a:r>
              <a:rPr lang="en-US" sz="1400" err="1">
                <a:latin typeface="Arial" panose="020B0604020202020204" pitchFamily="34" charset="0"/>
                <a:ea typeface="Calibri" pitchFamily="34" charset="-122"/>
                <a:cs typeface="Arial" panose="020B0604020202020204" pitchFamily="34" charset="0"/>
              </a:rPr>
              <a:t>einer</a:t>
            </a:r>
            <a:r>
              <a:rPr lang="en-US" sz="1400">
                <a:latin typeface="Arial" panose="020B0604020202020204" pitchFamily="34" charset="0"/>
                <a:ea typeface="Calibri" pitchFamily="34" charset="-122"/>
                <a:cs typeface="Arial" panose="020B0604020202020204" pitchFamily="34" charset="0"/>
              </a:rPr>
              <a:t> </a:t>
            </a:r>
            <a:r>
              <a:rPr lang="en-US" sz="1400" err="1">
                <a:latin typeface="Arial" panose="020B0604020202020204" pitchFamily="34" charset="0"/>
                <a:ea typeface="Calibri" pitchFamily="34" charset="-122"/>
                <a:cs typeface="Arial" panose="020B0604020202020204" pitchFamily="34" charset="0"/>
              </a:rPr>
              <a:t>nachhaltigen</a:t>
            </a:r>
            <a:r>
              <a:rPr lang="en-US" sz="1400">
                <a:latin typeface="Arial" panose="020B0604020202020204" pitchFamily="34" charset="0"/>
                <a:ea typeface="Calibri" pitchFamily="34" charset="-122"/>
                <a:cs typeface="Arial" panose="020B0604020202020204" pitchFamily="34" charset="0"/>
              </a:rPr>
              <a:t> Hilfe zur Selbsthilfe: Wir schulen Teams vor Ort, bauen langfristige Partnerschaften auf und sorgen dafür, dass unsere Unterstützung auch dann wirkt, wenn wir nicht mehr da </a:t>
            </a:r>
            <a:r>
              <a:rPr lang="en-US" sz="1400" err="1">
                <a:latin typeface="Arial" panose="020B0604020202020204" pitchFamily="34" charset="0"/>
                <a:ea typeface="Calibri" pitchFamily="34" charset="-122"/>
                <a:cs typeface="Arial" panose="020B0604020202020204" pitchFamily="34" charset="0"/>
              </a:rPr>
              <a:t>sind</a:t>
            </a:r>
            <a:r>
              <a:rPr lang="en-US" sz="1400">
                <a:latin typeface="Arial" panose="020B0604020202020204" pitchFamily="34" charset="0"/>
                <a:ea typeface="Calibri" pitchFamily="34" charset="-122"/>
                <a:cs typeface="Arial" panose="020B0604020202020204" pitchFamily="34" charset="0"/>
              </a:rPr>
              <a:t>. </a:t>
            </a:r>
            <a:r>
              <a:rPr lang="en-US" sz="1400" err="1">
                <a:latin typeface="Arial" panose="020B0604020202020204" pitchFamily="34" charset="0"/>
                <a:ea typeface="Calibri" pitchFamily="34" charset="-122"/>
                <a:cs typeface="Arial" panose="020B0604020202020204" pitchFamily="34" charset="0"/>
              </a:rPr>
              <a:t>Mithilfe</a:t>
            </a:r>
            <a:r>
              <a:rPr lang="en-US" sz="1400">
                <a:latin typeface="Arial" panose="020B0604020202020204" pitchFamily="34" charset="0"/>
                <a:ea typeface="Calibri" pitchFamily="34" charset="-122"/>
                <a:cs typeface="Arial" panose="020B0604020202020204" pitchFamily="34" charset="0"/>
              </a:rPr>
              <a:t> dieses </a:t>
            </a:r>
            <a:r>
              <a:rPr lang="en-US" sz="1400" err="1">
                <a:latin typeface="Arial" panose="020B0604020202020204" pitchFamily="34" charset="0"/>
                <a:ea typeface="Calibri" pitchFamily="34" charset="-122"/>
                <a:cs typeface="Arial" panose="020B0604020202020204" pitchFamily="34" charset="0"/>
              </a:rPr>
              <a:t>Gesamtpakets</a:t>
            </a:r>
            <a:r>
              <a:rPr lang="en-US" sz="1400">
                <a:latin typeface="Arial" panose="020B0604020202020204" pitchFamily="34" charset="0"/>
                <a:ea typeface="Calibri" pitchFamily="34" charset="-122"/>
                <a:cs typeface="Arial" panose="020B0604020202020204" pitchFamily="34" charset="0"/>
              </a:rPr>
              <a:t> </a:t>
            </a:r>
            <a:r>
              <a:rPr lang="en-US" sz="1400" err="1">
                <a:latin typeface="Arial" panose="020B0604020202020204" pitchFamily="34" charset="0"/>
                <a:ea typeface="Calibri" pitchFamily="34" charset="-122"/>
                <a:cs typeface="Arial" panose="020B0604020202020204" pitchFamily="34" charset="0"/>
              </a:rPr>
              <a:t>können</a:t>
            </a:r>
            <a:r>
              <a:rPr lang="en-US" sz="1400">
                <a:latin typeface="Arial" panose="020B0604020202020204" pitchFamily="34" charset="0"/>
                <a:ea typeface="Calibri" pitchFamily="34" charset="-122"/>
                <a:cs typeface="Arial" panose="020B0604020202020204" pitchFamily="34" charset="0"/>
              </a:rPr>
              <a:t> </a:t>
            </a:r>
            <a:r>
              <a:rPr lang="en-US" sz="1400" err="1">
                <a:latin typeface="Arial" panose="020B0604020202020204" pitchFamily="34" charset="0"/>
                <a:ea typeface="Calibri" pitchFamily="34" charset="-122"/>
                <a:cs typeface="Arial" panose="020B0604020202020204" pitchFamily="34" charset="0"/>
              </a:rPr>
              <a:t>wir</a:t>
            </a:r>
            <a:r>
              <a:rPr lang="en-US" sz="1400">
                <a:latin typeface="Arial" panose="020B0604020202020204" pitchFamily="34" charset="0"/>
                <a:ea typeface="Calibri" pitchFamily="34" charset="-122"/>
                <a:cs typeface="Arial" panose="020B0604020202020204" pitchFamily="34" charset="0"/>
              </a:rPr>
              <a:t> den </a:t>
            </a:r>
            <a:r>
              <a:rPr lang="en-US" sz="1400" err="1">
                <a:latin typeface="Arial" panose="020B0604020202020204" pitchFamily="34" charset="0"/>
                <a:ea typeface="Calibri" pitchFamily="34" charset="-122"/>
                <a:cs typeface="Arial" panose="020B0604020202020204" pitchFamily="34" charset="0"/>
              </a:rPr>
              <a:t>hilfsbedürftigen</a:t>
            </a:r>
            <a:r>
              <a:rPr lang="en-US" sz="1400">
                <a:latin typeface="Arial" panose="020B0604020202020204" pitchFamily="34" charset="0"/>
                <a:ea typeface="Calibri" pitchFamily="34" charset="-122"/>
                <a:cs typeface="Arial" panose="020B0604020202020204" pitchFamily="34" charset="0"/>
              </a:rPr>
              <a:t> Menschen </a:t>
            </a:r>
            <a:r>
              <a:rPr lang="en-US" sz="1400" err="1">
                <a:latin typeface="Arial" panose="020B0604020202020204" pitchFamily="34" charset="0"/>
                <a:ea typeface="Calibri" pitchFamily="34" charset="-122"/>
                <a:cs typeface="Arial" panose="020B0604020202020204" pitchFamily="34" charset="0"/>
              </a:rPr>
              <a:t>wieder</a:t>
            </a:r>
            <a:r>
              <a:rPr lang="en-US" sz="1400">
                <a:latin typeface="Arial" panose="020B0604020202020204" pitchFamily="34" charset="0"/>
                <a:ea typeface="Calibri" pitchFamily="34" charset="-122"/>
                <a:cs typeface="Arial" panose="020B0604020202020204" pitchFamily="34" charset="0"/>
              </a:rPr>
              <a:t> </a:t>
            </a:r>
            <a:r>
              <a:rPr lang="en-US" sz="1400" err="1">
                <a:latin typeface="Arial" panose="020B0604020202020204" pitchFamily="34" charset="0"/>
                <a:ea typeface="Calibri" pitchFamily="34" charset="-122"/>
                <a:cs typeface="Arial" panose="020B0604020202020204" pitchFamily="34" charset="0"/>
              </a:rPr>
              <a:t>mehr</a:t>
            </a:r>
            <a:r>
              <a:rPr lang="en-US" sz="1400">
                <a:latin typeface="Arial" panose="020B0604020202020204" pitchFamily="34" charset="0"/>
                <a:ea typeface="Calibri" pitchFamily="34" charset="-122"/>
                <a:cs typeface="Arial" panose="020B0604020202020204" pitchFamily="34" charset="0"/>
              </a:rPr>
              <a:t> Hoffnung </a:t>
            </a:r>
            <a:r>
              <a:rPr lang="en-US" sz="1400" err="1">
                <a:latin typeface="Arial" panose="020B0604020202020204" pitchFamily="34" charset="0"/>
                <a:ea typeface="Calibri" pitchFamily="34" charset="-122"/>
                <a:cs typeface="Arial" panose="020B0604020202020204" pitchFamily="34" charset="0"/>
              </a:rPr>
              <a:t>schenken</a:t>
            </a:r>
            <a:r>
              <a:rPr lang="en-US" sz="1400">
                <a:latin typeface="Arial" panose="020B0604020202020204" pitchFamily="34" charset="0"/>
                <a:ea typeface="Calibri" pitchFamily="34" charset="-122"/>
                <a:cs typeface="Arial" panose="020B0604020202020204" pitchFamily="34" charset="0"/>
              </a:rPr>
              <a:t> und </a:t>
            </a:r>
            <a:r>
              <a:rPr lang="en-US" sz="1400" err="1">
                <a:latin typeface="Arial" panose="020B0604020202020204" pitchFamily="34" charset="0"/>
                <a:ea typeface="Calibri" pitchFamily="34" charset="-122"/>
                <a:cs typeface="Arial" panose="020B0604020202020204" pitchFamily="34" charset="0"/>
              </a:rPr>
              <a:t>deren</a:t>
            </a:r>
            <a:r>
              <a:rPr lang="en-US" sz="1400">
                <a:latin typeface="Arial" panose="020B0604020202020204" pitchFamily="34" charset="0"/>
                <a:ea typeface="Calibri" pitchFamily="34" charset="-122"/>
                <a:cs typeface="Arial" panose="020B0604020202020204" pitchFamily="34" charset="0"/>
              </a:rPr>
              <a:t> </a:t>
            </a:r>
            <a:r>
              <a:rPr lang="en-US" sz="1400" err="1">
                <a:latin typeface="Arial" panose="020B0604020202020204" pitchFamily="34" charset="0"/>
                <a:ea typeface="Calibri" pitchFamily="34" charset="-122"/>
                <a:cs typeface="Arial" panose="020B0604020202020204" pitchFamily="34" charset="0"/>
              </a:rPr>
              <a:t>Lebensqualität</a:t>
            </a:r>
            <a:r>
              <a:rPr lang="en-US" sz="1400">
                <a:latin typeface="Arial" panose="020B0604020202020204" pitchFamily="34" charset="0"/>
                <a:ea typeface="Calibri" pitchFamily="34" charset="-122"/>
                <a:cs typeface="Arial" panose="020B0604020202020204" pitchFamily="34" charset="0"/>
              </a:rPr>
              <a:t> </a:t>
            </a:r>
            <a:r>
              <a:rPr lang="en-US" sz="1400" err="1">
                <a:latin typeface="Arial" panose="020B0604020202020204" pitchFamily="34" charset="0"/>
                <a:ea typeface="Calibri" pitchFamily="34" charset="-122"/>
                <a:cs typeface="Arial" panose="020B0604020202020204" pitchFamily="34" charset="0"/>
              </a:rPr>
              <a:t>spürbar</a:t>
            </a:r>
            <a:r>
              <a:rPr lang="en-US" sz="1400">
                <a:latin typeface="Arial" panose="020B0604020202020204" pitchFamily="34" charset="0"/>
                <a:ea typeface="Calibri" pitchFamily="34" charset="-122"/>
                <a:cs typeface="Arial" panose="020B0604020202020204" pitchFamily="34" charset="0"/>
              </a:rPr>
              <a:t> </a:t>
            </a:r>
            <a:r>
              <a:rPr lang="en-US" sz="1400" err="1">
                <a:latin typeface="Arial" panose="020B0604020202020204" pitchFamily="34" charset="0"/>
                <a:ea typeface="Calibri" pitchFamily="34" charset="-122"/>
                <a:cs typeface="Arial" panose="020B0604020202020204" pitchFamily="34" charset="0"/>
              </a:rPr>
              <a:t>verbessern</a:t>
            </a:r>
            <a:r>
              <a:rPr lang="en-US" sz="1400">
                <a:latin typeface="Arial" panose="020B0604020202020204" pitchFamily="34" charset="0"/>
                <a:ea typeface="Calibri" pitchFamily="34" charset="-122"/>
                <a:cs typeface="Arial" panose="020B0604020202020204" pitchFamily="34" charset="0"/>
              </a:rPr>
              <a:t>. Die </a:t>
            </a:r>
            <a:r>
              <a:rPr lang="en-US" sz="1400" err="1">
                <a:latin typeface="Arial" panose="020B0604020202020204" pitchFamily="34" charset="0"/>
                <a:ea typeface="Calibri" pitchFamily="34" charset="-122"/>
                <a:cs typeface="Arial" panose="020B0604020202020204" pitchFamily="34" charset="0"/>
              </a:rPr>
              <a:t>Dankbarkeit</a:t>
            </a:r>
            <a:r>
              <a:rPr lang="en-US" sz="1400">
                <a:latin typeface="Arial" panose="020B0604020202020204" pitchFamily="34" charset="0"/>
                <a:ea typeface="Calibri" pitchFamily="34" charset="-122"/>
                <a:cs typeface="Arial" panose="020B0604020202020204" pitchFamily="34" charset="0"/>
              </a:rPr>
              <a:t> </a:t>
            </a:r>
            <a:r>
              <a:rPr lang="en-US" sz="1400" err="1">
                <a:latin typeface="Arial" panose="020B0604020202020204" pitchFamily="34" charset="0"/>
                <a:ea typeface="Calibri" pitchFamily="34" charset="-122"/>
                <a:cs typeface="Arial" panose="020B0604020202020204" pitchFamily="34" charset="0"/>
              </a:rPr>
              <a:t>spiegeln</a:t>
            </a:r>
            <a:r>
              <a:rPr lang="en-US" sz="1400">
                <a:latin typeface="Arial" panose="020B0604020202020204" pitchFamily="34" charset="0"/>
                <a:ea typeface="Calibri" pitchFamily="34" charset="-122"/>
                <a:cs typeface="Arial" panose="020B0604020202020204" pitchFamily="34" charset="0"/>
              </a:rPr>
              <a:t> </a:t>
            </a:r>
            <a:r>
              <a:rPr lang="en-US" sz="1400" err="1">
                <a:latin typeface="Arial" panose="020B0604020202020204" pitchFamily="34" charset="0"/>
                <a:ea typeface="Calibri" pitchFamily="34" charset="-122"/>
                <a:cs typeface="Arial" panose="020B0604020202020204" pitchFamily="34" charset="0"/>
              </a:rPr>
              <a:t>uns</a:t>
            </a:r>
            <a:r>
              <a:rPr lang="en-US" sz="1400">
                <a:latin typeface="Arial" panose="020B0604020202020204" pitchFamily="34" charset="0"/>
                <a:ea typeface="Calibri" pitchFamily="34" charset="-122"/>
                <a:cs typeface="Arial" panose="020B0604020202020204" pitchFamily="34" charset="0"/>
              </a:rPr>
              <a:t> die </a:t>
            </a:r>
            <a:r>
              <a:rPr lang="en-US" sz="1400" err="1">
                <a:latin typeface="Arial" panose="020B0604020202020204" pitchFamily="34" charset="0"/>
                <a:ea typeface="Calibri" pitchFamily="34" charset="-122"/>
                <a:cs typeface="Arial" panose="020B0604020202020204" pitchFamily="34" charset="0"/>
              </a:rPr>
              <a:t>Patient:innen</a:t>
            </a:r>
            <a:r>
              <a:rPr lang="en-US" sz="1400">
                <a:latin typeface="Arial" panose="020B0604020202020204" pitchFamily="34" charset="0"/>
                <a:ea typeface="Calibri" pitchFamily="34" charset="-122"/>
                <a:cs typeface="Arial" panose="020B0604020202020204" pitchFamily="34" charset="0"/>
              </a:rPr>
              <a:t> </a:t>
            </a:r>
            <a:r>
              <a:rPr lang="en-US" sz="1400" err="1">
                <a:latin typeface="Arial" panose="020B0604020202020204" pitchFamily="34" charset="0"/>
                <a:ea typeface="Calibri" pitchFamily="34" charset="-122"/>
                <a:cs typeface="Arial" panose="020B0604020202020204" pitchFamily="34" charset="0"/>
              </a:rPr>
              <a:t>regelmäßig</a:t>
            </a:r>
            <a:r>
              <a:rPr lang="en-US" sz="1400">
                <a:latin typeface="Arial" panose="020B0604020202020204" pitchFamily="34" charset="0"/>
                <a:ea typeface="Calibri" pitchFamily="34" charset="-122"/>
                <a:cs typeface="Arial" panose="020B0604020202020204" pitchFamily="34" charset="0"/>
              </a:rPr>
              <a:t> wider und </a:t>
            </a:r>
            <a:r>
              <a:rPr lang="en-US" sz="1400" err="1">
                <a:latin typeface="Arial" panose="020B0604020202020204" pitchFamily="34" charset="0"/>
                <a:ea typeface="Calibri" pitchFamily="34" charset="-122"/>
                <a:cs typeface="Arial" panose="020B0604020202020204" pitchFamily="34" charset="0"/>
              </a:rPr>
              <a:t>zeigen</a:t>
            </a:r>
            <a:r>
              <a:rPr lang="en-US" sz="1400">
                <a:latin typeface="Arial" panose="020B0604020202020204" pitchFamily="34" charset="0"/>
                <a:ea typeface="Calibri" pitchFamily="34" charset="-122"/>
                <a:cs typeface="Arial" panose="020B0604020202020204" pitchFamily="34" charset="0"/>
              </a:rPr>
              <a:t>, </a:t>
            </a:r>
            <a:r>
              <a:rPr lang="en-US" sz="1400" err="1">
                <a:latin typeface="Arial" panose="020B0604020202020204" pitchFamily="34" charset="0"/>
                <a:ea typeface="Calibri" pitchFamily="34" charset="-122"/>
                <a:cs typeface="Arial" panose="020B0604020202020204" pitchFamily="34" charset="0"/>
              </a:rPr>
              <a:t>dass</a:t>
            </a:r>
            <a:r>
              <a:rPr lang="en-US" sz="1400">
                <a:latin typeface="Arial" panose="020B0604020202020204" pitchFamily="34" charset="0"/>
                <a:ea typeface="Calibri" pitchFamily="34" charset="-122"/>
                <a:cs typeface="Arial" panose="020B0604020202020204" pitchFamily="34" charset="0"/>
              </a:rPr>
              <a:t> </a:t>
            </a:r>
            <a:r>
              <a:rPr lang="en-US" sz="1400" err="1">
                <a:latin typeface="Arial" panose="020B0604020202020204" pitchFamily="34" charset="0"/>
                <a:ea typeface="Calibri" pitchFamily="34" charset="-122"/>
                <a:cs typeface="Arial" panose="020B0604020202020204" pitchFamily="34" charset="0"/>
              </a:rPr>
              <a:t>unsere</a:t>
            </a:r>
            <a:r>
              <a:rPr lang="en-US" sz="1400">
                <a:latin typeface="Arial" panose="020B0604020202020204" pitchFamily="34" charset="0"/>
                <a:ea typeface="Calibri" pitchFamily="34" charset="-122"/>
                <a:cs typeface="Arial" panose="020B0604020202020204" pitchFamily="34" charset="0"/>
              </a:rPr>
              <a:t> </a:t>
            </a:r>
            <a:r>
              <a:rPr lang="en-US" sz="1400" err="1">
                <a:latin typeface="Arial" panose="020B0604020202020204" pitchFamily="34" charset="0"/>
                <a:ea typeface="Calibri" pitchFamily="34" charset="-122"/>
                <a:cs typeface="Arial" panose="020B0604020202020204" pitchFamily="34" charset="0"/>
              </a:rPr>
              <a:t>Hilfe</a:t>
            </a:r>
            <a:r>
              <a:rPr lang="en-US" sz="1400">
                <a:latin typeface="Arial" panose="020B0604020202020204" pitchFamily="34" charset="0"/>
                <a:ea typeface="Calibri" pitchFamily="34" charset="-122"/>
                <a:cs typeface="Arial" panose="020B0604020202020204" pitchFamily="34" charset="0"/>
              </a:rPr>
              <a:t> </a:t>
            </a:r>
            <a:r>
              <a:rPr lang="en-US" sz="1400" err="1">
                <a:latin typeface="Arial" panose="020B0604020202020204" pitchFamily="34" charset="0"/>
                <a:ea typeface="Calibri" pitchFamily="34" charset="-122"/>
                <a:cs typeface="Arial" panose="020B0604020202020204" pitchFamily="34" charset="0"/>
              </a:rPr>
              <a:t>genau</a:t>
            </a:r>
            <a:r>
              <a:rPr lang="en-US" sz="1400">
                <a:latin typeface="Arial" panose="020B0604020202020204" pitchFamily="34" charset="0"/>
                <a:ea typeface="Calibri" pitchFamily="34" charset="-122"/>
                <a:cs typeface="Arial" panose="020B0604020202020204" pitchFamily="34" charset="0"/>
              </a:rPr>
              <a:t> an der </a:t>
            </a:r>
            <a:r>
              <a:rPr lang="en-US" sz="1400" err="1">
                <a:latin typeface="Arial" panose="020B0604020202020204" pitchFamily="34" charset="0"/>
                <a:ea typeface="Calibri" pitchFamily="34" charset="-122"/>
                <a:cs typeface="Arial" panose="020B0604020202020204" pitchFamily="34" charset="0"/>
              </a:rPr>
              <a:t>richtigen</a:t>
            </a:r>
            <a:r>
              <a:rPr lang="en-US" sz="1400">
                <a:latin typeface="Arial" panose="020B0604020202020204" pitchFamily="34" charset="0"/>
                <a:ea typeface="Calibri" pitchFamily="34" charset="-122"/>
                <a:cs typeface="Arial" panose="020B0604020202020204" pitchFamily="34" charset="0"/>
              </a:rPr>
              <a:t> Stelle </a:t>
            </a:r>
            <a:r>
              <a:rPr lang="en-US" sz="1400" err="1">
                <a:latin typeface="Arial" panose="020B0604020202020204" pitchFamily="34" charset="0"/>
                <a:ea typeface="Calibri" pitchFamily="34" charset="-122"/>
                <a:cs typeface="Arial" panose="020B0604020202020204" pitchFamily="34" charset="0"/>
              </a:rPr>
              <a:t>ankommt</a:t>
            </a:r>
            <a:r>
              <a:rPr lang="en-US" sz="1400">
                <a:latin typeface="Arial" panose="020B0604020202020204" pitchFamily="34" charset="0"/>
                <a:ea typeface="Calibri" pitchFamily="34" charset="-122"/>
                <a:cs typeface="Arial" panose="020B0604020202020204" pitchFamily="34" charset="0"/>
              </a:rPr>
              <a:t>.</a:t>
            </a:r>
          </a:p>
        </p:txBody>
      </p:sp>
      <p:sp>
        <p:nvSpPr>
          <p:cNvPr id="8" name="Shape 6"/>
          <p:cNvSpPr/>
          <p:nvPr/>
        </p:nvSpPr>
        <p:spPr>
          <a:xfrm>
            <a:off x="457200" y="4215384"/>
            <a:ext cx="2423160" cy="1371600"/>
          </a:xfrm>
          <a:prstGeom prst="rect">
            <a:avLst/>
          </a:prstGeom>
          <a:solidFill>
            <a:srgbClr val="FFFFFF"/>
          </a:solidFill>
          <a:ln w="12700">
            <a:solidFill>
              <a:srgbClr val="D9D2C5"/>
            </a:solidFill>
            <a:prstDash val="solid"/>
          </a:ln>
        </p:spPr>
        <p:txBody>
          <a:bodyPr/>
          <a:lstStyle/>
          <a:p>
            <a:endParaRPr lang="de-DE"/>
          </a:p>
        </p:txBody>
      </p:sp>
      <p:sp>
        <p:nvSpPr>
          <p:cNvPr id="9" name="Shape 7"/>
          <p:cNvSpPr/>
          <p:nvPr/>
        </p:nvSpPr>
        <p:spPr>
          <a:xfrm>
            <a:off x="457200" y="4215384"/>
            <a:ext cx="2423160" cy="73152"/>
          </a:xfrm>
          <a:prstGeom prst="rect">
            <a:avLst/>
          </a:prstGeom>
          <a:solidFill>
            <a:srgbClr val="F39200"/>
          </a:solidFill>
          <a:ln w="12700">
            <a:solidFill>
              <a:srgbClr val="F39200"/>
            </a:solidFill>
            <a:prstDash val="solid"/>
          </a:ln>
        </p:spPr>
        <p:txBody>
          <a:bodyPr/>
          <a:lstStyle/>
          <a:p>
            <a:endParaRPr lang="de-DE"/>
          </a:p>
        </p:txBody>
      </p:sp>
      <p:sp>
        <p:nvSpPr>
          <p:cNvPr id="10" name="Text 8"/>
          <p:cNvSpPr/>
          <p:nvPr/>
        </p:nvSpPr>
        <p:spPr>
          <a:xfrm>
            <a:off x="640080" y="4398264"/>
            <a:ext cx="2172488" cy="365760"/>
          </a:xfrm>
          <a:prstGeom prst="rect">
            <a:avLst/>
          </a:prstGeom>
          <a:noFill/>
          <a:ln/>
        </p:spPr>
        <p:txBody>
          <a:bodyPr wrap="square" lIns="0" tIns="0" rIns="0" bIns="0" rtlCol="0" anchor="ctr"/>
          <a:lstStyle/>
          <a:p>
            <a:pPr marL="0" indent="0">
              <a:buNone/>
            </a:pPr>
            <a:r>
              <a:rPr lang="en-US" sz="1600" b="1">
                <a:solidFill>
                  <a:srgbClr val="E6007E"/>
                </a:solidFill>
                <a:latin typeface="Arial" panose="020B0604020202020204" pitchFamily="34" charset="0"/>
                <a:ea typeface="Georgia" pitchFamily="34" charset="-122"/>
                <a:cs typeface="Arial" panose="020B0604020202020204" pitchFamily="34" charset="0"/>
              </a:rPr>
              <a:t>Nachhaltig</a:t>
            </a:r>
            <a:endParaRPr lang="en-US" sz="1600">
              <a:latin typeface="Arial" panose="020B0604020202020204" pitchFamily="34" charset="0"/>
              <a:cs typeface="Arial" panose="020B0604020202020204" pitchFamily="34" charset="0"/>
            </a:endParaRPr>
          </a:p>
        </p:txBody>
      </p:sp>
      <p:sp>
        <p:nvSpPr>
          <p:cNvPr id="11" name="Text 9"/>
          <p:cNvSpPr/>
          <p:nvPr/>
        </p:nvSpPr>
        <p:spPr>
          <a:xfrm>
            <a:off x="640080" y="4764024"/>
            <a:ext cx="2172488" cy="777240"/>
          </a:xfrm>
          <a:prstGeom prst="rect">
            <a:avLst/>
          </a:prstGeom>
          <a:noFill/>
          <a:ln/>
        </p:spPr>
        <p:txBody>
          <a:bodyPr wrap="square" lIns="0" tIns="0" rIns="0" bIns="0" rtlCol="0" anchor="ctr"/>
          <a:lstStyle/>
          <a:p>
            <a:pPr marL="0" indent="0">
              <a:buNone/>
            </a:pPr>
            <a:r>
              <a:rPr lang="en-US" sz="1400">
                <a:latin typeface="Arial" panose="020B0604020202020204" pitchFamily="34" charset="0"/>
                <a:ea typeface="Calibri" pitchFamily="34" charset="-122"/>
                <a:cs typeface="Arial" panose="020B0604020202020204" pitchFamily="34" charset="0"/>
              </a:rPr>
              <a:t>Hilfe zur Selbsthilfe statt einmaliger Einsätze</a:t>
            </a:r>
            <a:endParaRPr lang="en-US" sz="1400">
              <a:latin typeface="Arial" panose="020B0604020202020204" pitchFamily="34" charset="0"/>
              <a:cs typeface="Arial" panose="020B0604020202020204" pitchFamily="34" charset="0"/>
            </a:endParaRPr>
          </a:p>
        </p:txBody>
      </p:sp>
      <p:sp>
        <p:nvSpPr>
          <p:cNvPr id="12" name="Shape 10"/>
          <p:cNvSpPr/>
          <p:nvPr/>
        </p:nvSpPr>
        <p:spPr>
          <a:xfrm>
            <a:off x="3246120" y="4215384"/>
            <a:ext cx="2423160" cy="1371600"/>
          </a:xfrm>
          <a:prstGeom prst="rect">
            <a:avLst/>
          </a:prstGeom>
          <a:solidFill>
            <a:srgbClr val="FFFFFF"/>
          </a:solidFill>
          <a:ln w="12700">
            <a:solidFill>
              <a:srgbClr val="D9D2C5"/>
            </a:solidFill>
            <a:prstDash val="solid"/>
          </a:ln>
        </p:spPr>
        <p:txBody>
          <a:bodyPr/>
          <a:lstStyle/>
          <a:p>
            <a:endParaRPr lang="de-DE"/>
          </a:p>
        </p:txBody>
      </p:sp>
      <p:sp>
        <p:nvSpPr>
          <p:cNvPr id="13" name="Shape 11"/>
          <p:cNvSpPr/>
          <p:nvPr/>
        </p:nvSpPr>
        <p:spPr>
          <a:xfrm>
            <a:off x="3246120" y="4215384"/>
            <a:ext cx="2423160" cy="73152"/>
          </a:xfrm>
          <a:prstGeom prst="rect">
            <a:avLst/>
          </a:prstGeom>
          <a:solidFill>
            <a:srgbClr val="F39200"/>
          </a:solidFill>
          <a:ln w="12700">
            <a:solidFill>
              <a:srgbClr val="F39200"/>
            </a:solidFill>
            <a:prstDash val="solid"/>
          </a:ln>
        </p:spPr>
        <p:txBody>
          <a:bodyPr/>
          <a:lstStyle/>
          <a:p>
            <a:endParaRPr lang="de-DE"/>
          </a:p>
        </p:txBody>
      </p:sp>
      <p:sp>
        <p:nvSpPr>
          <p:cNvPr id="14" name="Text 12"/>
          <p:cNvSpPr/>
          <p:nvPr/>
        </p:nvSpPr>
        <p:spPr>
          <a:xfrm>
            <a:off x="3429000" y="4398264"/>
            <a:ext cx="2172488" cy="365760"/>
          </a:xfrm>
          <a:prstGeom prst="rect">
            <a:avLst/>
          </a:prstGeom>
          <a:noFill/>
          <a:ln/>
        </p:spPr>
        <p:txBody>
          <a:bodyPr wrap="square" lIns="0" tIns="0" rIns="0" bIns="0" rtlCol="0" anchor="ctr"/>
          <a:lstStyle/>
          <a:p>
            <a:pPr marL="0" indent="0">
              <a:buNone/>
            </a:pPr>
            <a:r>
              <a:rPr lang="en-US" sz="1600" b="1">
                <a:solidFill>
                  <a:srgbClr val="E6007E"/>
                </a:solidFill>
                <a:latin typeface="Arial" panose="020B0604020202020204" pitchFamily="34" charset="0"/>
                <a:ea typeface="Georgia" pitchFamily="34" charset="-122"/>
                <a:cs typeface="Arial" panose="020B0604020202020204" pitchFamily="34" charset="0"/>
              </a:rPr>
              <a:t>Partnerschaftlich</a:t>
            </a:r>
            <a:endParaRPr lang="en-US" sz="1600">
              <a:latin typeface="Arial" panose="020B0604020202020204" pitchFamily="34" charset="0"/>
              <a:cs typeface="Arial" panose="020B0604020202020204" pitchFamily="34" charset="0"/>
            </a:endParaRPr>
          </a:p>
        </p:txBody>
      </p:sp>
      <p:sp>
        <p:nvSpPr>
          <p:cNvPr id="15" name="Text 13"/>
          <p:cNvSpPr/>
          <p:nvPr/>
        </p:nvSpPr>
        <p:spPr>
          <a:xfrm>
            <a:off x="3429000" y="4764024"/>
            <a:ext cx="2172488" cy="777240"/>
          </a:xfrm>
          <a:prstGeom prst="rect">
            <a:avLst/>
          </a:prstGeom>
          <a:noFill/>
          <a:ln/>
        </p:spPr>
        <p:txBody>
          <a:bodyPr wrap="square" lIns="0" tIns="0" rIns="0" bIns="0" rtlCol="0" anchor="ctr"/>
          <a:lstStyle/>
          <a:p>
            <a:pPr marL="0" indent="0">
              <a:buNone/>
            </a:pPr>
            <a:r>
              <a:rPr lang="en-US" sz="1400">
                <a:latin typeface="Arial" panose="020B0604020202020204" pitchFamily="34" charset="0"/>
                <a:ea typeface="Calibri" pitchFamily="34" charset="-122"/>
                <a:cs typeface="Arial" panose="020B0604020202020204" pitchFamily="34" charset="0"/>
              </a:rPr>
              <a:t>Langfristige Kooperationen auf Augenhöhe</a:t>
            </a:r>
            <a:endParaRPr lang="en-US" sz="1400">
              <a:latin typeface="Arial" panose="020B0604020202020204" pitchFamily="34" charset="0"/>
              <a:cs typeface="Arial" panose="020B0604020202020204" pitchFamily="34" charset="0"/>
            </a:endParaRPr>
          </a:p>
        </p:txBody>
      </p:sp>
      <p:sp>
        <p:nvSpPr>
          <p:cNvPr id="16" name="Shape 14"/>
          <p:cNvSpPr/>
          <p:nvPr/>
        </p:nvSpPr>
        <p:spPr>
          <a:xfrm>
            <a:off x="6035040" y="4215384"/>
            <a:ext cx="2423160" cy="1371600"/>
          </a:xfrm>
          <a:prstGeom prst="rect">
            <a:avLst/>
          </a:prstGeom>
          <a:solidFill>
            <a:srgbClr val="FFFFFF"/>
          </a:solidFill>
          <a:ln w="12700">
            <a:solidFill>
              <a:srgbClr val="D9D2C5"/>
            </a:solidFill>
            <a:prstDash val="solid"/>
          </a:ln>
        </p:spPr>
        <p:txBody>
          <a:bodyPr/>
          <a:lstStyle/>
          <a:p>
            <a:endParaRPr lang="de-DE"/>
          </a:p>
        </p:txBody>
      </p:sp>
      <p:sp>
        <p:nvSpPr>
          <p:cNvPr id="17" name="Shape 15"/>
          <p:cNvSpPr/>
          <p:nvPr/>
        </p:nvSpPr>
        <p:spPr>
          <a:xfrm>
            <a:off x="6035040" y="4215384"/>
            <a:ext cx="2423160" cy="73152"/>
          </a:xfrm>
          <a:prstGeom prst="rect">
            <a:avLst/>
          </a:prstGeom>
          <a:solidFill>
            <a:srgbClr val="F39200"/>
          </a:solidFill>
          <a:ln w="12700">
            <a:solidFill>
              <a:srgbClr val="F39200"/>
            </a:solidFill>
            <a:prstDash val="solid"/>
          </a:ln>
        </p:spPr>
        <p:txBody>
          <a:bodyPr/>
          <a:lstStyle/>
          <a:p>
            <a:endParaRPr lang="de-DE"/>
          </a:p>
        </p:txBody>
      </p:sp>
      <p:sp>
        <p:nvSpPr>
          <p:cNvPr id="18" name="Text 16"/>
          <p:cNvSpPr/>
          <p:nvPr/>
        </p:nvSpPr>
        <p:spPr>
          <a:xfrm>
            <a:off x="6217920" y="4398264"/>
            <a:ext cx="2172488" cy="365760"/>
          </a:xfrm>
          <a:prstGeom prst="rect">
            <a:avLst/>
          </a:prstGeom>
          <a:noFill/>
          <a:ln/>
        </p:spPr>
        <p:txBody>
          <a:bodyPr wrap="square" lIns="0" tIns="0" rIns="0" bIns="0" rtlCol="0" anchor="ctr"/>
          <a:lstStyle/>
          <a:p>
            <a:pPr marL="0" indent="0">
              <a:buNone/>
            </a:pPr>
            <a:r>
              <a:rPr lang="en-US" sz="1600" b="1">
                <a:solidFill>
                  <a:srgbClr val="E6007E"/>
                </a:solidFill>
                <a:latin typeface="Arial" panose="020B0604020202020204" pitchFamily="34" charset="0"/>
                <a:ea typeface="Georgia" pitchFamily="34" charset="-122"/>
                <a:cs typeface="Arial" panose="020B0604020202020204" pitchFamily="34" charset="0"/>
              </a:rPr>
              <a:t>Wirksam</a:t>
            </a:r>
            <a:endParaRPr lang="en-US" sz="1600">
              <a:latin typeface="Arial" panose="020B0604020202020204" pitchFamily="34" charset="0"/>
              <a:cs typeface="Arial" panose="020B0604020202020204" pitchFamily="34" charset="0"/>
            </a:endParaRPr>
          </a:p>
        </p:txBody>
      </p:sp>
      <p:sp>
        <p:nvSpPr>
          <p:cNvPr id="19" name="Text 17"/>
          <p:cNvSpPr/>
          <p:nvPr/>
        </p:nvSpPr>
        <p:spPr>
          <a:xfrm>
            <a:off x="6217920" y="4764024"/>
            <a:ext cx="2172488" cy="777240"/>
          </a:xfrm>
          <a:prstGeom prst="rect">
            <a:avLst/>
          </a:prstGeom>
          <a:noFill/>
          <a:ln/>
        </p:spPr>
        <p:txBody>
          <a:bodyPr wrap="square" lIns="0" tIns="0" rIns="0" bIns="0" rtlCol="0" anchor="ctr"/>
          <a:lstStyle/>
          <a:p>
            <a:pPr marL="0" indent="0">
              <a:buNone/>
            </a:pPr>
            <a:r>
              <a:rPr lang="en-US" sz="1400" err="1">
                <a:latin typeface="Arial" panose="020B0604020202020204" pitchFamily="34" charset="0"/>
                <a:ea typeface="Calibri" pitchFamily="34" charset="-122"/>
                <a:cs typeface="Arial" panose="020B0604020202020204" pitchFamily="34" charset="0"/>
              </a:rPr>
              <a:t>Medizinische</a:t>
            </a:r>
            <a:r>
              <a:rPr lang="en-US" sz="1400">
                <a:latin typeface="Arial" panose="020B0604020202020204" pitchFamily="34" charset="0"/>
                <a:ea typeface="Calibri" pitchFamily="34" charset="-122"/>
                <a:cs typeface="Arial" panose="020B0604020202020204" pitchFamily="34" charset="0"/>
              </a:rPr>
              <a:t> Expertise </a:t>
            </a:r>
            <a:r>
              <a:rPr lang="en-US" sz="1400" err="1">
                <a:latin typeface="Arial" panose="020B0604020202020204" pitchFamily="34" charset="0"/>
                <a:ea typeface="Calibri" pitchFamily="34" charset="-122"/>
                <a:cs typeface="Arial" panose="020B0604020202020204" pitchFamily="34" charset="0"/>
              </a:rPr>
              <a:t>sowie</a:t>
            </a:r>
            <a:r>
              <a:rPr lang="en-US" sz="1400">
                <a:latin typeface="Arial" panose="020B0604020202020204" pitchFamily="34" charset="0"/>
                <a:ea typeface="Calibri" pitchFamily="34" charset="-122"/>
                <a:cs typeface="Arial" panose="020B0604020202020204" pitchFamily="34" charset="0"/>
              </a:rPr>
              <a:t> </a:t>
            </a:r>
            <a:r>
              <a:rPr lang="en-US" sz="1400" err="1">
                <a:latin typeface="Arial" panose="020B0604020202020204" pitchFamily="34" charset="0"/>
                <a:ea typeface="Calibri" pitchFamily="34" charset="-122"/>
                <a:cs typeface="Arial" panose="020B0604020202020204" pitchFamily="34" charset="0"/>
              </a:rPr>
              <a:t>Produkte</a:t>
            </a:r>
            <a:r>
              <a:rPr lang="en-US" sz="1400">
                <a:latin typeface="Arial" panose="020B0604020202020204" pitchFamily="34" charset="0"/>
                <a:ea typeface="Calibri" pitchFamily="34" charset="-122"/>
                <a:cs typeface="Arial" panose="020B0604020202020204" pitchFamily="34" charset="0"/>
              </a:rPr>
              <a:t> von medi </a:t>
            </a:r>
            <a:endParaRPr lang="en-US" sz="1400">
              <a:latin typeface="Arial" panose="020B0604020202020204" pitchFamily="34" charset="0"/>
              <a:cs typeface="Arial" panose="020B0604020202020204" pitchFamily="34" charset="0"/>
            </a:endParaRPr>
          </a:p>
        </p:txBody>
      </p:sp>
      <p:sp>
        <p:nvSpPr>
          <p:cNvPr id="20" name="Shape 18"/>
          <p:cNvSpPr/>
          <p:nvPr/>
        </p:nvSpPr>
        <p:spPr>
          <a:xfrm>
            <a:off x="8823960" y="4215384"/>
            <a:ext cx="2423160" cy="1371600"/>
          </a:xfrm>
          <a:prstGeom prst="rect">
            <a:avLst/>
          </a:prstGeom>
          <a:solidFill>
            <a:srgbClr val="FFFFFF"/>
          </a:solidFill>
          <a:ln w="12700">
            <a:solidFill>
              <a:srgbClr val="D9D2C5"/>
            </a:solidFill>
            <a:prstDash val="solid"/>
          </a:ln>
        </p:spPr>
        <p:txBody>
          <a:bodyPr/>
          <a:lstStyle/>
          <a:p>
            <a:endParaRPr lang="de-DE"/>
          </a:p>
        </p:txBody>
      </p:sp>
      <p:sp>
        <p:nvSpPr>
          <p:cNvPr id="21" name="Shape 19"/>
          <p:cNvSpPr/>
          <p:nvPr/>
        </p:nvSpPr>
        <p:spPr>
          <a:xfrm>
            <a:off x="8823960" y="4215384"/>
            <a:ext cx="2423160" cy="73152"/>
          </a:xfrm>
          <a:prstGeom prst="rect">
            <a:avLst/>
          </a:prstGeom>
          <a:solidFill>
            <a:srgbClr val="F39200"/>
          </a:solidFill>
          <a:ln w="12700">
            <a:solidFill>
              <a:srgbClr val="F39200"/>
            </a:solidFill>
            <a:prstDash val="solid"/>
          </a:ln>
        </p:spPr>
        <p:txBody>
          <a:bodyPr/>
          <a:lstStyle/>
          <a:p>
            <a:endParaRPr lang="de-DE"/>
          </a:p>
        </p:txBody>
      </p:sp>
      <p:sp>
        <p:nvSpPr>
          <p:cNvPr id="22" name="Text 20"/>
          <p:cNvSpPr/>
          <p:nvPr/>
        </p:nvSpPr>
        <p:spPr>
          <a:xfrm>
            <a:off x="9006840" y="4398264"/>
            <a:ext cx="2172488" cy="365760"/>
          </a:xfrm>
          <a:prstGeom prst="rect">
            <a:avLst/>
          </a:prstGeom>
          <a:noFill/>
          <a:ln/>
        </p:spPr>
        <p:txBody>
          <a:bodyPr wrap="square" lIns="0" tIns="0" rIns="0" bIns="0" rtlCol="0" anchor="ctr"/>
          <a:lstStyle/>
          <a:p>
            <a:pPr marL="0" indent="0">
              <a:buNone/>
            </a:pPr>
            <a:r>
              <a:rPr lang="en-US" sz="1600" b="1">
                <a:solidFill>
                  <a:srgbClr val="E6007E"/>
                </a:solidFill>
                <a:latin typeface="Arial" panose="020B0604020202020204" pitchFamily="34" charset="0"/>
                <a:ea typeface="Georgia" pitchFamily="34" charset="-122"/>
                <a:cs typeface="Arial" panose="020B0604020202020204" pitchFamily="34" charset="0"/>
              </a:rPr>
              <a:t>Transparent</a:t>
            </a:r>
            <a:endParaRPr lang="en-US" sz="1600">
              <a:latin typeface="Arial" panose="020B0604020202020204" pitchFamily="34" charset="0"/>
              <a:cs typeface="Arial" panose="020B0604020202020204" pitchFamily="34" charset="0"/>
            </a:endParaRPr>
          </a:p>
        </p:txBody>
      </p:sp>
      <p:sp>
        <p:nvSpPr>
          <p:cNvPr id="23" name="Text 21"/>
          <p:cNvSpPr/>
          <p:nvPr/>
        </p:nvSpPr>
        <p:spPr>
          <a:xfrm>
            <a:off x="9006840" y="4764024"/>
            <a:ext cx="2172488" cy="777240"/>
          </a:xfrm>
          <a:prstGeom prst="rect">
            <a:avLst/>
          </a:prstGeom>
          <a:noFill/>
          <a:ln/>
        </p:spPr>
        <p:txBody>
          <a:bodyPr wrap="square" lIns="0" tIns="0" rIns="0" bIns="0" rtlCol="0" anchor="ctr"/>
          <a:lstStyle/>
          <a:p>
            <a:pPr marL="0" indent="0">
              <a:buNone/>
            </a:pPr>
            <a:r>
              <a:rPr lang="en-US" sz="1400" err="1">
                <a:latin typeface="Arial" panose="020B0604020202020204" pitchFamily="34" charset="0"/>
                <a:ea typeface="Calibri" pitchFamily="34" charset="-122"/>
                <a:cs typeface="Arial" panose="020B0604020202020204" pitchFamily="34" charset="0"/>
              </a:rPr>
              <a:t>Offene</a:t>
            </a:r>
            <a:r>
              <a:rPr lang="en-US" sz="1400">
                <a:latin typeface="Arial" panose="020B0604020202020204" pitchFamily="34" charset="0"/>
                <a:ea typeface="Calibri" pitchFamily="34" charset="-122"/>
                <a:cs typeface="Arial" panose="020B0604020202020204" pitchFamily="34" charset="0"/>
              </a:rPr>
              <a:t> Kommunikation </a:t>
            </a:r>
            <a:r>
              <a:rPr lang="en-US" sz="1400" err="1">
                <a:latin typeface="Arial" panose="020B0604020202020204" pitchFamily="34" charset="0"/>
                <a:ea typeface="Calibri" pitchFamily="34" charset="-122"/>
                <a:cs typeface="Arial" panose="020B0604020202020204" pitchFamily="34" charset="0"/>
              </a:rPr>
              <a:t>über</a:t>
            </a:r>
            <a:r>
              <a:rPr lang="en-US" sz="1400">
                <a:latin typeface="Arial" panose="020B0604020202020204" pitchFamily="34" charset="0"/>
                <a:ea typeface="Calibri" pitchFamily="34" charset="-122"/>
                <a:cs typeface="Arial" panose="020B0604020202020204" pitchFamily="34" charset="0"/>
              </a:rPr>
              <a:t> </a:t>
            </a:r>
            <a:r>
              <a:rPr lang="en-US" sz="1400" err="1">
                <a:latin typeface="Arial" panose="020B0604020202020204" pitchFamily="34" charset="0"/>
                <a:ea typeface="Calibri" pitchFamily="34" charset="-122"/>
                <a:cs typeface="Arial" panose="020B0604020202020204" pitchFamily="34" charset="0"/>
              </a:rPr>
              <a:t>verwendete</a:t>
            </a:r>
            <a:r>
              <a:rPr lang="en-US" sz="1400">
                <a:latin typeface="Arial" panose="020B0604020202020204" pitchFamily="34" charset="0"/>
                <a:ea typeface="Calibri" pitchFamily="34" charset="-122"/>
                <a:cs typeface="Arial" panose="020B0604020202020204" pitchFamily="34" charset="0"/>
              </a:rPr>
              <a:t> </a:t>
            </a:r>
            <a:r>
              <a:rPr lang="en-US" sz="1400" err="1">
                <a:latin typeface="Arial" panose="020B0604020202020204" pitchFamily="34" charset="0"/>
                <a:ea typeface="Calibri" pitchFamily="34" charset="-122"/>
                <a:cs typeface="Arial" panose="020B0604020202020204" pitchFamily="34" charset="0"/>
              </a:rPr>
              <a:t>Spenden</a:t>
            </a:r>
            <a:endParaRPr lang="en-US" sz="1400">
              <a:latin typeface="Arial" panose="020B0604020202020204" pitchFamily="34" charset="0"/>
              <a:cs typeface="Arial" panose="020B0604020202020204" pitchFamily="34" charset="0"/>
            </a:endParaRPr>
          </a:p>
        </p:txBody>
      </p:sp>
      <p:sp>
        <p:nvSpPr>
          <p:cNvPr id="24" name="Shape 22"/>
          <p:cNvSpPr/>
          <p:nvPr/>
        </p:nvSpPr>
        <p:spPr>
          <a:xfrm>
            <a:off x="0" y="6583680"/>
            <a:ext cx="12161520" cy="274320"/>
          </a:xfrm>
          <a:prstGeom prst="rect">
            <a:avLst/>
          </a:prstGeom>
          <a:solidFill>
            <a:srgbClr val="E6007E"/>
          </a:solidFill>
          <a:ln w="12700">
            <a:solidFill>
              <a:srgbClr val="E6007E"/>
            </a:solidFill>
            <a:prstDash val="solid"/>
          </a:ln>
        </p:spPr>
        <p:txBody>
          <a:bodyPr/>
          <a:lstStyle/>
          <a:p>
            <a:endParaRPr lang="de-DE"/>
          </a:p>
        </p:txBody>
      </p:sp>
      <p:sp>
        <p:nvSpPr>
          <p:cNvPr id="25" name="Text 23"/>
          <p:cNvSpPr/>
          <p:nvPr/>
        </p:nvSpPr>
        <p:spPr>
          <a:xfrm>
            <a:off x="457200" y="6583680"/>
            <a:ext cx="8229600" cy="274320"/>
          </a:xfrm>
          <a:prstGeom prst="rect">
            <a:avLst/>
          </a:prstGeom>
          <a:noFill/>
          <a:ln/>
        </p:spPr>
        <p:txBody>
          <a:bodyPr wrap="square" lIns="0" tIns="0" rIns="0" bIns="0" rtlCol="0" anchor="ctr"/>
          <a:lstStyle/>
          <a:p>
            <a:pPr marL="0" indent="0">
              <a:buNone/>
            </a:pPr>
            <a:r>
              <a:rPr lang="en-US" sz="900">
                <a:solidFill>
                  <a:srgbClr val="FFFFFF"/>
                </a:solidFill>
                <a:latin typeface="Arial" panose="020B0604020202020204" pitchFamily="34" charset="0"/>
                <a:ea typeface="Calibri" pitchFamily="34" charset="-122"/>
                <a:cs typeface="Arial" panose="020B0604020202020204" pitchFamily="34" charset="0"/>
              </a:rPr>
              <a:t>medi for help  •  Jahresbericht 2025</a:t>
            </a:r>
            <a:endParaRPr lang="en-US" sz="900">
              <a:latin typeface="Arial" panose="020B0604020202020204" pitchFamily="34" charset="0"/>
              <a:cs typeface="Arial" panose="020B0604020202020204" pitchFamily="34" charset="0"/>
            </a:endParaRPr>
          </a:p>
        </p:txBody>
      </p:sp>
      <p:sp>
        <p:nvSpPr>
          <p:cNvPr id="26" name="Text 24"/>
          <p:cNvSpPr/>
          <p:nvPr/>
        </p:nvSpPr>
        <p:spPr>
          <a:xfrm>
            <a:off x="11247120" y="6583680"/>
            <a:ext cx="640080" cy="274320"/>
          </a:xfrm>
          <a:prstGeom prst="rect">
            <a:avLst/>
          </a:prstGeom>
          <a:noFill/>
          <a:ln/>
        </p:spPr>
        <p:txBody>
          <a:bodyPr wrap="square" lIns="0" tIns="0" rIns="0" bIns="0" rtlCol="0" anchor="ctr"/>
          <a:lstStyle/>
          <a:p>
            <a:pPr marL="0" indent="0" algn="r">
              <a:buNone/>
            </a:pPr>
            <a:r>
              <a:rPr lang="en-US" sz="900">
                <a:solidFill>
                  <a:srgbClr val="FFFFFF"/>
                </a:solidFill>
                <a:latin typeface="Calibri" pitchFamily="34" charset="0"/>
                <a:ea typeface="Calibri" pitchFamily="34" charset="-122"/>
                <a:cs typeface="Calibri" pitchFamily="34" charset="-120"/>
              </a:rPr>
              <a:t>4 / 25</a:t>
            </a:r>
            <a:endParaRPr lang="en-US" sz="9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8F5F0"/>
        </a:solidFill>
        <a:effectLst/>
      </p:bgPr>
    </p:bg>
    <p:spTree>
      <p:nvGrpSpPr>
        <p:cNvPr id="1" name="">
          <a:extLst>
            <a:ext uri="{FF2B5EF4-FFF2-40B4-BE49-F238E27FC236}">
              <a16:creationId xmlns:a16="http://schemas.microsoft.com/office/drawing/2014/main" id="{2A349B6B-3833-8FC6-0114-F97BBCC66DC9}"/>
            </a:ext>
          </a:extLst>
        </p:cNvPr>
        <p:cNvGrpSpPr/>
        <p:nvPr/>
      </p:nvGrpSpPr>
      <p:grpSpPr>
        <a:xfrm>
          <a:off x="0" y="0"/>
          <a:ext cx="0" cy="0"/>
          <a:chOff x="0" y="0"/>
          <a:chExt cx="0" cy="0"/>
        </a:xfrm>
      </p:grpSpPr>
      <p:sp>
        <p:nvSpPr>
          <p:cNvPr id="2" name="Shape 0">
            <a:extLst>
              <a:ext uri="{FF2B5EF4-FFF2-40B4-BE49-F238E27FC236}">
                <a16:creationId xmlns:a16="http://schemas.microsoft.com/office/drawing/2014/main" id="{6DA64DB3-2210-8381-F49B-59AE4299ADD5}"/>
              </a:ext>
            </a:extLst>
          </p:cNvPr>
          <p:cNvSpPr/>
          <p:nvPr/>
        </p:nvSpPr>
        <p:spPr>
          <a:xfrm>
            <a:off x="457200" y="457200"/>
            <a:ext cx="182880" cy="320040"/>
          </a:xfrm>
          <a:prstGeom prst="rect">
            <a:avLst/>
          </a:prstGeom>
          <a:solidFill>
            <a:srgbClr val="F39200"/>
          </a:solidFill>
          <a:ln w="12700">
            <a:solidFill>
              <a:srgbClr val="F39200"/>
            </a:solidFill>
            <a:prstDash val="solid"/>
          </a:ln>
        </p:spPr>
        <p:txBody>
          <a:bodyPr/>
          <a:lstStyle/>
          <a:p>
            <a:endParaRPr lang="de-DE"/>
          </a:p>
        </p:txBody>
      </p:sp>
      <p:sp>
        <p:nvSpPr>
          <p:cNvPr id="3" name="Text 1">
            <a:extLst>
              <a:ext uri="{FF2B5EF4-FFF2-40B4-BE49-F238E27FC236}">
                <a16:creationId xmlns:a16="http://schemas.microsoft.com/office/drawing/2014/main" id="{D6261514-4299-B828-F3BC-C62D32A290EE}"/>
              </a:ext>
            </a:extLst>
          </p:cNvPr>
          <p:cNvSpPr/>
          <p:nvPr/>
        </p:nvSpPr>
        <p:spPr>
          <a:xfrm>
            <a:off x="713232" y="457200"/>
            <a:ext cx="5486400" cy="320040"/>
          </a:xfrm>
          <a:prstGeom prst="rect">
            <a:avLst/>
          </a:prstGeom>
          <a:noFill/>
          <a:ln/>
        </p:spPr>
        <p:txBody>
          <a:bodyPr wrap="square" lIns="0" tIns="0" rIns="0" bIns="0" rtlCol="0" anchor="ctr"/>
          <a:lstStyle/>
          <a:p>
            <a:pPr marL="0" indent="0">
              <a:buNone/>
            </a:pPr>
            <a:r>
              <a:rPr lang="en-US" sz="1100" b="1" kern="0" spc="300">
                <a:solidFill>
                  <a:srgbClr val="F39200"/>
                </a:solidFill>
                <a:latin typeface="Arial" panose="020B0604020202020204" pitchFamily="34" charset="0"/>
                <a:ea typeface="Calibri" pitchFamily="34" charset="-122"/>
                <a:cs typeface="Arial" panose="020B0604020202020204" pitchFamily="34" charset="0"/>
              </a:rPr>
              <a:t>03  •  PROJEKTE 2025</a:t>
            </a:r>
            <a:endParaRPr lang="en-US" sz="1100">
              <a:latin typeface="Arial" panose="020B0604020202020204" pitchFamily="34" charset="0"/>
              <a:cs typeface="Arial" panose="020B0604020202020204" pitchFamily="34" charset="0"/>
            </a:endParaRPr>
          </a:p>
        </p:txBody>
      </p:sp>
      <p:sp>
        <p:nvSpPr>
          <p:cNvPr id="4" name="Text 2">
            <a:extLst>
              <a:ext uri="{FF2B5EF4-FFF2-40B4-BE49-F238E27FC236}">
                <a16:creationId xmlns:a16="http://schemas.microsoft.com/office/drawing/2014/main" id="{36D40A2F-E4D5-A9E3-D3C7-039690792173}"/>
              </a:ext>
            </a:extLst>
          </p:cNvPr>
          <p:cNvSpPr/>
          <p:nvPr/>
        </p:nvSpPr>
        <p:spPr>
          <a:xfrm>
            <a:off x="457200" y="868680"/>
            <a:ext cx="11247120" cy="731520"/>
          </a:xfrm>
          <a:prstGeom prst="rect">
            <a:avLst/>
          </a:prstGeom>
          <a:noFill/>
          <a:ln/>
        </p:spPr>
        <p:txBody>
          <a:bodyPr wrap="square" lIns="0" tIns="0" rIns="0" bIns="0" rtlCol="0" anchor="ctr"/>
          <a:lstStyle/>
          <a:p>
            <a:pPr marL="0" indent="0">
              <a:buNone/>
            </a:pPr>
            <a:r>
              <a:rPr lang="en-US" sz="3200" b="1">
                <a:solidFill>
                  <a:srgbClr val="E6007E"/>
                </a:solidFill>
                <a:latin typeface="Arial" panose="020B0604020202020204" pitchFamily="34" charset="0"/>
                <a:ea typeface="Georgia" pitchFamily="34" charset="-122"/>
                <a:cs typeface="Arial" panose="020B0604020202020204" pitchFamily="34" charset="0"/>
              </a:rPr>
              <a:t>Unsere Projekte 2025</a:t>
            </a:r>
            <a:endParaRPr lang="en-US" sz="3200">
              <a:latin typeface="Arial" panose="020B0604020202020204" pitchFamily="34" charset="0"/>
              <a:cs typeface="Arial" panose="020B0604020202020204" pitchFamily="34" charset="0"/>
            </a:endParaRPr>
          </a:p>
        </p:txBody>
      </p:sp>
      <p:sp>
        <p:nvSpPr>
          <p:cNvPr id="5" name="Text 3">
            <a:extLst>
              <a:ext uri="{FF2B5EF4-FFF2-40B4-BE49-F238E27FC236}">
                <a16:creationId xmlns:a16="http://schemas.microsoft.com/office/drawing/2014/main" id="{B8FD07F4-EC26-FF31-DD2C-3277FA885491}"/>
              </a:ext>
            </a:extLst>
          </p:cNvPr>
          <p:cNvSpPr/>
          <p:nvPr/>
        </p:nvSpPr>
        <p:spPr>
          <a:xfrm>
            <a:off x="457200" y="1600200"/>
            <a:ext cx="11247120" cy="411480"/>
          </a:xfrm>
          <a:prstGeom prst="rect">
            <a:avLst/>
          </a:prstGeom>
          <a:noFill/>
          <a:ln/>
        </p:spPr>
        <p:txBody>
          <a:bodyPr wrap="square" lIns="0" tIns="0" rIns="0" bIns="0" rtlCol="0" anchor="ctr"/>
          <a:lstStyle/>
          <a:p>
            <a:r>
              <a:rPr lang="en-US" sz="1600" i="1" err="1">
                <a:latin typeface="Arial" panose="020B0604020202020204" pitchFamily="34" charset="0"/>
                <a:ea typeface="Georgia" pitchFamily="34" charset="-122"/>
                <a:cs typeface="Arial" panose="020B0604020202020204" pitchFamily="34" charset="0"/>
              </a:rPr>
              <a:t>Unsere</a:t>
            </a:r>
            <a:r>
              <a:rPr lang="en-US" sz="1600" i="1">
                <a:latin typeface="Arial" panose="020B0604020202020204" pitchFamily="34" charset="0"/>
                <a:ea typeface="Georgia" pitchFamily="34" charset="-122"/>
                <a:cs typeface="Arial" panose="020B0604020202020204" pitchFamily="34" charset="0"/>
              </a:rPr>
              <a:t> </a:t>
            </a:r>
            <a:r>
              <a:rPr lang="en-US" sz="1600" i="1" err="1">
                <a:latin typeface="Arial" panose="020B0604020202020204" pitchFamily="34" charset="0"/>
                <a:ea typeface="Georgia" pitchFamily="34" charset="-122"/>
                <a:cs typeface="Arial" panose="020B0604020202020204" pitchFamily="34" charset="0"/>
              </a:rPr>
              <a:t>Wirkung</a:t>
            </a:r>
            <a:r>
              <a:rPr lang="en-US" sz="1600" i="1">
                <a:latin typeface="Arial" panose="020B0604020202020204" pitchFamily="34" charset="0"/>
                <a:ea typeface="Georgia" pitchFamily="34" charset="-122"/>
                <a:cs typeface="Arial" panose="020B0604020202020204" pitchFamily="34" charset="0"/>
              </a:rPr>
              <a:t> 2025 auf einen Blick</a:t>
            </a:r>
            <a:endParaRPr lang="en-US" sz="1600">
              <a:latin typeface="Arial" panose="020B0604020202020204" pitchFamily="34" charset="0"/>
              <a:cs typeface="Arial" panose="020B0604020202020204" pitchFamily="34" charset="0"/>
            </a:endParaRPr>
          </a:p>
        </p:txBody>
      </p:sp>
      <p:sp>
        <p:nvSpPr>
          <p:cNvPr id="14" name="Shape 12">
            <a:extLst>
              <a:ext uri="{FF2B5EF4-FFF2-40B4-BE49-F238E27FC236}">
                <a16:creationId xmlns:a16="http://schemas.microsoft.com/office/drawing/2014/main" id="{D073D6AD-9264-CF72-72BC-934276AC8F6F}"/>
              </a:ext>
            </a:extLst>
          </p:cNvPr>
          <p:cNvSpPr/>
          <p:nvPr/>
        </p:nvSpPr>
        <p:spPr>
          <a:xfrm>
            <a:off x="4277106" y="4526280"/>
            <a:ext cx="3611880" cy="1627632"/>
          </a:xfrm>
          <a:prstGeom prst="rect">
            <a:avLst/>
          </a:prstGeom>
          <a:solidFill>
            <a:srgbClr val="FFFFFF"/>
          </a:solidFill>
          <a:ln w="9525">
            <a:solidFill>
              <a:srgbClr val="D9D2C5"/>
            </a:solidFill>
            <a:prstDash val="solid"/>
          </a:ln>
          <a:effectLst>
            <a:outerShdw blurRad="76200" dist="25400" dir="5400000" algn="bl" rotWithShape="0">
              <a:srgbClr val="000000">
                <a:alpha val="7000"/>
              </a:srgbClr>
            </a:outerShdw>
          </a:effectLst>
        </p:spPr>
        <p:txBody>
          <a:bodyPr/>
          <a:lstStyle/>
          <a:p>
            <a:endParaRPr lang="de-DE"/>
          </a:p>
        </p:txBody>
      </p:sp>
      <p:sp>
        <p:nvSpPr>
          <p:cNvPr id="15" name="Shape 13">
            <a:extLst>
              <a:ext uri="{FF2B5EF4-FFF2-40B4-BE49-F238E27FC236}">
                <a16:creationId xmlns:a16="http://schemas.microsoft.com/office/drawing/2014/main" id="{9FB26DFE-DC7B-312D-4777-2C4E3A072C55}"/>
              </a:ext>
            </a:extLst>
          </p:cNvPr>
          <p:cNvSpPr/>
          <p:nvPr/>
        </p:nvSpPr>
        <p:spPr>
          <a:xfrm>
            <a:off x="4277106" y="4526280"/>
            <a:ext cx="3611880" cy="411480"/>
          </a:xfrm>
          <a:prstGeom prst="rect">
            <a:avLst/>
          </a:prstGeom>
          <a:solidFill>
            <a:srgbClr val="E6007E"/>
          </a:solidFill>
          <a:ln w="12700">
            <a:solidFill>
              <a:srgbClr val="E6007E"/>
            </a:solidFill>
            <a:prstDash val="solid"/>
          </a:ln>
        </p:spPr>
        <p:txBody>
          <a:bodyPr/>
          <a:lstStyle/>
          <a:p>
            <a:endParaRPr lang="de-DE"/>
          </a:p>
        </p:txBody>
      </p:sp>
      <p:sp>
        <p:nvSpPr>
          <p:cNvPr id="16" name="Text 14">
            <a:extLst>
              <a:ext uri="{FF2B5EF4-FFF2-40B4-BE49-F238E27FC236}">
                <a16:creationId xmlns:a16="http://schemas.microsoft.com/office/drawing/2014/main" id="{64893660-7B94-20AC-22D4-CCCCC91605FA}"/>
              </a:ext>
            </a:extLst>
          </p:cNvPr>
          <p:cNvSpPr/>
          <p:nvPr/>
        </p:nvSpPr>
        <p:spPr>
          <a:xfrm>
            <a:off x="4414266" y="4562856"/>
            <a:ext cx="1764792" cy="338328"/>
          </a:xfrm>
          <a:prstGeom prst="rect">
            <a:avLst/>
          </a:prstGeom>
          <a:noFill/>
          <a:ln/>
        </p:spPr>
        <p:txBody>
          <a:bodyPr wrap="square" lIns="0" tIns="0" rIns="0" bIns="0" rtlCol="0" anchor="ctr"/>
          <a:lstStyle/>
          <a:p>
            <a:pPr marL="0" indent="0">
              <a:buNone/>
            </a:pPr>
            <a:r>
              <a:rPr lang="en-US" sz="1300" b="1" kern="0" spc="200">
                <a:solidFill>
                  <a:schemeClr val="bg1"/>
                </a:solidFill>
                <a:latin typeface="Arial" panose="020B0604020202020204" pitchFamily="34" charset="0"/>
                <a:ea typeface="Calibri" pitchFamily="34" charset="-122"/>
                <a:cs typeface="Arial" panose="020B0604020202020204" pitchFamily="34" charset="0"/>
              </a:rPr>
              <a:t>PNG Angels</a:t>
            </a:r>
          </a:p>
        </p:txBody>
      </p:sp>
      <p:sp>
        <p:nvSpPr>
          <p:cNvPr id="17" name="Text 15">
            <a:extLst>
              <a:ext uri="{FF2B5EF4-FFF2-40B4-BE49-F238E27FC236}">
                <a16:creationId xmlns:a16="http://schemas.microsoft.com/office/drawing/2014/main" id="{1A4CCBED-F7AB-1627-AEC4-A7095C26F1CE}"/>
              </a:ext>
            </a:extLst>
          </p:cNvPr>
          <p:cNvSpPr/>
          <p:nvPr/>
        </p:nvSpPr>
        <p:spPr>
          <a:xfrm>
            <a:off x="5282946" y="4562856"/>
            <a:ext cx="2514600" cy="338328"/>
          </a:xfrm>
          <a:prstGeom prst="rect">
            <a:avLst/>
          </a:prstGeom>
          <a:noFill/>
          <a:ln/>
        </p:spPr>
        <p:txBody>
          <a:bodyPr wrap="square" lIns="0" tIns="0" rIns="0" bIns="0" rtlCol="0" anchor="ctr"/>
          <a:lstStyle/>
          <a:p>
            <a:pPr marL="0" indent="0" algn="r">
              <a:buNone/>
            </a:pPr>
            <a:r>
              <a:rPr lang="en-US" sz="1000" i="1">
                <a:solidFill>
                  <a:srgbClr val="FFFFFF"/>
                </a:solidFill>
                <a:latin typeface="Arial" panose="020B0604020202020204" pitchFamily="34" charset="0"/>
                <a:ea typeface="Calibri" pitchFamily="34" charset="-122"/>
                <a:cs typeface="Arial" panose="020B0604020202020204" pitchFamily="34" charset="0"/>
              </a:rPr>
              <a:t>Papua-Neuguinea</a:t>
            </a:r>
            <a:endParaRPr lang="en-US" sz="1000">
              <a:latin typeface="Arial" panose="020B0604020202020204" pitchFamily="34" charset="0"/>
              <a:cs typeface="Arial" panose="020B0604020202020204" pitchFamily="34" charset="0"/>
            </a:endParaRPr>
          </a:p>
        </p:txBody>
      </p:sp>
      <p:sp>
        <p:nvSpPr>
          <p:cNvPr id="19" name="Text 17">
            <a:extLst>
              <a:ext uri="{FF2B5EF4-FFF2-40B4-BE49-F238E27FC236}">
                <a16:creationId xmlns:a16="http://schemas.microsoft.com/office/drawing/2014/main" id="{B146A16F-04D6-9559-C9FD-C1B9A37A6908}"/>
              </a:ext>
            </a:extLst>
          </p:cNvPr>
          <p:cNvSpPr/>
          <p:nvPr/>
        </p:nvSpPr>
        <p:spPr>
          <a:xfrm>
            <a:off x="4414266" y="5077718"/>
            <a:ext cx="3337560" cy="731520"/>
          </a:xfrm>
          <a:prstGeom prst="rect">
            <a:avLst/>
          </a:prstGeom>
          <a:noFill/>
          <a:ln/>
        </p:spPr>
        <p:txBody>
          <a:bodyPr wrap="square" lIns="0" tIns="0" rIns="0" bIns="0" rtlCol="0" anchor="ctr"/>
          <a:lstStyle/>
          <a:p>
            <a:pPr marL="0" indent="0">
              <a:buNone/>
            </a:pPr>
            <a:r>
              <a:rPr lang="en-US" sz="1050">
                <a:latin typeface="Arial" panose="020B0604020202020204" pitchFamily="34" charset="0"/>
                <a:ea typeface="Calibri" pitchFamily="34" charset="-122"/>
                <a:cs typeface="Arial" panose="020B0604020202020204" pitchFamily="34" charset="0"/>
              </a:rPr>
              <a:t>Neurochirurgische </a:t>
            </a:r>
            <a:r>
              <a:rPr lang="en-US" sz="1050" err="1">
                <a:latin typeface="Arial" panose="020B0604020202020204" pitchFamily="34" charset="0"/>
                <a:ea typeface="Calibri" pitchFamily="34" charset="-122"/>
                <a:cs typeface="Arial" panose="020B0604020202020204" pitchFamily="34" charset="0"/>
              </a:rPr>
              <a:t>Einsätze</a:t>
            </a:r>
            <a:r>
              <a:rPr lang="en-US" sz="1050">
                <a:latin typeface="Arial" panose="020B0604020202020204" pitchFamily="34" charset="0"/>
                <a:ea typeface="Calibri" pitchFamily="34" charset="-122"/>
                <a:cs typeface="Arial" panose="020B0604020202020204" pitchFamily="34" charset="0"/>
              </a:rPr>
              <a:t> und </a:t>
            </a:r>
            <a:r>
              <a:rPr lang="en-US" sz="1050" err="1">
                <a:latin typeface="Arial" panose="020B0604020202020204" pitchFamily="34" charset="0"/>
                <a:ea typeface="Calibri" pitchFamily="34" charset="-122"/>
                <a:cs typeface="Arial" panose="020B0604020202020204" pitchFamily="34" charset="0"/>
              </a:rPr>
              <a:t>Nachversorgung</a:t>
            </a:r>
            <a:r>
              <a:rPr lang="en-US" sz="1050">
                <a:latin typeface="Arial" panose="020B0604020202020204" pitchFamily="34" charset="0"/>
                <a:ea typeface="Calibri" pitchFamily="34" charset="-122"/>
                <a:cs typeface="Arial" panose="020B0604020202020204" pitchFamily="34" charset="0"/>
              </a:rPr>
              <a:t> in </a:t>
            </a:r>
            <a:r>
              <a:rPr lang="en-US" sz="1050" err="1">
                <a:latin typeface="Arial" panose="020B0604020202020204" pitchFamily="34" charset="0"/>
                <a:ea typeface="Calibri" pitchFamily="34" charset="-122"/>
                <a:cs typeface="Arial" panose="020B0604020202020204" pitchFamily="34" charset="0"/>
              </a:rPr>
              <a:t>Partnerklinik</a:t>
            </a:r>
            <a:r>
              <a:rPr lang="en-US" sz="1050">
                <a:latin typeface="Arial" panose="020B0604020202020204" pitchFamily="34" charset="0"/>
                <a:ea typeface="Calibri" pitchFamily="34" charset="-122"/>
                <a:cs typeface="Arial" panose="020B0604020202020204" pitchFamily="34" charset="0"/>
              </a:rPr>
              <a:t> der PNG Angels in Papua-</a:t>
            </a:r>
            <a:r>
              <a:rPr lang="en-US" sz="1050" err="1">
                <a:latin typeface="Arial" panose="020B0604020202020204" pitchFamily="34" charset="0"/>
                <a:ea typeface="Calibri" pitchFamily="34" charset="-122"/>
                <a:cs typeface="Arial" panose="020B0604020202020204" pitchFamily="34" charset="0"/>
              </a:rPr>
              <a:t>Neuguinea</a:t>
            </a:r>
            <a:endParaRPr lang="en-US" sz="1050">
              <a:latin typeface="Arial" panose="020B0604020202020204" pitchFamily="34" charset="0"/>
              <a:cs typeface="Arial" panose="020B0604020202020204" pitchFamily="34" charset="0"/>
            </a:endParaRPr>
          </a:p>
        </p:txBody>
      </p:sp>
      <p:sp>
        <p:nvSpPr>
          <p:cNvPr id="20" name="Shape 18">
            <a:extLst>
              <a:ext uri="{FF2B5EF4-FFF2-40B4-BE49-F238E27FC236}">
                <a16:creationId xmlns:a16="http://schemas.microsoft.com/office/drawing/2014/main" id="{A8E6EE7E-0093-047A-2543-174A151F04C0}"/>
              </a:ext>
            </a:extLst>
          </p:cNvPr>
          <p:cNvSpPr/>
          <p:nvPr/>
        </p:nvSpPr>
        <p:spPr>
          <a:xfrm>
            <a:off x="4414266" y="6153912"/>
            <a:ext cx="3337560" cy="0"/>
          </a:xfrm>
          <a:prstGeom prst="line">
            <a:avLst/>
          </a:prstGeom>
          <a:noFill/>
          <a:ln w="6350">
            <a:solidFill>
              <a:srgbClr val="D9D2C5"/>
            </a:solidFill>
            <a:prstDash val="solid"/>
          </a:ln>
        </p:spPr>
        <p:txBody>
          <a:bodyPr/>
          <a:lstStyle/>
          <a:p>
            <a:endParaRPr lang="de-DE"/>
          </a:p>
        </p:txBody>
      </p:sp>
      <p:sp>
        <p:nvSpPr>
          <p:cNvPr id="21" name="Text 19">
            <a:extLst>
              <a:ext uri="{FF2B5EF4-FFF2-40B4-BE49-F238E27FC236}">
                <a16:creationId xmlns:a16="http://schemas.microsoft.com/office/drawing/2014/main" id="{D6F22B96-48BD-BF74-94AE-52D91AC52C5A}"/>
              </a:ext>
            </a:extLst>
          </p:cNvPr>
          <p:cNvSpPr/>
          <p:nvPr/>
        </p:nvSpPr>
        <p:spPr>
          <a:xfrm>
            <a:off x="4414266" y="5751949"/>
            <a:ext cx="3337560" cy="320040"/>
          </a:xfrm>
          <a:prstGeom prst="rect">
            <a:avLst/>
          </a:prstGeom>
          <a:noFill/>
          <a:ln/>
        </p:spPr>
        <p:txBody>
          <a:bodyPr wrap="square" lIns="0" tIns="0" rIns="0" bIns="0" rtlCol="0" anchor="ctr"/>
          <a:lstStyle/>
          <a:p>
            <a:pPr marL="0" indent="0">
              <a:buNone/>
            </a:pPr>
            <a:r>
              <a:rPr lang="en-US" sz="1050" b="1" i="1">
                <a:solidFill>
                  <a:srgbClr val="F39200"/>
                </a:solidFill>
                <a:latin typeface="Arial" panose="020B0604020202020204" pitchFamily="34" charset="0"/>
                <a:ea typeface="Calibri" pitchFamily="34" charset="-122"/>
                <a:cs typeface="Arial" panose="020B0604020202020204" pitchFamily="34" charset="0"/>
              </a:rPr>
              <a:t>medi for help: </a:t>
            </a:r>
            <a:r>
              <a:rPr lang="en-US" sz="1050" b="1" i="1" err="1">
                <a:solidFill>
                  <a:srgbClr val="F39200"/>
                </a:solidFill>
                <a:latin typeface="Arial" panose="020B0604020202020204" pitchFamily="34" charset="0"/>
                <a:ea typeface="Calibri" pitchFamily="34" charset="-122"/>
                <a:cs typeface="Arial" panose="020B0604020202020204" pitchFamily="34" charset="0"/>
              </a:rPr>
              <a:t>Versorgung</a:t>
            </a:r>
            <a:r>
              <a:rPr lang="en-US" sz="1050" b="1" i="1">
                <a:solidFill>
                  <a:srgbClr val="F39200"/>
                </a:solidFill>
                <a:latin typeface="Arial" panose="020B0604020202020204" pitchFamily="34" charset="0"/>
                <a:ea typeface="Calibri" pitchFamily="34" charset="-122"/>
                <a:cs typeface="Arial" panose="020B0604020202020204" pitchFamily="34" charset="0"/>
              </a:rPr>
              <a:t> </a:t>
            </a:r>
            <a:r>
              <a:rPr lang="en-US" sz="1050" b="1" i="1" err="1">
                <a:solidFill>
                  <a:srgbClr val="F39200"/>
                </a:solidFill>
                <a:latin typeface="Arial" panose="020B0604020202020204" pitchFamily="34" charset="0"/>
                <a:ea typeface="Calibri" pitchFamily="34" charset="-122"/>
                <a:cs typeface="Arial" panose="020B0604020202020204" pitchFamily="34" charset="0"/>
              </a:rPr>
              <a:t>mit</a:t>
            </a:r>
            <a:r>
              <a:rPr lang="en-US" sz="1050" b="1" i="1">
                <a:solidFill>
                  <a:srgbClr val="F39200"/>
                </a:solidFill>
                <a:latin typeface="Arial" panose="020B0604020202020204" pitchFamily="34" charset="0"/>
                <a:ea typeface="Calibri" pitchFamily="34" charset="-122"/>
                <a:cs typeface="Arial" panose="020B0604020202020204" pitchFamily="34" charset="0"/>
              </a:rPr>
              <a:t> </a:t>
            </a:r>
            <a:r>
              <a:rPr lang="en-US" sz="1050" b="1" i="1" err="1">
                <a:solidFill>
                  <a:srgbClr val="F39200"/>
                </a:solidFill>
                <a:latin typeface="Arial" panose="020B0604020202020204" pitchFamily="34" charset="0"/>
                <a:ea typeface="Calibri" pitchFamily="34" charset="-122"/>
                <a:cs typeface="Arial" panose="020B0604020202020204" pitchFamily="34" charset="0"/>
              </a:rPr>
              <a:t>medi</a:t>
            </a:r>
            <a:r>
              <a:rPr lang="en-US" sz="1050" b="1" i="1">
                <a:solidFill>
                  <a:srgbClr val="F39200"/>
                </a:solidFill>
                <a:latin typeface="Arial" panose="020B0604020202020204" pitchFamily="34" charset="0"/>
                <a:ea typeface="Calibri" pitchFamily="34" charset="-122"/>
                <a:cs typeface="Arial" panose="020B0604020202020204" pitchFamily="34" charset="0"/>
              </a:rPr>
              <a:t> </a:t>
            </a:r>
            <a:r>
              <a:rPr lang="en-US" sz="1050" b="1" i="1" err="1">
                <a:solidFill>
                  <a:srgbClr val="F39200"/>
                </a:solidFill>
                <a:latin typeface="Arial" panose="020B0604020202020204" pitchFamily="34" charset="0"/>
                <a:ea typeface="Calibri" pitchFamily="34" charset="-122"/>
                <a:cs typeface="Arial" panose="020B0604020202020204" pitchFamily="34" charset="0"/>
              </a:rPr>
              <a:t>Rückenorthesen</a:t>
            </a:r>
            <a:endParaRPr lang="en-US" sz="1050">
              <a:latin typeface="Arial" panose="020B0604020202020204" pitchFamily="34" charset="0"/>
              <a:cs typeface="Arial" panose="020B0604020202020204" pitchFamily="34" charset="0"/>
            </a:endParaRPr>
          </a:p>
        </p:txBody>
      </p:sp>
      <p:sp>
        <p:nvSpPr>
          <p:cNvPr id="22" name="Shape 20">
            <a:extLst>
              <a:ext uri="{FF2B5EF4-FFF2-40B4-BE49-F238E27FC236}">
                <a16:creationId xmlns:a16="http://schemas.microsoft.com/office/drawing/2014/main" id="{74278333-5813-6455-C85E-714C3379E629}"/>
              </a:ext>
            </a:extLst>
          </p:cNvPr>
          <p:cNvSpPr/>
          <p:nvPr/>
        </p:nvSpPr>
        <p:spPr>
          <a:xfrm>
            <a:off x="416052" y="2286000"/>
            <a:ext cx="3611880" cy="1627632"/>
          </a:xfrm>
          <a:prstGeom prst="rect">
            <a:avLst/>
          </a:prstGeom>
          <a:solidFill>
            <a:srgbClr val="FFFFFF"/>
          </a:solidFill>
          <a:ln w="9525">
            <a:solidFill>
              <a:srgbClr val="D9D2C5"/>
            </a:solidFill>
            <a:prstDash val="solid"/>
          </a:ln>
          <a:effectLst>
            <a:outerShdw blurRad="76200" dist="25400" dir="5400000" algn="bl" rotWithShape="0">
              <a:srgbClr val="000000">
                <a:alpha val="7000"/>
              </a:srgbClr>
            </a:outerShdw>
          </a:effectLst>
        </p:spPr>
        <p:txBody>
          <a:bodyPr/>
          <a:lstStyle/>
          <a:p>
            <a:endParaRPr lang="de-DE"/>
          </a:p>
        </p:txBody>
      </p:sp>
      <p:sp>
        <p:nvSpPr>
          <p:cNvPr id="23" name="Shape 21">
            <a:extLst>
              <a:ext uri="{FF2B5EF4-FFF2-40B4-BE49-F238E27FC236}">
                <a16:creationId xmlns:a16="http://schemas.microsoft.com/office/drawing/2014/main" id="{8B2954E7-0F2B-3383-1A0E-329348D1C9E9}"/>
              </a:ext>
            </a:extLst>
          </p:cNvPr>
          <p:cNvSpPr/>
          <p:nvPr/>
        </p:nvSpPr>
        <p:spPr>
          <a:xfrm>
            <a:off x="416052" y="2286000"/>
            <a:ext cx="3611880" cy="411480"/>
          </a:xfrm>
          <a:prstGeom prst="rect">
            <a:avLst/>
          </a:prstGeom>
          <a:solidFill>
            <a:srgbClr val="E6007E"/>
          </a:solidFill>
          <a:ln w="12700">
            <a:solidFill>
              <a:srgbClr val="E6007E"/>
            </a:solidFill>
            <a:prstDash val="solid"/>
          </a:ln>
        </p:spPr>
        <p:txBody>
          <a:bodyPr/>
          <a:lstStyle/>
          <a:p>
            <a:endParaRPr lang="de-DE"/>
          </a:p>
        </p:txBody>
      </p:sp>
      <p:sp>
        <p:nvSpPr>
          <p:cNvPr id="24" name="Text 22">
            <a:extLst>
              <a:ext uri="{FF2B5EF4-FFF2-40B4-BE49-F238E27FC236}">
                <a16:creationId xmlns:a16="http://schemas.microsoft.com/office/drawing/2014/main" id="{FCF91E8A-5D77-4FBC-A93F-25ECF6454998}"/>
              </a:ext>
            </a:extLst>
          </p:cNvPr>
          <p:cNvSpPr/>
          <p:nvPr/>
        </p:nvSpPr>
        <p:spPr>
          <a:xfrm>
            <a:off x="553212" y="2322576"/>
            <a:ext cx="2109651" cy="338328"/>
          </a:xfrm>
          <a:prstGeom prst="rect">
            <a:avLst/>
          </a:prstGeom>
          <a:noFill/>
          <a:ln/>
        </p:spPr>
        <p:txBody>
          <a:bodyPr wrap="square" lIns="0" tIns="0" rIns="0" bIns="0" rtlCol="0" anchor="ctr"/>
          <a:lstStyle/>
          <a:p>
            <a:pPr marL="0" indent="0">
              <a:buNone/>
            </a:pPr>
            <a:r>
              <a:rPr lang="en-US" sz="1300" b="1" kern="0" spc="200" err="1">
                <a:solidFill>
                  <a:schemeClr val="bg1"/>
                </a:solidFill>
                <a:latin typeface="Arial" panose="020B0604020202020204" pitchFamily="34" charset="0"/>
                <a:ea typeface="Calibri" pitchFamily="34" charset="-122"/>
                <a:cs typeface="Arial" panose="020B0604020202020204" pitchFamily="34" charset="0"/>
              </a:rPr>
              <a:t>Hôpital</a:t>
            </a:r>
            <a:r>
              <a:rPr lang="en-US" sz="1300" b="1" kern="0" spc="200">
                <a:solidFill>
                  <a:schemeClr val="bg1"/>
                </a:solidFill>
                <a:latin typeface="Arial" panose="020B0604020202020204" pitchFamily="34" charset="0"/>
                <a:ea typeface="Calibri" pitchFamily="34" charset="-122"/>
                <a:cs typeface="Arial" panose="020B0604020202020204" pitchFamily="34" charset="0"/>
              </a:rPr>
              <a:t> Albert Schweitzer</a:t>
            </a:r>
          </a:p>
        </p:txBody>
      </p:sp>
      <p:sp>
        <p:nvSpPr>
          <p:cNvPr id="25" name="Text 23">
            <a:extLst>
              <a:ext uri="{FF2B5EF4-FFF2-40B4-BE49-F238E27FC236}">
                <a16:creationId xmlns:a16="http://schemas.microsoft.com/office/drawing/2014/main" id="{2FBA9C15-57DB-D056-9772-AF3ACAFD0184}"/>
              </a:ext>
            </a:extLst>
          </p:cNvPr>
          <p:cNvSpPr/>
          <p:nvPr/>
        </p:nvSpPr>
        <p:spPr>
          <a:xfrm>
            <a:off x="1421892" y="2322576"/>
            <a:ext cx="2514600" cy="338328"/>
          </a:xfrm>
          <a:prstGeom prst="rect">
            <a:avLst/>
          </a:prstGeom>
          <a:noFill/>
          <a:ln/>
        </p:spPr>
        <p:txBody>
          <a:bodyPr wrap="square" lIns="0" tIns="0" rIns="0" bIns="0" rtlCol="0" anchor="ctr"/>
          <a:lstStyle/>
          <a:p>
            <a:pPr marL="0" indent="0" algn="r">
              <a:buNone/>
            </a:pPr>
            <a:r>
              <a:rPr lang="en-US" sz="1000" i="1">
                <a:solidFill>
                  <a:srgbClr val="FFFFFF"/>
                </a:solidFill>
                <a:latin typeface="Arial" panose="020B0604020202020204" pitchFamily="34" charset="0"/>
                <a:ea typeface="Calibri" pitchFamily="34" charset="-122"/>
                <a:cs typeface="Arial" panose="020B0604020202020204" pitchFamily="34" charset="0"/>
              </a:rPr>
              <a:t>Deschapelles, Haiti</a:t>
            </a:r>
            <a:endParaRPr lang="en-US" sz="1000">
              <a:latin typeface="Arial" panose="020B0604020202020204" pitchFamily="34" charset="0"/>
              <a:cs typeface="Arial" panose="020B0604020202020204" pitchFamily="34" charset="0"/>
            </a:endParaRPr>
          </a:p>
        </p:txBody>
      </p:sp>
      <p:sp>
        <p:nvSpPr>
          <p:cNvPr id="27" name="Text 25">
            <a:extLst>
              <a:ext uri="{FF2B5EF4-FFF2-40B4-BE49-F238E27FC236}">
                <a16:creationId xmlns:a16="http://schemas.microsoft.com/office/drawing/2014/main" id="{92AA5B9D-BCA7-35AE-5633-D9292813726F}"/>
              </a:ext>
            </a:extLst>
          </p:cNvPr>
          <p:cNvSpPr/>
          <p:nvPr/>
        </p:nvSpPr>
        <p:spPr>
          <a:xfrm>
            <a:off x="553212" y="2837438"/>
            <a:ext cx="3337560" cy="731520"/>
          </a:xfrm>
          <a:prstGeom prst="rect">
            <a:avLst/>
          </a:prstGeom>
          <a:noFill/>
          <a:ln/>
        </p:spPr>
        <p:txBody>
          <a:bodyPr wrap="square" lIns="0" tIns="0" rIns="0" bIns="0" rtlCol="0" anchor="ctr"/>
          <a:lstStyle/>
          <a:p>
            <a:pPr marL="0" indent="0">
              <a:buNone/>
            </a:pPr>
            <a:r>
              <a:rPr lang="en-US" sz="1100">
                <a:latin typeface="Arial" panose="020B0604020202020204" pitchFamily="34" charset="0"/>
                <a:ea typeface="Calibri" pitchFamily="34" charset="-122"/>
                <a:cs typeface="Arial" panose="020B0604020202020204" pitchFamily="34" charset="0"/>
              </a:rPr>
              <a:t>Orthopädisches Versorgungszentrum in Krisenregion – seit 15 Jahren </a:t>
            </a:r>
            <a:r>
              <a:rPr lang="en-US" sz="1100" err="1">
                <a:latin typeface="Arial" panose="020B0604020202020204" pitchFamily="34" charset="0"/>
                <a:ea typeface="Calibri" pitchFamily="34" charset="-122"/>
                <a:cs typeface="Arial" panose="020B0604020202020204" pitchFamily="34" charset="0"/>
              </a:rPr>
              <a:t>gemeinsam</a:t>
            </a:r>
            <a:r>
              <a:rPr lang="en-US" sz="1100">
                <a:latin typeface="Arial" panose="020B0604020202020204" pitchFamily="34" charset="0"/>
                <a:ea typeface="Calibri" pitchFamily="34" charset="-122"/>
                <a:cs typeface="Arial" panose="020B0604020202020204" pitchFamily="34" charset="0"/>
              </a:rPr>
              <a:t> stark</a:t>
            </a:r>
            <a:endParaRPr lang="en-US" sz="1100">
              <a:latin typeface="Arial" panose="020B0604020202020204" pitchFamily="34" charset="0"/>
              <a:cs typeface="Arial" panose="020B0604020202020204" pitchFamily="34" charset="0"/>
            </a:endParaRPr>
          </a:p>
        </p:txBody>
      </p:sp>
      <p:sp>
        <p:nvSpPr>
          <p:cNvPr id="28" name="Shape 26">
            <a:extLst>
              <a:ext uri="{FF2B5EF4-FFF2-40B4-BE49-F238E27FC236}">
                <a16:creationId xmlns:a16="http://schemas.microsoft.com/office/drawing/2014/main" id="{BDFB863F-6C11-ABD5-CD08-1CB516B99760}"/>
              </a:ext>
            </a:extLst>
          </p:cNvPr>
          <p:cNvSpPr/>
          <p:nvPr/>
        </p:nvSpPr>
        <p:spPr>
          <a:xfrm>
            <a:off x="553212" y="3913632"/>
            <a:ext cx="3337560" cy="0"/>
          </a:xfrm>
          <a:prstGeom prst="line">
            <a:avLst/>
          </a:prstGeom>
          <a:noFill/>
          <a:ln w="6350">
            <a:solidFill>
              <a:srgbClr val="D9D2C5"/>
            </a:solidFill>
            <a:prstDash val="solid"/>
          </a:ln>
        </p:spPr>
        <p:txBody>
          <a:bodyPr/>
          <a:lstStyle/>
          <a:p>
            <a:endParaRPr lang="de-DE"/>
          </a:p>
        </p:txBody>
      </p:sp>
      <p:sp>
        <p:nvSpPr>
          <p:cNvPr id="29" name="Text 27">
            <a:extLst>
              <a:ext uri="{FF2B5EF4-FFF2-40B4-BE49-F238E27FC236}">
                <a16:creationId xmlns:a16="http://schemas.microsoft.com/office/drawing/2014/main" id="{49BF8E14-6D4F-7C9A-A51A-741C9E65E46F}"/>
              </a:ext>
            </a:extLst>
          </p:cNvPr>
          <p:cNvSpPr/>
          <p:nvPr/>
        </p:nvSpPr>
        <p:spPr>
          <a:xfrm>
            <a:off x="553212" y="3511669"/>
            <a:ext cx="3337560" cy="320040"/>
          </a:xfrm>
          <a:prstGeom prst="rect">
            <a:avLst/>
          </a:prstGeom>
          <a:noFill/>
          <a:ln/>
        </p:spPr>
        <p:txBody>
          <a:bodyPr wrap="square" lIns="0" tIns="0" rIns="0" bIns="0" rtlCol="0" anchor="ctr"/>
          <a:lstStyle/>
          <a:p>
            <a:pPr marL="0" indent="0">
              <a:buNone/>
            </a:pPr>
            <a:r>
              <a:rPr lang="en-US" sz="1100" b="1" i="1">
                <a:solidFill>
                  <a:srgbClr val="F39200"/>
                </a:solidFill>
                <a:latin typeface="Arial" panose="020B0604020202020204" pitchFamily="34" charset="0"/>
                <a:ea typeface="Calibri" pitchFamily="34" charset="-122"/>
                <a:cs typeface="Arial" panose="020B0604020202020204" pitchFamily="34" charset="0"/>
              </a:rPr>
              <a:t>medi for help: 141 </a:t>
            </a:r>
            <a:r>
              <a:rPr lang="en-US" sz="1100" b="1" i="1" err="1">
                <a:solidFill>
                  <a:srgbClr val="F39200"/>
                </a:solidFill>
                <a:latin typeface="Arial" panose="020B0604020202020204" pitchFamily="34" charset="0"/>
                <a:ea typeface="Calibri" pitchFamily="34" charset="-122"/>
                <a:cs typeface="Arial" panose="020B0604020202020204" pitchFamily="34" charset="0"/>
              </a:rPr>
              <a:t>Versorgungen</a:t>
            </a:r>
            <a:r>
              <a:rPr lang="en-US" sz="1100" b="1" i="1">
                <a:solidFill>
                  <a:srgbClr val="F39200"/>
                </a:solidFill>
                <a:latin typeface="Arial" panose="020B0604020202020204" pitchFamily="34" charset="0"/>
                <a:ea typeface="Calibri" pitchFamily="34" charset="-122"/>
                <a:cs typeface="Arial" panose="020B0604020202020204" pitchFamily="34" charset="0"/>
              </a:rPr>
              <a:t> in 2025 </a:t>
            </a:r>
            <a:endParaRPr lang="en-US" sz="1100">
              <a:latin typeface="Arial" panose="020B0604020202020204" pitchFamily="34" charset="0"/>
              <a:cs typeface="Arial" panose="020B0604020202020204" pitchFamily="34" charset="0"/>
            </a:endParaRPr>
          </a:p>
        </p:txBody>
      </p:sp>
      <p:sp>
        <p:nvSpPr>
          <p:cNvPr id="46" name="Shape 44">
            <a:extLst>
              <a:ext uri="{FF2B5EF4-FFF2-40B4-BE49-F238E27FC236}">
                <a16:creationId xmlns:a16="http://schemas.microsoft.com/office/drawing/2014/main" id="{AF32DEF1-1EFF-6AF2-9AA8-ED34E2ACC451}"/>
              </a:ext>
            </a:extLst>
          </p:cNvPr>
          <p:cNvSpPr/>
          <p:nvPr/>
        </p:nvSpPr>
        <p:spPr>
          <a:xfrm>
            <a:off x="8138160" y="4526280"/>
            <a:ext cx="3611880" cy="1627632"/>
          </a:xfrm>
          <a:prstGeom prst="rect">
            <a:avLst/>
          </a:prstGeom>
          <a:solidFill>
            <a:srgbClr val="FFFFFF"/>
          </a:solidFill>
          <a:ln w="9525">
            <a:solidFill>
              <a:srgbClr val="D9D2C5"/>
            </a:solidFill>
            <a:prstDash val="solid"/>
          </a:ln>
          <a:effectLst>
            <a:outerShdw blurRad="76200" dist="25400" dir="5400000" algn="bl" rotWithShape="0">
              <a:srgbClr val="000000">
                <a:alpha val="7000"/>
              </a:srgbClr>
            </a:outerShdw>
          </a:effectLst>
        </p:spPr>
        <p:txBody>
          <a:bodyPr/>
          <a:lstStyle/>
          <a:p>
            <a:endParaRPr lang="de-DE"/>
          </a:p>
        </p:txBody>
      </p:sp>
      <p:sp>
        <p:nvSpPr>
          <p:cNvPr id="47" name="Shape 45">
            <a:extLst>
              <a:ext uri="{FF2B5EF4-FFF2-40B4-BE49-F238E27FC236}">
                <a16:creationId xmlns:a16="http://schemas.microsoft.com/office/drawing/2014/main" id="{D23F9A9D-1AB7-7FC1-F252-95C627571641}"/>
              </a:ext>
            </a:extLst>
          </p:cNvPr>
          <p:cNvSpPr/>
          <p:nvPr/>
        </p:nvSpPr>
        <p:spPr>
          <a:xfrm>
            <a:off x="8138160" y="4526280"/>
            <a:ext cx="3611880" cy="411480"/>
          </a:xfrm>
          <a:prstGeom prst="rect">
            <a:avLst/>
          </a:prstGeom>
          <a:solidFill>
            <a:srgbClr val="E6007E"/>
          </a:solidFill>
          <a:ln w="12700">
            <a:solidFill>
              <a:srgbClr val="E6007E"/>
            </a:solidFill>
            <a:prstDash val="solid"/>
          </a:ln>
        </p:spPr>
        <p:txBody>
          <a:bodyPr/>
          <a:lstStyle/>
          <a:p>
            <a:endParaRPr lang="de-DE"/>
          </a:p>
        </p:txBody>
      </p:sp>
      <p:sp>
        <p:nvSpPr>
          <p:cNvPr id="48" name="Text 46">
            <a:extLst>
              <a:ext uri="{FF2B5EF4-FFF2-40B4-BE49-F238E27FC236}">
                <a16:creationId xmlns:a16="http://schemas.microsoft.com/office/drawing/2014/main" id="{D4EDFC47-EB06-C3F8-73E3-8C7FB263A337}"/>
              </a:ext>
            </a:extLst>
          </p:cNvPr>
          <p:cNvSpPr/>
          <p:nvPr/>
        </p:nvSpPr>
        <p:spPr>
          <a:xfrm>
            <a:off x="8275320" y="4562856"/>
            <a:ext cx="2296264" cy="338328"/>
          </a:xfrm>
          <a:prstGeom prst="rect">
            <a:avLst/>
          </a:prstGeom>
          <a:noFill/>
          <a:ln/>
        </p:spPr>
        <p:txBody>
          <a:bodyPr wrap="square" lIns="0" tIns="0" rIns="0" bIns="0" rtlCol="0" anchor="ctr"/>
          <a:lstStyle/>
          <a:p>
            <a:pPr marL="0" indent="0">
              <a:buNone/>
            </a:pPr>
            <a:r>
              <a:rPr lang="en-US" sz="1300" b="1" kern="0" spc="200" err="1">
                <a:solidFill>
                  <a:schemeClr val="bg1"/>
                </a:solidFill>
                <a:latin typeface="Arial" panose="020B0604020202020204" pitchFamily="34" charset="0"/>
                <a:ea typeface="Calibri" pitchFamily="34" charset="-122"/>
                <a:cs typeface="Arial" panose="020B0604020202020204" pitchFamily="34" charset="0"/>
              </a:rPr>
              <a:t>Regionale</a:t>
            </a:r>
            <a:r>
              <a:rPr lang="en-US" sz="1300" b="1" kern="0" spc="200">
                <a:solidFill>
                  <a:schemeClr val="bg1"/>
                </a:solidFill>
                <a:latin typeface="Arial" panose="020B0604020202020204" pitchFamily="34" charset="0"/>
                <a:ea typeface="Calibri" pitchFamily="34" charset="-122"/>
                <a:cs typeface="Arial" panose="020B0604020202020204" pitchFamily="34" charset="0"/>
              </a:rPr>
              <a:t> </a:t>
            </a:r>
            <a:r>
              <a:rPr lang="en-US" sz="1300" b="1" kern="0" spc="200" err="1">
                <a:solidFill>
                  <a:schemeClr val="bg1"/>
                </a:solidFill>
                <a:latin typeface="Arial" panose="020B0604020202020204" pitchFamily="34" charset="0"/>
                <a:ea typeface="Calibri" pitchFamily="34" charset="-122"/>
                <a:cs typeface="Arial" panose="020B0604020202020204" pitchFamily="34" charset="0"/>
              </a:rPr>
              <a:t>Herzensprojekte</a:t>
            </a:r>
            <a:endParaRPr lang="en-US" sz="1300" b="1" kern="0" spc="200">
              <a:solidFill>
                <a:schemeClr val="bg1"/>
              </a:solidFill>
              <a:latin typeface="Arial" panose="020B0604020202020204" pitchFamily="34" charset="0"/>
              <a:ea typeface="Calibri" pitchFamily="34" charset="-122"/>
              <a:cs typeface="Arial" panose="020B0604020202020204" pitchFamily="34" charset="0"/>
            </a:endParaRPr>
          </a:p>
        </p:txBody>
      </p:sp>
      <p:sp>
        <p:nvSpPr>
          <p:cNvPr id="49" name="Text 47">
            <a:extLst>
              <a:ext uri="{FF2B5EF4-FFF2-40B4-BE49-F238E27FC236}">
                <a16:creationId xmlns:a16="http://schemas.microsoft.com/office/drawing/2014/main" id="{D2D5F4E0-6BE0-2C24-383C-F48B09F29E2A}"/>
              </a:ext>
            </a:extLst>
          </p:cNvPr>
          <p:cNvSpPr/>
          <p:nvPr/>
        </p:nvSpPr>
        <p:spPr>
          <a:xfrm>
            <a:off x="9144000" y="4562856"/>
            <a:ext cx="2514600" cy="338328"/>
          </a:xfrm>
          <a:prstGeom prst="rect">
            <a:avLst/>
          </a:prstGeom>
          <a:noFill/>
          <a:ln/>
        </p:spPr>
        <p:txBody>
          <a:bodyPr wrap="square" lIns="0" tIns="0" rIns="0" bIns="0" rtlCol="0" anchor="ctr"/>
          <a:lstStyle/>
          <a:p>
            <a:pPr marL="0" indent="0" algn="r">
              <a:buNone/>
            </a:pPr>
            <a:r>
              <a:rPr lang="en-US" sz="1000" i="1">
                <a:solidFill>
                  <a:srgbClr val="FFFFFF"/>
                </a:solidFill>
                <a:latin typeface="Arial" panose="020B0604020202020204" pitchFamily="34" charset="0"/>
                <a:ea typeface="Calibri" pitchFamily="34" charset="-122"/>
                <a:cs typeface="Arial" panose="020B0604020202020204" pitchFamily="34" charset="0"/>
              </a:rPr>
              <a:t>Deutschland</a:t>
            </a:r>
            <a:endParaRPr lang="en-US" sz="1000">
              <a:latin typeface="Arial" panose="020B0604020202020204" pitchFamily="34" charset="0"/>
              <a:cs typeface="Arial" panose="020B0604020202020204" pitchFamily="34" charset="0"/>
            </a:endParaRPr>
          </a:p>
        </p:txBody>
      </p:sp>
      <p:sp>
        <p:nvSpPr>
          <p:cNvPr id="51" name="Text 49">
            <a:extLst>
              <a:ext uri="{FF2B5EF4-FFF2-40B4-BE49-F238E27FC236}">
                <a16:creationId xmlns:a16="http://schemas.microsoft.com/office/drawing/2014/main" id="{D224A8D1-A277-91B6-3F6A-282E4131586F}"/>
              </a:ext>
            </a:extLst>
          </p:cNvPr>
          <p:cNvSpPr/>
          <p:nvPr/>
        </p:nvSpPr>
        <p:spPr>
          <a:xfrm>
            <a:off x="8275320" y="5077718"/>
            <a:ext cx="3337560" cy="731520"/>
          </a:xfrm>
          <a:prstGeom prst="rect">
            <a:avLst/>
          </a:prstGeom>
          <a:noFill/>
          <a:ln/>
        </p:spPr>
        <p:txBody>
          <a:bodyPr wrap="square" lIns="0" tIns="0" rIns="0" bIns="0" rtlCol="0" anchor="ctr"/>
          <a:lstStyle/>
          <a:p>
            <a:pPr marL="0" indent="0">
              <a:buNone/>
            </a:pPr>
            <a:r>
              <a:rPr lang="en-US" sz="1050">
                <a:latin typeface="Arial" panose="020B0604020202020204" pitchFamily="34" charset="0"/>
                <a:ea typeface="Calibri" pitchFamily="34" charset="-122"/>
                <a:cs typeface="Arial" panose="020B0604020202020204" pitchFamily="34" charset="0"/>
              </a:rPr>
              <a:t>Zwei von medi </a:t>
            </a:r>
            <a:r>
              <a:rPr lang="en-US" sz="1050" err="1">
                <a:latin typeface="Arial" panose="020B0604020202020204" pitchFamily="34" charset="0"/>
                <a:ea typeface="Calibri" pitchFamily="34" charset="-122"/>
                <a:cs typeface="Arial" panose="020B0604020202020204" pitchFamily="34" charset="0"/>
              </a:rPr>
              <a:t>Mitarbeiter:innen</a:t>
            </a:r>
            <a:r>
              <a:rPr lang="en-US" sz="1050">
                <a:latin typeface="Arial" panose="020B0604020202020204" pitchFamily="34" charset="0"/>
                <a:ea typeface="Calibri" pitchFamily="34" charset="-122"/>
                <a:cs typeface="Arial" panose="020B0604020202020204" pitchFamily="34" charset="0"/>
              </a:rPr>
              <a:t> vorgeschlagene Herzensprojekte in der Region</a:t>
            </a:r>
            <a:endParaRPr lang="en-US" sz="1050">
              <a:latin typeface="Arial" panose="020B0604020202020204" pitchFamily="34" charset="0"/>
              <a:cs typeface="Arial" panose="020B0604020202020204" pitchFamily="34" charset="0"/>
            </a:endParaRPr>
          </a:p>
        </p:txBody>
      </p:sp>
      <p:sp>
        <p:nvSpPr>
          <p:cNvPr id="52" name="Shape 50">
            <a:extLst>
              <a:ext uri="{FF2B5EF4-FFF2-40B4-BE49-F238E27FC236}">
                <a16:creationId xmlns:a16="http://schemas.microsoft.com/office/drawing/2014/main" id="{63211604-EF5F-C7F5-7B73-8DBD7776C0D5}"/>
              </a:ext>
            </a:extLst>
          </p:cNvPr>
          <p:cNvSpPr/>
          <p:nvPr/>
        </p:nvSpPr>
        <p:spPr>
          <a:xfrm>
            <a:off x="8275320" y="6153912"/>
            <a:ext cx="3337560" cy="0"/>
          </a:xfrm>
          <a:prstGeom prst="line">
            <a:avLst/>
          </a:prstGeom>
          <a:noFill/>
          <a:ln w="6350">
            <a:solidFill>
              <a:srgbClr val="D9D2C5"/>
            </a:solidFill>
            <a:prstDash val="solid"/>
          </a:ln>
        </p:spPr>
        <p:txBody>
          <a:bodyPr/>
          <a:lstStyle/>
          <a:p>
            <a:endParaRPr lang="de-DE"/>
          </a:p>
        </p:txBody>
      </p:sp>
      <p:sp>
        <p:nvSpPr>
          <p:cNvPr id="53" name="Text 51">
            <a:extLst>
              <a:ext uri="{FF2B5EF4-FFF2-40B4-BE49-F238E27FC236}">
                <a16:creationId xmlns:a16="http://schemas.microsoft.com/office/drawing/2014/main" id="{79B0071F-1DA1-A5ED-4495-F622DCDDC09A}"/>
              </a:ext>
            </a:extLst>
          </p:cNvPr>
          <p:cNvSpPr/>
          <p:nvPr/>
        </p:nvSpPr>
        <p:spPr>
          <a:xfrm>
            <a:off x="8275320" y="5751949"/>
            <a:ext cx="3337560" cy="320040"/>
          </a:xfrm>
          <a:prstGeom prst="rect">
            <a:avLst/>
          </a:prstGeom>
          <a:noFill/>
          <a:ln/>
        </p:spPr>
        <p:txBody>
          <a:bodyPr wrap="square" lIns="0" tIns="0" rIns="0" bIns="0" rtlCol="0" anchor="ctr"/>
          <a:lstStyle/>
          <a:p>
            <a:pPr marL="0" indent="0">
              <a:buNone/>
            </a:pPr>
            <a:r>
              <a:rPr lang="en-US" sz="1050" b="1" i="1">
                <a:solidFill>
                  <a:srgbClr val="F39200"/>
                </a:solidFill>
                <a:latin typeface="Arial" panose="020B0604020202020204" pitchFamily="34" charset="0"/>
                <a:ea typeface="Calibri" pitchFamily="34" charset="-122"/>
                <a:cs typeface="Arial" panose="020B0604020202020204" pitchFamily="34" charset="0"/>
              </a:rPr>
              <a:t>medi for help: </a:t>
            </a:r>
            <a:r>
              <a:rPr lang="en-US" sz="1050" b="1" i="1" err="1">
                <a:solidFill>
                  <a:srgbClr val="F39200"/>
                </a:solidFill>
                <a:latin typeface="Arial" panose="020B0604020202020204" pitchFamily="34" charset="0"/>
                <a:ea typeface="Calibri" pitchFamily="34" charset="-122"/>
                <a:cs typeface="Arial" panose="020B0604020202020204" pitchFamily="34" charset="0"/>
              </a:rPr>
              <a:t>insgesamt</a:t>
            </a:r>
            <a:r>
              <a:rPr lang="en-US" sz="1050" b="1" i="1">
                <a:solidFill>
                  <a:srgbClr val="F39200"/>
                </a:solidFill>
                <a:latin typeface="Arial" panose="020B0604020202020204" pitchFamily="34" charset="0"/>
                <a:ea typeface="Calibri" pitchFamily="34" charset="-122"/>
                <a:cs typeface="Arial" panose="020B0604020202020204" pitchFamily="34" charset="0"/>
              </a:rPr>
              <a:t> 19.100 Euro </a:t>
            </a:r>
            <a:r>
              <a:rPr lang="en-US" sz="1050" b="1" i="1" err="1">
                <a:solidFill>
                  <a:srgbClr val="F39200"/>
                </a:solidFill>
                <a:latin typeface="Arial" panose="020B0604020202020204" pitchFamily="34" charset="0"/>
                <a:ea typeface="Calibri" pitchFamily="34" charset="-122"/>
                <a:cs typeface="Arial" panose="020B0604020202020204" pitchFamily="34" charset="0"/>
              </a:rPr>
              <a:t>gespendet</a:t>
            </a:r>
            <a:endParaRPr lang="en-US" sz="1050">
              <a:latin typeface="Arial" panose="020B0604020202020204" pitchFamily="34" charset="0"/>
              <a:cs typeface="Arial" panose="020B0604020202020204" pitchFamily="34" charset="0"/>
            </a:endParaRPr>
          </a:p>
        </p:txBody>
      </p:sp>
      <p:sp>
        <p:nvSpPr>
          <p:cNvPr id="54" name="Shape 52">
            <a:extLst>
              <a:ext uri="{FF2B5EF4-FFF2-40B4-BE49-F238E27FC236}">
                <a16:creationId xmlns:a16="http://schemas.microsoft.com/office/drawing/2014/main" id="{4A681D2D-0647-C768-A8E4-B1D7CC184DCF}"/>
              </a:ext>
            </a:extLst>
          </p:cNvPr>
          <p:cNvSpPr/>
          <p:nvPr/>
        </p:nvSpPr>
        <p:spPr>
          <a:xfrm>
            <a:off x="0" y="6583680"/>
            <a:ext cx="12161520" cy="274320"/>
          </a:xfrm>
          <a:prstGeom prst="rect">
            <a:avLst/>
          </a:prstGeom>
          <a:solidFill>
            <a:srgbClr val="E6007E"/>
          </a:solidFill>
          <a:ln w="12700">
            <a:solidFill>
              <a:srgbClr val="E6007E"/>
            </a:solidFill>
            <a:prstDash val="solid"/>
          </a:ln>
        </p:spPr>
        <p:txBody>
          <a:bodyPr/>
          <a:lstStyle/>
          <a:p>
            <a:endParaRPr lang="de-DE"/>
          </a:p>
        </p:txBody>
      </p:sp>
      <p:sp>
        <p:nvSpPr>
          <p:cNvPr id="55" name="Text 53">
            <a:extLst>
              <a:ext uri="{FF2B5EF4-FFF2-40B4-BE49-F238E27FC236}">
                <a16:creationId xmlns:a16="http://schemas.microsoft.com/office/drawing/2014/main" id="{98E3EDAE-1A81-6C85-8711-5E293FF0BE4F}"/>
              </a:ext>
            </a:extLst>
          </p:cNvPr>
          <p:cNvSpPr/>
          <p:nvPr/>
        </p:nvSpPr>
        <p:spPr>
          <a:xfrm>
            <a:off x="457200" y="6583680"/>
            <a:ext cx="8229600" cy="274320"/>
          </a:xfrm>
          <a:prstGeom prst="rect">
            <a:avLst/>
          </a:prstGeom>
          <a:noFill/>
          <a:ln/>
        </p:spPr>
        <p:txBody>
          <a:bodyPr wrap="square" lIns="0" tIns="0" rIns="0" bIns="0" rtlCol="0" anchor="ctr"/>
          <a:lstStyle/>
          <a:p>
            <a:pPr marL="0" indent="0">
              <a:buNone/>
            </a:pPr>
            <a:r>
              <a:rPr lang="en-US" sz="900">
                <a:solidFill>
                  <a:srgbClr val="FFFFFF"/>
                </a:solidFill>
                <a:latin typeface="Arial" panose="020B0604020202020204" pitchFamily="34" charset="0"/>
                <a:ea typeface="Calibri" pitchFamily="34" charset="-122"/>
                <a:cs typeface="Arial" panose="020B0604020202020204" pitchFamily="34" charset="0"/>
              </a:rPr>
              <a:t>medi for help  •  Jahresbericht 2025</a:t>
            </a:r>
            <a:endParaRPr lang="en-US" sz="900">
              <a:latin typeface="Arial" panose="020B0604020202020204" pitchFamily="34" charset="0"/>
              <a:cs typeface="Arial" panose="020B0604020202020204" pitchFamily="34" charset="0"/>
            </a:endParaRPr>
          </a:p>
        </p:txBody>
      </p:sp>
      <p:sp>
        <p:nvSpPr>
          <p:cNvPr id="56" name="Text 54">
            <a:extLst>
              <a:ext uri="{FF2B5EF4-FFF2-40B4-BE49-F238E27FC236}">
                <a16:creationId xmlns:a16="http://schemas.microsoft.com/office/drawing/2014/main" id="{9A8AD012-C571-EF03-DA3A-3B20578043F7}"/>
              </a:ext>
            </a:extLst>
          </p:cNvPr>
          <p:cNvSpPr/>
          <p:nvPr/>
        </p:nvSpPr>
        <p:spPr>
          <a:xfrm>
            <a:off x="11247120" y="6583680"/>
            <a:ext cx="640080" cy="274320"/>
          </a:xfrm>
          <a:prstGeom prst="rect">
            <a:avLst/>
          </a:prstGeom>
          <a:noFill/>
          <a:ln/>
        </p:spPr>
        <p:txBody>
          <a:bodyPr wrap="square" lIns="0" tIns="0" rIns="0" bIns="0" rtlCol="0" anchor="ctr"/>
          <a:lstStyle/>
          <a:p>
            <a:pPr marL="0" indent="0" algn="r">
              <a:buNone/>
            </a:pPr>
            <a:r>
              <a:rPr lang="en-US" sz="900">
                <a:solidFill>
                  <a:srgbClr val="FFFFFF"/>
                </a:solidFill>
                <a:latin typeface="Calibri" pitchFamily="34" charset="0"/>
                <a:ea typeface="Calibri" pitchFamily="34" charset="-122"/>
                <a:cs typeface="Calibri" pitchFamily="34" charset="-120"/>
              </a:rPr>
              <a:t>5 / 25</a:t>
            </a:r>
            <a:endParaRPr lang="en-US" sz="900"/>
          </a:p>
        </p:txBody>
      </p:sp>
      <p:sp>
        <p:nvSpPr>
          <p:cNvPr id="10" name="Shape 28">
            <a:extLst>
              <a:ext uri="{FF2B5EF4-FFF2-40B4-BE49-F238E27FC236}">
                <a16:creationId xmlns:a16="http://schemas.microsoft.com/office/drawing/2014/main" id="{088D4FF7-DD16-02CB-0D63-03FDEE559F92}"/>
              </a:ext>
            </a:extLst>
          </p:cNvPr>
          <p:cNvSpPr/>
          <p:nvPr/>
        </p:nvSpPr>
        <p:spPr>
          <a:xfrm>
            <a:off x="8138160" y="2284226"/>
            <a:ext cx="3611880" cy="1627632"/>
          </a:xfrm>
          <a:prstGeom prst="rect">
            <a:avLst/>
          </a:prstGeom>
          <a:solidFill>
            <a:srgbClr val="FFFFFF"/>
          </a:solidFill>
          <a:ln w="9525">
            <a:solidFill>
              <a:srgbClr val="D9D2C5"/>
            </a:solidFill>
            <a:prstDash val="solid"/>
          </a:ln>
          <a:effectLst>
            <a:outerShdw blurRad="76200" dist="25400" dir="5400000" algn="bl" rotWithShape="0">
              <a:srgbClr val="000000">
                <a:alpha val="7000"/>
              </a:srgbClr>
            </a:outerShdw>
          </a:effectLst>
        </p:spPr>
        <p:txBody>
          <a:bodyPr/>
          <a:lstStyle/>
          <a:p>
            <a:endParaRPr lang="de-DE"/>
          </a:p>
        </p:txBody>
      </p:sp>
      <p:sp>
        <p:nvSpPr>
          <p:cNvPr id="18" name="Shape 29">
            <a:extLst>
              <a:ext uri="{FF2B5EF4-FFF2-40B4-BE49-F238E27FC236}">
                <a16:creationId xmlns:a16="http://schemas.microsoft.com/office/drawing/2014/main" id="{0EEC8CB5-C25D-05BB-F750-CB64A621BE74}"/>
              </a:ext>
            </a:extLst>
          </p:cNvPr>
          <p:cNvSpPr/>
          <p:nvPr/>
        </p:nvSpPr>
        <p:spPr>
          <a:xfrm>
            <a:off x="8138160" y="2284226"/>
            <a:ext cx="3611880" cy="411480"/>
          </a:xfrm>
          <a:prstGeom prst="rect">
            <a:avLst/>
          </a:prstGeom>
          <a:solidFill>
            <a:srgbClr val="E6007E"/>
          </a:solidFill>
          <a:ln w="12700">
            <a:solidFill>
              <a:srgbClr val="E6007E"/>
            </a:solidFill>
            <a:prstDash val="solid"/>
          </a:ln>
        </p:spPr>
        <p:txBody>
          <a:bodyPr/>
          <a:lstStyle/>
          <a:p>
            <a:endParaRPr lang="de-DE"/>
          </a:p>
        </p:txBody>
      </p:sp>
      <p:sp>
        <p:nvSpPr>
          <p:cNvPr id="26" name="Text 30">
            <a:extLst>
              <a:ext uri="{FF2B5EF4-FFF2-40B4-BE49-F238E27FC236}">
                <a16:creationId xmlns:a16="http://schemas.microsoft.com/office/drawing/2014/main" id="{6B214360-C6DA-81BB-A79A-D8DA89AA935E}"/>
              </a:ext>
            </a:extLst>
          </p:cNvPr>
          <p:cNvSpPr/>
          <p:nvPr/>
        </p:nvSpPr>
        <p:spPr>
          <a:xfrm>
            <a:off x="8275319" y="2320802"/>
            <a:ext cx="1495697" cy="338328"/>
          </a:xfrm>
          <a:prstGeom prst="rect">
            <a:avLst/>
          </a:prstGeom>
          <a:noFill/>
          <a:ln/>
        </p:spPr>
        <p:txBody>
          <a:bodyPr wrap="square" lIns="0" tIns="0" rIns="0" bIns="0" rtlCol="0" anchor="ctr"/>
          <a:lstStyle/>
          <a:p>
            <a:pPr marL="0" indent="0">
              <a:buNone/>
            </a:pPr>
            <a:r>
              <a:rPr lang="en-US" sz="1300" b="1" kern="0" spc="200">
                <a:solidFill>
                  <a:schemeClr val="bg1"/>
                </a:solidFill>
                <a:latin typeface="Arial" panose="020B0604020202020204" pitchFamily="34" charset="0"/>
                <a:ea typeface="Calibri" pitchFamily="34" charset="-122"/>
                <a:cs typeface="Arial" panose="020B0604020202020204" pitchFamily="34" charset="0"/>
              </a:rPr>
              <a:t>Fara Clinic</a:t>
            </a:r>
          </a:p>
        </p:txBody>
      </p:sp>
      <p:sp>
        <p:nvSpPr>
          <p:cNvPr id="34" name="Text 31">
            <a:extLst>
              <a:ext uri="{FF2B5EF4-FFF2-40B4-BE49-F238E27FC236}">
                <a16:creationId xmlns:a16="http://schemas.microsoft.com/office/drawing/2014/main" id="{130CF22D-A83C-2626-9BC9-768C5213B9A9}"/>
              </a:ext>
            </a:extLst>
          </p:cNvPr>
          <p:cNvSpPr/>
          <p:nvPr/>
        </p:nvSpPr>
        <p:spPr>
          <a:xfrm>
            <a:off x="9144000" y="2320802"/>
            <a:ext cx="2514600" cy="338328"/>
          </a:xfrm>
          <a:prstGeom prst="rect">
            <a:avLst/>
          </a:prstGeom>
          <a:noFill/>
          <a:ln/>
        </p:spPr>
        <p:txBody>
          <a:bodyPr wrap="square" lIns="0" tIns="0" rIns="0" bIns="0" rtlCol="0" anchor="ctr"/>
          <a:lstStyle/>
          <a:p>
            <a:pPr marL="0" indent="0" algn="r">
              <a:buNone/>
            </a:pPr>
            <a:r>
              <a:rPr lang="en-US" sz="1000" i="1">
                <a:solidFill>
                  <a:srgbClr val="FFFFFF"/>
                </a:solidFill>
                <a:latin typeface="Arial" panose="020B0604020202020204" pitchFamily="34" charset="0"/>
                <a:ea typeface="Calibri" pitchFamily="34" charset="-122"/>
                <a:cs typeface="Arial" panose="020B0604020202020204" pitchFamily="34" charset="0"/>
              </a:rPr>
              <a:t>Matagalpa, Nicaragua</a:t>
            </a:r>
            <a:endParaRPr lang="en-US" sz="1000">
              <a:latin typeface="Arial" panose="020B0604020202020204" pitchFamily="34" charset="0"/>
              <a:cs typeface="Arial" panose="020B0604020202020204" pitchFamily="34" charset="0"/>
            </a:endParaRPr>
          </a:p>
        </p:txBody>
      </p:sp>
      <p:sp>
        <p:nvSpPr>
          <p:cNvPr id="42" name="Text 33">
            <a:extLst>
              <a:ext uri="{FF2B5EF4-FFF2-40B4-BE49-F238E27FC236}">
                <a16:creationId xmlns:a16="http://schemas.microsoft.com/office/drawing/2014/main" id="{3B970AEA-8D6A-9F62-70F0-183973E4B2A5}"/>
              </a:ext>
            </a:extLst>
          </p:cNvPr>
          <p:cNvSpPr/>
          <p:nvPr/>
        </p:nvSpPr>
        <p:spPr>
          <a:xfrm>
            <a:off x="8275320" y="2835664"/>
            <a:ext cx="3337560" cy="731520"/>
          </a:xfrm>
          <a:prstGeom prst="rect">
            <a:avLst/>
          </a:prstGeom>
          <a:noFill/>
          <a:ln/>
        </p:spPr>
        <p:txBody>
          <a:bodyPr wrap="square" lIns="0" tIns="0" rIns="0" bIns="0" rtlCol="0" anchor="ctr"/>
          <a:lstStyle/>
          <a:p>
            <a:pPr marL="0" indent="0">
              <a:buNone/>
            </a:pPr>
            <a:r>
              <a:rPr lang="en-US" sz="1100">
                <a:latin typeface="Arial" panose="020B0604020202020204" pitchFamily="34" charset="0"/>
                <a:ea typeface="Calibri" pitchFamily="34" charset="-122"/>
                <a:cs typeface="Arial" panose="020B0604020202020204" pitchFamily="34" charset="0"/>
              </a:rPr>
              <a:t>Non-Profit-Klinik mit Fokus auf </a:t>
            </a:r>
            <a:r>
              <a:rPr lang="en-US" sz="1100" err="1">
                <a:latin typeface="Arial" panose="020B0604020202020204" pitchFamily="34" charset="0"/>
                <a:ea typeface="Calibri" pitchFamily="34" charset="-122"/>
                <a:cs typeface="Arial" panose="020B0604020202020204" pitchFamily="34" charset="0"/>
              </a:rPr>
              <a:t>Gefäßerkrankungen</a:t>
            </a:r>
            <a:r>
              <a:rPr lang="en-US" sz="1100">
                <a:latin typeface="Arial" panose="020B0604020202020204" pitchFamily="34" charset="0"/>
                <a:ea typeface="Calibri" pitchFamily="34" charset="-122"/>
                <a:cs typeface="Arial" panose="020B0604020202020204" pitchFamily="34" charset="0"/>
              </a:rPr>
              <a:t> – </a:t>
            </a:r>
            <a:r>
              <a:rPr lang="en-US" sz="1100" err="1">
                <a:latin typeface="Arial" panose="020B0604020202020204" pitchFamily="34" charset="0"/>
                <a:ea typeface="Calibri" pitchFamily="34" charset="-122"/>
                <a:cs typeface="Arial" panose="020B0604020202020204" pitchFamily="34" charset="0"/>
              </a:rPr>
              <a:t>ein</a:t>
            </a:r>
            <a:r>
              <a:rPr lang="en-US" sz="1100">
                <a:latin typeface="Arial" panose="020B0604020202020204" pitchFamily="34" charset="0"/>
                <a:ea typeface="Calibri" pitchFamily="34" charset="-122"/>
                <a:cs typeface="Arial" panose="020B0604020202020204" pitchFamily="34" charset="0"/>
              </a:rPr>
              <a:t> </a:t>
            </a:r>
            <a:r>
              <a:rPr lang="en-US" sz="1100" err="1">
                <a:latin typeface="Arial" panose="020B0604020202020204" pitchFamily="34" charset="0"/>
                <a:ea typeface="Calibri" pitchFamily="34" charset="-122"/>
                <a:cs typeface="Arial" panose="020B0604020202020204" pitchFamily="34" charset="0"/>
              </a:rPr>
              <a:t>Einsatz</a:t>
            </a:r>
            <a:r>
              <a:rPr lang="en-US" sz="1100">
                <a:latin typeface="Arial" panose="020B0604020202020204" pitchFamily="34" charset="0"/>
                <a:ea typeface="Calibri" pitchFamily="34" charset="-122"/>
                <a:cs typeface="Arial" panose="020B0604020202020204" pitchFamily="34" charset="0"/>
              </a:rPr>
              <a:t> pro Jahr </a:t>
            </a:r>
            <a:r>
              <a:rPr lang="en-US" sz="1100" err="1">
                <a:latin typeface="Arial" panose="020B0604020202020204" pitchFamily="34" charset="0"/>
                <a:ea typeface="Calibri" pitchFamily="34" charset="-122"/>
                <a:cs typeface="Arial" panose="020B0604020202020204" pitchFamily="34" charset="0"/>
              </a:rPr>
              <a:t>mit</a:t>
            </a:r>
            <a:r>
              <a:rPr lang="en-US" sz="1100">
                <a:latin typeface="Arial" panose="020B0604020202020204" pitchFamily="34" charset="0"/>
                <a:ea typeface="Calibri" pitchFamily="34" charset="-122"/>
                <a:cs typeface="Arial" panose="020B0604020202020204" pitchFamily="34" charset="0"/>
              </a:rPr>
              <a:t> den Amigos de Salud</a:t>
            </a:r>
            <a:endParaRPr lang="en-US" sz="1100">
              <a:latin typeface="Arial" panose="020B0604020202020204" pitchFamily="34" charset="0"/>
              <a:cs typeface="Arial" panose="020B0604020202020204" pitchFamily="34" charset="0"/>
            </a:endParaRPr>
          </a:p>
        </p:txBody>
      </p:sp>
      <p:sp>
        <p:nvSpPr>
          <p:cNvPr id="50" name="Shape 34">
            <a:extLst>
              <a:ext uri="{FF2B5EF4-FFF2-40B4-BE49-F238E27FC236}">
                <a16:creationId xmlns:a16="http://schemas.microsoft.com/office/drawing/2014/main" id="{A1D07E14-4CEF-CBF0-ADD5-F217B961B660}"/>
              </a:ext>
            </a:extLst>
          </p:cNvPr>
          <p:cNvSpPr/>
          <p:nvPr/>
        </p:nvSpPr>
        <p:spPr>
          <a:xfrm>
            <a:off x="8275320" y="3911858"/>
            <a:ext cx="3337560" cy="0"/>
          </a:xfrm>
          <a:prstGeom prst="line">
            <a:avLst/>
          </a:prstGeom>
          <a:noFill/>
          <a:ln w="6350">
            <a:solidFill>
              <a:srgbClr val="D9D2C5"/>
            </a:solidFill>
            <a:prstDash val="solid"/>
          </a:ln>
        </p:spPr>
        <p:txBody>
          <a:bodyPr/>
          <a:lstStyle/>
          <a:p>
            <a:endParaRPr lang="de-DE"/>
          </a:p>
        </p:txBody>
      </p:sp>
      <p:sp>
        <p:nvSpPr>
          <p:cNvPr id="59" name="Text 35">
            <a:extLst>
              <a:ext uri="{FF2B5EF4-FFF2-40B4-BE49-F238E27FC236}">
                <a16:creationId xmlns:a16="http://schemas.microsoft.com/office/drawing/2014/main" id="{5A77663A-19A7-2F7E-0E95-C9539B70D803}"/>
              </a:ext>
            </a:extLst>
          </p:cNvPr>
          <p:cNvSpPr/>
          <p:nvPr/>
        </p:nvSpPr>
        <p:spPr>
          <a:xfrm>
            <a:off x="8275320" y="3509895"/>
            <a:ext cx="3337560" cy="320040"/>
          </a:xfrm>
          <a:prstGeom prst="rect">
            <a:avLst/>
          </a:prstGeom>
          <a:noFill/>
          <a:ln/>
        </p:spPr>
        <p:txBody>
          <a:bodyPr wrap="square" lIns="0" tIns="0" rIns="0" bIns="0" rtlCol="0" anchor="ctr"/>
          <a:lstStyle/>
          <a:p>
            <a:pPr marL="0" indent="0">
              <a:buNone/>
            </a:pPr>
            <a:r>
              <a:rPr lang="en-US" sz="1050" b="1" i="1" err="1">
                <a:solidFill>
                  <a:srgbClr val="F39200"/>
                </a:solidFill>
                <a:latin typeface="Arial" panose="020B0604020202020204" pitchFamily="34" charset="0"/>
                <a:ea typeface="Calibri" pitchFamily="34" charset="-122"/>
                <a:cs typeface="Arial" panose="020B0604020202020204" pitchFamily="34" charset="0"/>
              </a:rPr>
              <a:t>medi</a:t>
            </a:r>
            <a:r>
              <a:rPr lang="en-US" sz="1050" b="1" i="1">
                <a:solidFill>
                  <a:srgbClr val="F39200"/>
                </a:solidFill>
                <a:latin typeface="Arial" panose="020B0604020202020204" pitchFamily="34" charset="0"/>
                <a:ea typeface="Calibri" pitchFamily="34" charset="-122"/>
                <a:cs typeface="Arial" panose="020B0604020202020204" pitchFamily="34" charset="0"/>
              </a:rPr>
              <a:t> for help: 450 Patient:innen in </a:t>
            </a:r>
            <a:r>
              <a:rPr lang="en-US" sz="1050" b="1" i="1" err="1">
                <a:solidFill>
                  <a:srgbClr val="F39200"/>
                </a:solidFill>
                <a:latin typeface="Arial" panose="020B0604020202020204" pitchFamily="34" charset="0"/>
                <a:ea typeface="Calibri" pitchFamily="34" charset="-122"/>
                <a:cs typeface="Arial" panose="020B0604020202020204" pitchFamily="34" charset="0"/>
              </a:rPr>
              <a:t>einer</a:t>
            </a:r>
            <a:r>
              <a:rPr lang="en-US" sz="1050" b="1" i="1">
                <a:solidFill>
                  <a:srgbClr val="F39200"/>
                </a:solidFill>
                <a:latin typeface="Arial" panose="020B0604020202020204" pitchFamily="34" charset="0"/>
                <a:ea typeface="Calibri" pitchFamily="34" charset="-122"/>
                <a:cs typeface="Arial" panose="020B0604020202020204" pitchFamily="34" charset="0"/>
              </a:rPr>
              <a:t> </a:t>
            </a:r>
            <a:r>
              <a:rPr lang="en-US" sz="1050" b="1" i="1" err="1">
                <a:solidFill>
                  <a:srgbClr val="F39200"/>
                </a:solidFill>
                <a:latin typeface="Arial" panose="020B0604020202020204" pitchFamily="34" charset="0"/>
                <a:ea typeface="Calibri" pitchFamily="34" charset="-122"/>
                <a:cs typeface="Arial" panose="020B0604020202020204" pitchFamily="34" charset="0"/>
              </a:rPr>
              <a:t>Woche</a:t>
            </a:r>
            <a:r>
              <a:rPr lang="en-US" sz="1050" b="1" i="1">
                <a:solidFill>
                  <a:srgbClr val="F39200"/>
                </a:solidFill>
                <a:latin typeface="Arial" panose="020B0604020202020204" pitchFamily="34" charset="0"/>
                <a:ea typeface="Calibri" pitchFamily="34" charset="-122"/>
                <a:cs typeface="Arial" panose="020B0604020202020204" pitchFamily="34" charset="0"/>
              </a:rPr>
              <a:t> post-</a:t>
            </a:r>
            <a:r>
              <a:rPr lang="en-US" sz="1050" b="1" i="1" err="1">
                <a:solidFill>
                  <a:srgbClr val="F39200"/>
                </a:solidFill>
                <a:latin typeface="Arial" panose="020B0604020202020204" pitchFamily="34" charset="0"/>
                <a:ea typeface="Calibri" pitchFamily="34" charset="-122"/>
                <a:cs typeface="Arial" panose="020B0604020202020204" pitchFamily="34" charset="0"/>
              </a:rPr>
              <a:t>operativ</a:t>
            </a:r>
            <a:r>
              <a:rPr lang="en-US" sz="1050" b="1" i="1">
                <a:solidFill>
                  <a:srgbClr val="F39200"/>
                </a:solidFill>
                <a:latin typeface="Arial" panose="020B0604020202020204" pitchFamily="34" charset="0"/>
                <a:ea typeface="Calibri" pitchFamily="34" charset="-122"/>
                <a:cs typeface="Arial" panose="020B0604020202020204" pitchFamily="34" charset="0"/>
              </a:rPr>
              <a:t> </a:t>
            </a:r>
            <a:r>
              <a:rPr lang="en-US" sz="1050" b="1" i="1" err="1">
                <a:solidFill>
                  <a:srgbClr val="F39200"/>
                </a:solidFill>
                <a:latin typeface="Arial" panose="020B0604020202020204" pitchFamily="34" charset="0"/>
                <a:ea typeface="Calibri" pitchFamily="34" charset="-122"/>
                <a:cs typeface="Arial" panose="020B0604020202020204" pitchFamily="34" charset="0"/>
              </a:rPr>
              <a:t>versorgt</a:t>
            </a:r>
            <a:r>
              <a:rPr lang="en-US" sz="1050" b="1" i="1">
                <a:solidFill>
                  <a:srgbClr val="F39200"/>
                </a:solidFill>
                <a:latin typeface="Arial" panose="020B0604020202020204" pitchFamily="34" charset="0"/>
                <a:ea typeface="Calibri" pitchFamily="34" charset="-122"/>
                <a:cs typeface="Arial" panose="020B0604020202020204" pitchFamily="34" charset="0"/>
              </a:rPr>
              <a:t> </a:t>
            </a:r>
            <a:endParaRPr lang="en-US" sz="1050">
              <a:latin typeface="Arial" panose="020B0604020202020204" pitchFamily="34" charset="0"/>
              <a:cs typeface="Arial" panose="020B0604020202020204" pitchFamily="34" charset="0"/>
            </a:endParaRPr>
          </a:p>
        </p:txBody>
      </p:sp>
      <p:sp>
        <p:nvSpPr>
          <p:cNvPr id="60" name="Shape 36">
            <a:extLst>
              <a:ext uri="{FF2B5EF4-FFF2-40B4-BE49-F238E27FC236}">
                <a16:creationId xmlns:a16="http://schemas.microsoft.com/office/drawing/2014/main" id="{1D5C1393-BD60-C246-88D5-5BA931C5AC44}"/>
              </a:ext>
            </a:extLst>
          </p:cNvPr>
          <p:cNvSpPr/>
          <p:nvPr/>
        </p:nvSpPr>
        <p:spPr>
          <a:xfrm>
            <a:off x="416052" y="4526280"/>
            <a:ext cx="3611880" cy="1627632"/>
          </a:xfrm>
          <a:prstGeom prst="rect">
            <a:avLst/>
          </a:prstGeom>
          <a:solidFill>
            <a:srgbClr val="FFFFFF"/>
          </a:solidFill>
          <a:ln w="9525">
            <a:solidFill>
              <a:srgbClr val="D9D2C5"/>
            </a:solidFill>
            <a:prstDash val="solid"/>
          </a:ln>
          <a:effectLst>
            <a:outerShdw blurRad="76200" dist="25400" dir="5400000" algn="bl" rotWithShape="0">
              <a:srgbClr val="000000">
                <a:alpha val="7000"/>
              </a:srgbClr>
            </a:outerShdw>
          </a:effectLst>
        </p:spPr>
        <p:txBody>
          <a:bodyPr/>
          <a:lstStyle/>
          <a:p>
            <a:endParaRPr lang="de-DE"/>
          </a:p>
        </p:txBody>
      </p:sp>
      <p:sp>
        <p:nvSpPr>
          <p:cNvPr id="61" name="Shape 37">
            <a:extLst>
              <a:ext uri="{FF2B5EF4-FFF2-40B4-BE49-F238E27FC236}">
                <a16:creationId xmlns:a16="http://schemas.microsoft.com/office/drawing/2014/main" id="{E93FE42B-B1DC-546D-1BC2-E57D3CC23975}"/>
              </a:ext>
            </a:extLst>
          </p:cNvPr>
          <p:cNvSpPr/>
          <p:nvPr/>
        </p:nvSpPr>
        <p:spPr>
          <a:xfrm>
            <a:off x="416052" y="4526280"/>
            <a:ext cx="3611880" cy="411480"/>
          </a:xfrm>
          <a:prstGeom prst="rect">
            <a:avLst/>
          </a:prstGeom>
          <a:solidFill>
            <a:srgbClr val="E6007E"/>
          </a:solidFill>
          <a:ln w="12700">
            <a:solidFill>
              <a:srgbClr val="E6007E"/>
            </a:solidFill>
            <a:prstDash val="solid"/>
          </a:ln>
        </p:spPr>
        <p:txBody>
          <a:bodyPr/>
          <a:lstStyle/>
          <a:p>
            <a:endParaRPr lang="de-DE"/>
          </a:p>
        </p:txBody>
      </p:sp>
      <p:sp>
        <p:nvSpPr>
          <p:cNvPr id="62" name="Text 38">
            <a:extLst>
              <a:ext uri="{FF2B5EF4-FFF2-40B4-BE49-F238E27FC236}">
                <a16:creationId xmlns:a16="http://schemas.microsoft.com/office/drawing/2014/main" id="{AE4B520C-E2A4-4DBC-999A-A7DB0B5F13ED}"/>
              </a:ext>
            </a:extLst>
          </p:cNvPr>
          <p:cNvSpPr/>
          <p:nvPr/>
        </p:nvSpPr>
        <p:spPr>
          <a:xfrm>
            <a:off x="553212" y="4562856"/>
            <a:ext cx="914400" cy="338328"/>
          </a:xfrm>
          <a:prstGeom prst="rect">
            <a:avLst/>
          </a:prstGeom>
          <a:noFill/>
          <a:ln/>
        </p:spPr>
        <p:txBody>
          <a:bodyPr wrap="square" lIns="0" tIns="0" rIns="0" bIns="0" rtlCol="0" anchor="ctr"/>
          <a:lstStyle/>
          <a:p>
            <a:pPr marL="0" indent="0">
              <a:buNone/>
            </a:pPr>
            <a:endParaRPr lang="en-US" sz="1300">
              <a:latin typeface="Arial" panose="020B0604020202020204" pitchFamily="34" charset="0"/>
              <a:cs typeface="Arial" panose="020B0604020202020204" pitchFamily="34" charset="0"/>
            </a:endParaRPr>
          </a:p>
        </p:txBody>
      </p:sp>
      <p:sp>
        <p:nvSpPr>
          <p:cNvPr id="63" name="Text 39">
            <a:extLst>
              <a:ext uri="{FF2B5EF4-FFF2-40B4-BE49-F238E27FC236}">
                <a16:creationId xmlns:a16="http://schemas.microsoft.com/office/drawing/2014/main" id="{7AD52C2E-8B7A-A075-FB96-E9382886283B}"/>
              </a:ext>
            </a:extLst>
          </p:cNvPr>
          <p:cNvSpPr/>
          <p:nvPr/>
        </p:nvSpPr>
        <p:spPr>
          <a:xfrm>
            <a:off x="1421892" y="4562856"/>
            <a:ext cx="2514600" cy="338328"/>
          </a:xfrm>
          <a:prstGeom prst="rect">
            <a:avLst/>
          </a:prstGeom>
          <a:noFill/>
          <a:ln/>
        </p:spPr>
        <p:txBody>
          <a:bodyPr wrap="square" lIns="0" tIns="0" rIns="0" bIns="0" rtlCol="0" anchor="ctr"/>
          <a:lstStyle/>
          <a:p>
            <a:pPr marL="0" indent="0" algn="r">
              <a:buNone/>
            </a:pPr>
            <a:r>
              <a:rPr lang="en-US" sz="1000" i="1">
                <a:solidFill>
                  <a:srgbClr val="FFFFFF"/>
                </a:solidFill>
                <a:latin typeface="Arial" panose="020B0604020202020204" pitchFamily="34" charset="0"/>
                <a:ea typeface="Calibri" pitchFamily="34" charset="-122"/>
                <a:cs typeface="Arial" panose="020B0604020202020204" pitchFamily="34" charset="0"/>
              </a:rPr>
              <a:t>Ruanda</a:t>
            </a:r>
            <a:endParaRPr lang="en-US" sz="1000">
              <a:latin typeface="Arial" panose="020B0604020202020204" pitchFamily="34" charset="0"/>
              <a:cs typeface="Arial" panose="020B0604020202020204" pitchFamily="34" charset="0"/>
            </a:endParaRPr>
          </a:p>
        </p:txBody>
      </p:sp>
      <p:sp>
        <p:nvSpPr>
          <p:cNvPr id="64" name="Text 41">
            <a:extLst>
              <a:ext uri="{FF2B5EF4-FFF2-40B4-BE49-F238E27FC236}">
                <a16:creationId xmlns:a16="http://schemas.microsoft.com/office/drawing/2014/main" id="{C2EBE769-F6EE-09A6-6FB5-9BB41D36B2A3}"/>
              </a:ext>
            </a:extLst>
          </p:cNvPr>
          <p:cNvSpPr/>
          <p:nvPr/>
        </p:nvSpPr>
        <p:spPr>
          <a:xfrm>
            <a:off x="553212" y="5077718"/>
            <a:ext cx="3337560" cy="731520"/>
          </a:xfrm>
          <a:prstGeom prst="rect">
            <a:avLst/>
          </a:prstGeom>
          <a:noFill/>
          <a:ln/>
        </p:spPr>
        <p:txBody>
          <a:bodyPr wrap="square" lIns="0" tIns="0" rIns="0" bIns="0" rtlCol="0" anchor="ctr"/>
          <a:lstStyle/>
          <a:p>
            <a:pPr marL="0" indent="0">
              <a:buNone/>
            </a:pPr>
            <a:r>
              <a:rPr lang="en-US" sz="1050">
                <a:latin typeface="Arial" panose="020B0604020202020204" pitchFamily="34" charset="0"/>
                <a:ea typeface="Calibri" pitchFamily="34" charset="-122"/>
                <a:cs typeface="Arial" panose="020B0604020202020204" pitchFamily="34" charset="0"/>
              </a:rPr>
              <a:t>Compression-</a:t>
            </a:r>
            <a:r>
              <a:rPr lang="en-US" sz="1050" err="1">
                <a:latin typeface="Arial" panose="020B0604020202020204" pitchFamily="34" charset="0"/>
                <a:ea typeface="Calibri" pitchFamily="34" charset="-122"/>
                <a:cs typeface="Arial" panose="020B0604020202020204" pitchFamily="34" charset="0"/>
              </a:rPr>
              <a:t>Programm</a:t>
            </a:r>
            <a:r>
              <a:rPr lang="en-US" sz="1050">
                <a:latin typeface="Arial" panose="020B0604020202020204" pitchFamily="34" charset="0"/>
                <a:ea typeface="Calibri" pitchFamily="34" charset="-122"/>
                <a:cs typeface="Arial" panose="020B0604020202020204" pitchFamily="34" charset="0"/>
              </a:rPr>
              <a:t> für </a:t>
            </a:r>
            <a:r>
              <a:rPr lang="en-US" sz="1050" err="1">
                <a:latin typeface="Arial" panose="020B0604020202020204" pitchFamily="34" charset="0"/>
                <a:ea typeface="Calibri" pitchFamily="34" charset="-122"/>
                <a:cs typeface="Arial" panose="020B0604020202020204" pitchFamily="34" charset="0"/>
              </a:rPr>
              <a:t>Podokoniose-Betroffene</a:t>
            </a:r>
            <a:r>
              <a:rPr lang="en-US" sz="1050">
                <a:latin typeface="Arial" panose="020B0604020202020204" pitchFamily="34" charset="0"/>
                <a:ea typeface="Calibri" pitchFamily="34" charset="-122"/>
                <a:cs typeface="Arial" panose="020B0604020202020204" pitchFamily="34" charset="0"/>
              </a:rPr>
              <a:t> –inclusive </a:t>
            </a:r>
            <a:r>
              <a:rPr lang="en-US" sz="1050" err="1">
                <a:latin typeface="Arial" panose="020B0604020202020204" pitchFamily="34" charset="0"/>
                <a:ea typeface="Calibri" pitchFamily="34" charset="-122"/>
                <a:cs typeface="Arial" panose="020B0604020202020204" pitchFamily="34" charset="0"/>
              </a:rPr>
              <a:t>Schuhwerkstatt</a:t>
            </a:r>
            <a:r>
              <a:rPr lang="en-US" sz="1050">
                <a:latin typeface="Arial" panose="020B0604020202020204" pitchFamily="34" charset="0"/>
                <a:ea typeface="Calibri" pitchFamily="34" charset="-122"/>
                <a:cs typeface="Arial" panose="020B0604020202020204" pitchFamily="34" charset="0"/>
              </a:rPr>
              <a:t> und </a:t>
            </a:r>
            <a:r>
              <a:rPr lang="en-US" sz="1050" err="1">
                <a:latin typeface="Arial" panose="020B0604020202020204" pitchFamily="34" charset="0"/>
                <a:ea typeface="Calibri" pitchFamily="34" charset="-122"/>
                <a:cs typeface="Arial" panose="020B0604020202020204" pitchFamily="34" charset="0"/>
              </a:rPr>
              <a:t>Hygieneversorgung</a:t>
            </a:r>
            <a:r>
              <a:rPr lang="en-US" sz="1050">
                <a:latin typeface="Arial" panose="020B0604020202020204" pitchFamily="34" charset="0"/>
                <a:ea typeface="Calibri" pitchFamily="34" charset="-122"/>
                <a:cs typeface="Arial" panose="020B0604020202020204" pitchFamily="34" charset="0"/>
              </a:rPr>
              <a:t> </a:t>
            </a:r>
            <a:r>
              <a:rPr lang="en-US" sz="1050" err="1">
                <a:latin typeface="Arial" panose="020B0604020202020204" pitchFamily="34" charset="0"/>
                <a:ea typeface="Calibri" pitchFamily="34" charset="-122"/>
                <a:cs typeface="Arial" panose="020B0604020202020204" pitchFamily="34" charset="0"/>
              </a:rPr>
              <a:t>durch</a:t>
            </a:r>
            <a:r>
              <a:rPr lang="en-US" sz="1050">
                <a:latin typeface="Arial" panose="020B0604020202020204" pitchFamily="34" charset="0"/>
                <a:ea typeface="Calibri" pitchFamily="34" charset="-122"/>
                <a:cs typeface="Arial" panose="020B0604020202020204" pitchFamily="34" charset="0"/>
              </a:rPr>
              <a:t> HASA</a:t>
            </a:r>
            <a:endParaRPr lang="en-US" sz="1050">
              <a:latin typeface="Arial" panose="020B0604020202020204" pitchFamily="34" charset="0"/>
              <a:cs typeface="Arial" panose="020B0604020202020204" pitchFamily="34" charset="0"/>
            </a:endParaRPr>
          </a:p>
        </p:txBody>
      </p:sp>
      <p:sp>
        <p:nvSpPr>
          <p:cNvPr id="65" name="Shape 42">
            <a:extLst>
              <a:ext uri="{FF2B5EF4-FFF2-40B4-BE49-F238E27FC236}">
                <a16:creationId xmlns:a16="http://schemas.microsoft.com/office/drawing/2014/main" id="{CE1599E5-23A6-134D-0DCA-7C964A6F6EE9}"/>
              </a:ext>
            </a:extLst>
          </p:cNvPr>
          <p:cNvSpPr/>
          <p:nvPr/>
        </p:nvSpPr>
        <p:spPr>
          <a:xfrm>
            <a:off x="553212" y="6153912"/>
            <a:ext cx="3337560" cy="0"/>
          </a:xfrm>
          <a:prstGeom prst="line">
            <a:avLst/>
          </a:prstGeom>
          <a:noFill/>
          <a:ln w="6350">
            <a:solidFill>
              <a:srgbClr val="D9D2C5"/>
            </a:solidFill>
            <a:prstDash val="solid"/>
          </a:ln>
        </p:spPr>
        <p:txBody>
          <a:bodyPr/>
          <a:lstStyle/>
          <a:p>
            <a:endParaRPr lang="de-DE"/>
          </a:p>
        </p:txBody>
      </p:sp>
      <p:sp>
        <p:nvSpPr>
          <p:cNvPr id="66" name="Text 43">
            <a:extLst>
              <a:ext uri="{FF2B5EF4-FFF2-40B4-BE49-F238E27FC236}">
                <a16:creationId xmlns:a16="http://schemas.microsoft.com/office/drawing/2014/main" id="{C9BBA3FA-3DA9-8780-5AAF-1B3FBA6EAB76}"/>
              </a:ext>
            </a:extLst>
          </p:cNvPr>
          <p:cNvSpPr/>
          <p:nvPr/>
        </p:nvSpPr>
        <p:spPr>
          <a:xfrm>
            <a:off x="553212" y="5751949"/>
            <a:ext cx="3337560" cy="320040"/>
          </a:xfrm>
          <a:prstGeom prst="rect">
            <a:avLst/>
          </a:prstGeom>
          <a:noFill/>
          <a:ln/>
        </p:spPr>
        <p:txBody>
          <a:bodyPr wrap="square" lIns="0" tIns="0" rIns="0" bIns="0" rtlCol="0" anchor="ctr"/>
          <a:lstStyle/>
          <a:p>
            <a:pPr marL="0" indent="0">
              <a:buNone/>
            </a:pPr>
            <a:r>
              <a:rPr lang="en-US" sz="1050" b="1" i="1" err="1">
                <a:solidFill>
                  <a:srgbClr val="F39200"/>
                </a:solidFill>
                <a:latin typeface="Arial" panose="020B0604020202020204" pitchFamily="34" charset="0"/>
                <a:ea typeface="Calibri" pitchFamily="34" charset="-122"/>
                <a:cs typeface="Arial" panose="020B0604020202020204" pitchFamily="34" charset="0"/>
              </a:rPr>
              <a:t>medi</a:t>
            </a:r>
            <a:r>
              <a:rPr lang="en-US" sz="1050" b="1" i="1">
                <a:solidFill>
                  <a:srgbClr val="F39200"/>
                </a:solidFill>
                <a:latin typeface="Arial" panose="020B0604020202020204" pitchFamily="34" charset="0"/>
                <a:ea typeface="Calibri" pitchFamily="34" charset="-122"/>
                <a:cs typeface="Arial" panose="020B0604020202020204" pitchFamily="34" charset="0"/>
              </a:rPr>
              <a:t> for help: 33 Patient:innen </a:t>
            </a:r>
            <a:r>
              <a:rPr lang="en-US" sz="1050" b="1" i="1" err="1">
                <a:solidFill>
                  <a:srgbClr val="F39200"/>
                </a:solidFill>
                <a:latin typeface="Arial" panose="020B0604020202020204" pitchFamily="34" charset="0"/>
                <a:ea typeface="Calibri" pitchFamily="34" charset="-122"/>
                <a:cs typeface="Arial" panose="020B0604020202020204" pitchFamily="34" charset="0"/>
              </a:rPr>
              <a:t>im</a:t>
            </a:r>
            <a:r>
              <a:rPr lang="en-US" sz="1050" b="1" i="1">
                <a:solidFill>
                  <a:srgbClr val="F39200"/>
                </a:solidFill>
                <a:latin typeface="Arial" panose="020B0604020202020204" pitchFamily="34" charset="0"/>
                <a:ea typeface="Calibri" pitchFamily="34" charset="-122"/>
                <a:cs typeface="Arial" panose="020B0604020202020204" pitchFamily="34" charset="0"/>
              </a:rPr>
              <a:t> Compression-</a:t>
            </a:r>
            <a:r>
              <a:rPr lang="en-US" sz="1050" b="1" i="1" err="1">
                <a:solidFill>
                  <a:srgbClr val="F39200"/>
                </a:solidFill>
                <a:latin typeface="Arial" panose="020B0604020202020204" pitchFamily="34" charset="0"/>
                <a:ea typeface="Calibri" pitchFamily="34" charset="-122"/>
                <a:cs typeface="Arial" panose="020B0604020202020204" pitchFamily="34" charset="0"/>
              </a:rPr>
              <a:t>Programm</a:t>
            </a:r>
            <a:endParaRPr lang="en-US" sz="1050">
              <a:latin typeface="Arial" panose="020B0604020202020204" pitchFamily="34" charset="0"/>
              <a:cs typeface="Arial" panose="020B0604020202020204" pitchFamily="34" charset="0"/>
            </a:endParaRPr>
          </a:p>
        </p:txBody>
      </p:sp>
      <p:sp>
        <p:nvSpPr>
          <p:cNvPr id="67" name="Text 14">
            <a:extLst>
              <a:ext uri="{FF2B5EF4-FFF2-40B4-BE49-F238E27FC236}">
                <a16:creationId xmlns:a16="http://schemas.microsoft.com/office/drawing/2014/main" id="{F21A15AE-4D6D-6288-EA6E-E05D12E22682}"/>
              </a:ext>
            </a:extLst>
          </p:cNvPr>
          <p:cNvSpPr/>
          <p:nvPr/>
        </p:nvSpPr>
        <p:spPr>
          <a:xfrm>
            <a:off x="565652" y="4558284"/>
            <a:ext cx="2395481" cy="338328"/>
          </a:xfrm>
          <a:prstGeom prst="rect">
            <a:avLst/>
          </a:prstGeom>
          <a:noFill/>
          <a:ln/>
        </p:spPr>
        <p:txBody>
          <a:bodyPr wrap="square" lIns="0" tIns="0" rIns="0" bIns="0" rtlCol="0" anchor="ctr"/>
          <a:lstStyle/>
          <a:p>
            <a:pPr marL="0" indent="0">
              <a:buNone/>
            </a:pPr>
            <a:r>
              <a:rPr lang="en-US" sz="1300" b="1" kern="0" spc="200">
                <a:solidFill>
                  <a:schemeClr val="bg1"/>
                </a:solidFill>
                <a:latin typeface="Arial" panose="020B0604020202020204" pitchFamily="34" charset="0"/>
                <a:ea typeface="Calibri" pitchFamily="34" charset="-122"/>
                <a:cs typeface="Arial" panose="020B0604020202020204" pitchFamily="34" charset="0"/>
              </a:rPr>
              <a:t>Heart &amp; Sole Africa</a:t>
            </a:r>
          </a:p>
        </p:txBody>
      </p:sp>
      <p:sp>
        <p:nvSpPr>
          <p:cNvPr id="68" name="Shape 4">
            <a:extLst>
              <a:ext uri="{FF2B5EF4-FFF2-40B4-BE49-F238E27FC236}">
                <a16:creationId xmlns:a16="http://schemas.microsoft.com/office/drawing/2014/main" id="{B20A0BBA-FC9A-0503-0261-CCE305A12AC1}"/>
              </a:ext>
            </a:extLst>
          </p:cNvPr>
          <p:cNvSpPr/>
          <p:nvPr/>
        </p:nvSpPr>
        <p:spPr>
          <a:xfrm>
            <a:off x="4277106" y="2284226"/>
            <a:ext cx="3611880" cy="1627632"/>
          </a:xfrm>
          <a:prstGeom prst="rect">
            <a:avLst/>
          </a:prstGeom>
          <a:solidFill>
            <a:srgbClr val="FFFFFF"/>
          </a:solidFill>
          <a:ln w="9525">
            <a:solidFill>
              <a:srgbClr val="D9D2C5"/>
            </a:solidFill>
            <a:prstDash val="solid"/>
          </a:ln>
          <a:effectLst>
            <a:outerShdw blurRad="76200" dist="25400" dir="5400000" algn="bl" rotWithShape="0">
              <a:srgbClr val="000000">
                <a:alpha val="7000"/>
              </a:srgbClr>
            </a:outerShdw>
          </a:effectLst>
        </p:spPr>
        <p:txBody>
          <a:bodyPr/>
          <a:lstStyle/>
          <a:p>
            <a:endParaRPr lang="de-DE"/>
          </a:p>
        </p:txBody>
      </p:sp>
      <p:sp>
        <p:nvSpPr>
          <p:cNvPr id="69" name="Shape 5">
            <a:extLst>
              <a:ext uri="{FF2B5EF4-FFF2-40B4-BE49-F238E27FC236}">
                <a16:creationId xmlns:a16="http://schemas.microsoft.com/office/drawing/2014/main" id="{7212624B-6F44-0E6C-17C0-86099079E4DE}"/>
              </a:ext>
            </a:extLst>
          </p:cNvPr>
          <p:cNvSpPr/>
          <p:nvPr/>
        </p:nvSpPr>
        <p:spPr>
          <a:xfrm>
            <a:off x="4277106" y="2284226"/>
            <a:ext cx="3611880" cy="411480"/>
          </a:xfrm>
          <a:prstGeom prst="rect">
            <a:avLst/>
          </a:prstGeom>
          <a:solidFill>
            <a:srgbClr val="E6007E"/>
          </a:solidFill>
          <a:ln w="12700">
            <a:solidFill>
              <a:srgbClr val="E6007E"/>
            </a:solidFill>
            <a:prstDash val="solid"/>
          </a:ln>
        </p:spPr>
        <p:txBody>
          <a:bodyPr/>
          <a:lstStyle/>
          <a:p>
            <a:endParaRPr lang="de-DE"/>
          </a:p>
        </p:txBody>
      </p:sp>
      <p:sp>
        <p:nvSpPr>
          <p:cNvPr id="70" name="Text 6">
            <a:extLst>
              <a:ext uri="{FF2B5EF4-FFF2-40B4-BE49-F238E27FC236}">
                <a16:creationId xmlns:a16="http://schemas.microsoft.com/office/drawing/2014/main" id="{00ABEE60-A7D8-226C-8506-6725B911B5A8}"/>
              </a:ext>
            </a:extLst>
          </p:cNvPr>
          <p:cNvSpPr/>
          <p:nvPr/>
        </p:nvSpPr>
        <p:spPr>
          <a:xfrm>
            <a:off x="4414266" y="2320802"/>
            <a:ext cx="1971558" cy="338328"/>
          </a:xfrm>
          <a:prstGeom prst="rect">
            <a:avLst/>
          </a:prstGeom>
          <a:noFill/>
          <a:ln/>
        </p:spPr>
        <p:txBody>
          <a:bodyPr wrap="square" lIns="0" tIns="0" rIns="0" bIns="0" rtlCol="0" anchor="ctr"/>
          <a:lstStyle/>
          <a:p>
            <a:pPr marL="0" indent="0">
              <a:buNone/>
            </a:pPr>
            <a:r>
              <a:rPr lang="en-US" sz="1300" b="1" kern="0" spc="200">
                <a:solidFill>
                  <a:schemeClr val="bg1"/>
                </a:solidFill>
                <a:latin typeface="Arial" panose="020B0604020202020204" pitchFamily="34" charset="0"/>
                <a:ea typeface="Calibri" pitchFamily="34" charset="-122"/>
                <a:cs typeface="Arial" panose="020B0604020202020204" pitchFamily="34" charset="0"/>
              </a:rPr>
              <a:t>Camp </a:t>
            </a:r>
            <a:r>
              <a:rPr lang="en-US" sz="1300" b="1" kern="0" spc="200" err="1">
                <a:solidFill>
                  <a:schemeClr val="bg1"/>
                </a:solidFill>
                <a:latin typeface="Arial" panose="020B0604020202020204" pitchFamily="34" charset="0"/>
                <a:ea typeface="Calibri" pitchFamily="34" charset="-122"/>
                <a:cs typeface="Arial" panose="020B0604020202020204" pitchFamily="34" charset="0"/>
              </a:rPr>
              <a:t>WatchMe</a:t>
            </a:r>
            <a:endParaRPr lang="en-US" sz="1300" b="1" kern="0" spc="200">
              <a:solidFill>
                <a:schemeClr val="bg1"/>
              </a:solidFill>
              <a:latin typeface="Arial" panose="020B0604020202020204" pitchFamily="34" charset="0"/>
              <a:ea typeface="Calibri" pitchFamily="34" charset="-122"/>
              <a:cs typeface="Arial" panose="020B0604020202020204" pitchFamily="34" charset="0"/>
            </a:endParaRPr>
          </a:p>
        </p:txBody>
      </p:sp>
      <p:sp>
        <p:nvSpPr>
          <p:cNvPr id="71" name="Text 7">
            <a:extLst>
              <a:ext uri="{FF2B5EF4-FFF2-40B4-BE49-F238E27FC236}">
                <a16:creationId xmlns:a16="http://schemas.microsoft.com/office/drawing/2014/main" id="{0BE56355-51DD-F799-3DC8-5F4660F38142}"/>
              </a:ext>
            </a:extLst>
          </p:cNvPr>
          <p:cNvSpPr/>
          <p:nvPr/>
        </p:nvSpPr>
        <p:spPr>
          <a:xfrm>
            <a:off x="5282946" y="2320802"/>
            <a:ext cx="2514600" cy="338328"/>
          </a:xfrm>
          <a:prstGeom prst="rect">
            <a:avLst/>
          </a:prstGeom>
          <a:noFill/>
          <a:ln/>
        </p:spPr>
        <p:txBody>
          <a:bodyPr wrap="square" lIns="0" tIns="0" rIns="0" bIns="0" rtlCol="0" anchor="ctr"/>
          <a:lstStyle/>
          <a:p>
            <a:pPr marL="0" indent="0" algn="r">
              <a:buNone/>
            </a:pPr>
            <a:r>
              <a:rPr lang="en-US" sz="1000" i="1">
                <a:solidFill>
                  <a:srgbClr val="FFFFFF"/>
                </a:solidFill>
                <a:latin typeface="Arial" panose="020B0604020202020204" pitchFamily="34" charset="0"/>
                <a:ea typeface="Calibri" pitchFamily="34" charset="-122"/>
                <a:cs typeface="Arial" panose="020B0604020202020204" pitchFamily="34" charset="0"/>
              </a:rPr>
              <a:t>North Carolina, USA</a:t>
            </a:r>
            <a:endParaRPr lang="en-US" sz="1000">
              <a:latin typeface="Arial" panose="020B0604020202020204" pitchFamily="34" charset="0"/>
              <a:cs typeface="Arial" panose="020B0604020202020204" pitchFamily="34" charset="0"/>
            </a:endParaRPr>
          </a:p>
        </p:txBody>
      </p:sp>
      <p:sp>
        <p:nvSpPr>
          <p:cNvPr id="72" name="Text 9">
            <a:extLst>
              <a:ext uri="{FF2B5EF4-FFF2-40B4-BE49-F238E27FC236}">
                <a16:creationId xmlns:a16="http://schemas.microsoft.com/office/drawing/2014/main" id="{2C3206B7-5C20-56C1-C7B9-D7BAE5E3F6EA}"/>
              </a:ext>
            </a:extLst>
          </p:cNvPr>
          <p:cNvSpPr/>
          <p:nvPr/>
        </p:nvSpPr>
        <p:spPr>
          <a:xfrm>
            <a:off x="4414266" y="2835664"/>
            <a:ext cx="3337560" cy="731520"/>
          </a:xfrm>
          <a:prstGeom prst="rect">
            <a:avLst/>
          </a:prstGeom>
          <a:noFill/>
          <a:ln/>
        </p:spPr>
        <p:txBody>
          <a:bodyPr wrap="square" lIns="0" tIns="0" rIns="0" bIns="0" rtlCol="0" anchor="ctr"/>
          <a:lstStyle/>
          <a:p>
            <a:pPr marL="0" indent="0">
              <a:buNone/>
            </a:pPr>
            <a:r>
              <a:rPr lang="en-US" sz="1100">
                <a:latin typeface="Arial" panose="020B0604020202020204" pitchFamily="34" charset="0"/>
                <a:ea typeface="Calibri" pitchFamily="34" charset="-122"/>
                <a:cs typeface="Arial" panose="020B0604020202020204" pitchFamily="34" charset="0"/>
              </a:rPr>
              <a:t>Jährliches Sommer-Camp für Kinder mit primärem Lymphödem – Versorgung, Schulung, Gemeinschaft</a:t>
            </a:r>
            <a:endParaRPr lang="en-US" sz="1100">
              <a:latin typeface="Arial" panose="020B0604020202020204" pitchFamily="34" charset="0"/>
              <a:cs typeface="Arial" panose="020B0604020202020204" pitchFamily="34" charset="0"/>
            </a:endParaRPr>
          </a:p>
        </p:txBody>
      </p:sp>
      <p:sp>
        <p:nvSpPr>
          <p:cNvPr id="73" name="Shape 10">
            <a:extLst>
              <a:ext uri="{FF2B5EF4-FFF2-40B4-BE49-F238E27FC236}">
                <a16:creationId xmlns:a16="http://schemas.microsoft.com/office/drawing/2014/main" id="{F8C03753-599A-AFD4-0B81-428C8FBC680E}"/>
              </a:ext>
            </a:extLst>
          </p:cNvPr>
          <p:cNvSpPr/>
          <p:nvPr/>
        </p:nvSpPr>
        <p:spPr>
          <a:xfrm>
            <a:off x="4414266" y="3911858"/>
            <a:ext cx="3337560" cy="0"/>
          </a:xfrm>
          <a:prstGeom prst="line">
            <a:avLst/>
          </a:prstGeom>
          <a:noFill/>
          <a:ln w="6350">
            <a:solidFill>
              <a:srgbClr val="D9D2C5"/>
            </a:solidFill>
            <a:prstDash val="solid"/>
          </a:ln>
        </p:spPr>
        <p:txBody>
          <a:bodyPr/>
          <a:lstStyle/>
          <a:p>
            <a:endParaRPr lang="de-DE"/>
          </a:p>
        </p:txBody>
      </p:sp>
      <p:sp>
        <p:nvSpPr>
          <p:cNvPr id="74" name="Text 11">
            <a:extLst>
              <a:ext uri="{FF2B5EF4-FFF2-40B4-BE49-F238E27FC236}">
                <a16:creationId xmlns:a16="http://schemas.microsoft.com/office/drawing/2014/main" id="{1A866393-BE0C-FB29-504E-830B142B3EAC}"/>
              </a:ext>
            </a:extLst>
          </p:cNvPr>
          <p:cNvSpPr/>
          <p:nvPr/>
        </p:nvSpPr>
        <p:spPr>
          <a:xfrm>
            <a:off x="4414266" y="3509894"/>
            <a:ext cx="3611880" cy="329835"/>
          </a:xfrm>
          <a:prstGeom prst="rect">
            <a:avLst/>
          </a:prstGeom>
          <a:noFill/>
          <a:ln/>
        </p:spPr>
        <p:txBody>
          <a:bodyPr wrap="square" lIns="0" tIns="0" rIns="0" bIns="0" rtlCol="0" anchor="ctr"/>
          <a:lstStyle/>
          <a:p>
            <a:pPr marL="0" indent="0">
              <a:buNone/>
            </a:pPr>
            <a:r>
              <a:rPr lang="en-US" sz="1100" b="1" i="1">
                <a:solidFill>
                  <a:srgbClr val="F39200"/>
                </a:solidFill>
                <a:latin typeface="Arial" panose="020B0604020202020204" pitchFamily="34" charset="0"/>
                <a:ea typeface="Calibri" pitchFamily="34" charset="-122"/>
                <a:cs typeface="Arial" panose="020B0604020202020204" pitchFamily="34" charset="0"/>
              </a:rPr>
              <a:t>medi for help: 16 </a:t>
            </a:r>
            <a:r>
              <a:rPr lang="en-US" sz="1100" b="1" i="1" err="1">
                <a:solidFill>
                  <a:srgbClr val="F39200"/>
                </a:solidFill>
                <a:latin typeface="Arial" panose="020B0604020202020204" pitchFamily="34" charset="0"/>
                <a:ea typeface="Calibri" pitchFamily="34" charset="-122"/>
                <a:cs typeface="Arial" panose="020B0604020202020204" pitchFamily="34" charset="0"/>
              </a:rPr>
              <a:t>Patient:innen</a:t>
            </a:r>
            <a:r>
              <a:rPr lang="en-US" sz="1100" b="1" i="1">
                <a:solidFill>
                  <a:srgbClr val="F39200"/>
                </a:solidFill>
                <a:latin typeface="Arial" panose="020B0604020202020204" pitchFamily="34" charset="0"/>
                <a:ea typeface="Calibri" pitchFamily="34" charset="-122"/>
                <a:cs typeface="Arial" panose="020B0604020202020204" pitchFamily="34" charset="0"/>
              </a:rPr>
              <a:t> </a:t>
            </a:r>
            <a:r>
              <a:rPr lang="en-US" sz="1100" b="1" i="1" err="1">
                <a:solidFill>
                  <a:srgbClr val="F39200"/>
                </a:solidFill>
                <a:latin typeface="Arial" panose="020B0604020202020204" pitchFamily="34" charset="0"/>
                <a:ea typeface="Calibri" pitchFamily="34" charset="-122"/>
                <a:cs typeface="Arial" panose="020B0604020202020204" pitchFamily="34" charset="0"/>
              </a:rPr>
              <a:t>vermessen</a:t>
            </a:r>
            <a:r>
              <a:rPr lang="en-US" sz="1100" b="1" i="1">
                <a:solidFill>
                  <a:srgbClr val="F39200"/>
                </a:solidFill>
                <a:latin typeface="Arial" panose="020B0604020202020204" pitchFamily="34" charset="0"/>
                <a:ea typeface="Calibri" pitchFamily="34" charset="-122"/>
                <a:cs typeface="Arial" panose="020B0604020202020204" pitchFamily="34" charset="0"/>
              </a:rPr>
              <a:t> und </a:t>
            </a:r>
            <a:r>
              <a:rPr lang="en-US" sz="1100" b="1" i="1" err="1">
                <a:solidFill>
                  <a:srgbClr val="F39200"/>
                </a:solidFill>
                <a:latin typeface="Arial" panose="020B0604020202020204" pitchFamily="34" charset="0"/>
                <a:ea typeface="Calibri" pitchFamily="34" charset="-122"/>
                <a:cs typeface="Arial" panose="020B0604020202020204" pitchFamily="34" charset="0"/>
              </a:rPr>
              <a:t>mit</a:t>
            </a:r>
            <a:r>
              <a:rPr lang="en-US" sz="1100" b="1" i="1">
                <a:solidFill>
                  <a:srgbClr val="F39200"/>
                </a:solidFill>
                <a:latin typeface="Arial" panose="020B0604020202020204" pitchFamily="34" charset="0"/>
                <a:ea typeface="Calibri" pitchFamily="34" charset="-122"/>
                <a:cs typeface="Arial" panose="020B0604020202020204" pitchFamily="34" charset="0"/>
              </a:rPr>
              <a:t> </a:t>
            </a:r>
            <a:r>
              <a:rPr lang="en-US" sz="1100" b="1" i="1" err="1">
                <a:solidFill>
                  <a:srgbClr val="F39200"/>
                </a:solidFill>
                <a:latin typeface="Arial" panose="020B0604020202020204" pitchFamily="34" charset="0"/>
                <a:ea typeface="Calibri" pitchFamily="34" charset="-122"/>
                <a:cs typeface="Arial" panose="020B0604020202020204" pitchFamily="34" charset="0"/>
              </a:rPr>
              <a:t>Flachstrick-Produkten</a:t>
            </a:r>
            <a:r>
              <a:rPr lang="en-US" sz="1100" b="1" i="1">
                <a:solidFill>
                  <a:srgbClr val="F39200"/>
                </a:solidFill>
                <a:latin typeface="Arial" panose="020B0604020202020204" pitchFamily="34" charset="0"/>
                <a:ea typeface="Calibri" pitchFamily="34" charset="-122"/>
                <a:cs typeface="Arial" panose="020B0604020202020204" pitchFamily="34" charset="0"/>
              </a:rPr>
              <a:t> </a:t>
            </a:r>
            <a:r>
              <a:rPr lang="en-US" sz="1100" b="1" i="1" err="1">
                <a:solidFill>
                  <a:srgbClr val="F39200"/>
                </a:solidFill>
                <a:latin typeface="Arial" panose="020B0604020202020204" pitchFamily="34" charset="0"/>
                <a:ea typeface="Calibri" pitchFamily="34" charset="-122"/>
                <a:cs typeface="Arial" panose="020B0604020202020204" pitchFamily="34" charset="0"/>
              </a:rPr>
              <a:t>versorgt</a:t>
            </a:r>
            <a:endParaRPr lang="en-US"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06243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7">
    <p:bg>
      <p:bgPr>
        <a:solidFill>
          <a:srgbClr val="F8F5F0"/>
        </a:solidFill>
        <a:effectLst/>
      </p:bgPr>
    </p:bg>
    <p:spTree>
      <p:nvGrpSpPr>
        <p:cNvPr id="1" name=""/>
        <p:cNvGrpSpPr/>
        <p:nvPr/>
      </p:nvGrpSpPr>
      <p:grpSpPr>
        <a:xfrm>
          <a:off x="0" y="0"/>
          <a:ext cx="0" cy="0"/>
          <a:chOff x="0" y="0"/>
          <a:chExt cx="0" cy="0"/>
        </a:xfrm>
      </p:grpSpPr>
      <p:sp>
        <p:nvSpPr>
          <p:cNvPr id="2" name="Shape 0"/>
          <p:cNvSpPr/>
          <p:nvPr/>
        </p:nvSpPr>
        <p:spPr>
          <a:xfrm>
            <a:off x="457200" y="457200"/>
            <a:ext cx="182880" cy="320040"/>
          </a:xfrm>
          <a:prstGeom prst="rect">
            <a:avLst/>
          </a:prstGeom>
          <a:solidFill>
            <a:srgbClr val="F39200"/>
          </a:solidFill>
          <a:ln w="12700">
            <a:solidFill>
              <a:srgbClr val="F39200"/>
            </a:solidFill>
            <a:prstDash val="solid"/>
          </a:ln>
        </p:spPr>
        <p:txBody>
          <a:bodyPr/>
          <a:lstStyle/>
          <a:p>
            <a:endParaRPr lang="de-DE"/>
          </a:p>
        </p:txBody>
      </p:sp>
      <p:sp>
        <p:nvSpPr>
          <p:cNvPr id="3" name="Text 1"/>
          <p:cNvSpPr/>
          <p:nvPr/>
        </p:nvSpPr>
        <p:spPr>
          <a:xfrm>
            <a:off x="713232" y="457200"/>
            <a:ext cx="5486400" cy="320040"/>
          </a:xfrm>
          <a:prstGeom prst="rect">
            <a:avLst/>
          </a:prstGeom>
          <a:noFill/>
          <a:ln/>
        </p:spPr>
        <p:txBody>
          <a:bodyPr wrap="square" lIns="0" tIns="0" rIns="0" bIns="0" rtlCol="0" anchor="ctr"/>
          <a:lstStyle/>
          <a:p>
            <a:pPr marL="0" indent="0">
              <a:buNone/>
            </a:pPr>
            <a:r>
              <a:rPr lang="en-US" sz="1100" b="1" kern="0" spc="300">
                <a:solidFill>
                  <a:srgbClr val="F39200"/>
                </a:solidFill>
                <a:latin typeface="Arial" panose="020B0604020202020204" pitchFamily="34" charset="0"/>
                <a:ea typeface="Calibri" pitchFamily="34" charset="-122"/>
                <a:cs typeface="Arial" panose="020B0604020202020204" pitchFamily="34" charset="0"/>
              </a:rPr>
              <a:t>04  •  CHARITY-AKTION</a:t>
            </a:r>
            <a:endParaRPr lang="en-US" sz="1100">
              <a:latin typeface="Arial" panose="020B0604020202020204" pitchFamily="34" charset="0"/>
              <a:cs typeface="Arial" panose="020B0604020202020204" pitchFamily="34" charset="0"/>
            </a:endParaRPr>
          </a:p>
        </p:txBody>
      </p:sp>
      <p:sp>
        <p:nvSpPr>
          <p:cNvPr id="4" name="Text 2"/>
          <p:cNvSpPr/>
          <p:nvPr/>
        </p:nvSpPr>
        <p:spPr>
          <a:xfrm>
            <a:off x="457200" y="868680"/>
            <a:ext cx="11247120" cy="731520"/>
          </a:xfrm>
          <a:prstGeom prst="rect">
            <a:avLst/>
          </a:prstGeom>
          <a:noFill/>
          <a:ln/>
        </p:spPr>
        <p:txBody>
          <a:bodyPr wrap="square" lIns="0" tIns="0" rIns="0" bIns="0" rtlCol="0" anchor="ctr"/>
          <a:lstStyle/>
          <a:p>
            <a:pPr marL="0" indent="0">
              <a:buNone/>
            </a:pPr>
            <a:r>
              <a:rPr lang="en-US" sz="3200" b="1">
                <a:solidFill>
                  <a:srgbClr val="E6007E"/>
                </a:solidFill>
                <a:latin typeface="Arial" panose="020B0604020202020204" pitchFamily="34" charset="0"/>
                <a:ea typeface="Georgia" pitchFamily="34" charset="-122"/>
                <a:cs typeface="Arial" panose="020B0604020202020204" pitchFamily="34" charset="0"/>
              </a:rPr>
              <a:t>15 Jahre „Give a smile” </a:t>
            </a:r>
            <a:endParaRPr lang="en-US" sz="3200">
              <a:latin typeface="Arial" panose="020B0604020202020204" pitchFamily="34" charset="0"/>
              <a:cs typeface="Arial" panose="020B0604020202020204" pitchFamily="34" charset="0"/>
            </a:endParaRPr>
          </a:p>
        </p:txBody>
      </p:sp>
      <p:sp>
        <p:nvSpPr>
          <p:cNvPr id="5" name="Text 3"/>
          <p:cNvSpPr/>
          <p:nvPr/>
        </p:nvSpPr>
        <p:spPr>
          <a:xfrm>
            <a:off x="420901" y="1553301"/>
            <a:ext cx="11247120" cy="411480"/>
          </a:xfrm>
          <a:prstGeom prst="rect">
            <a:avLst/>
          </a:prstGeom>
          <a:noFill/>
          <a:ln/>
        </p:spPr>
        <p:txBody>
          <a:bodyPr wrap="square" lIns="0" tIns="0" rIns="0" bIns="0" rtlCol="0" anchor="ctr"/>
          <a:lstStyle/>
          <a:p>
            <a:pPr marL="0" indent="0">
              <a:buNone/>
            </a:pPr>
            <a:r>
              <a:rPr lang="en-US" sz="1400" i="1">
                <a:latin typeface="Arial" panose="020B0604020202020204" pitchFamily="34" charset="0"/>
                <a:ea typeface="Georgia" pitchFamily="34" charset="-122"/>
                <a:cs typeface="Arial" panose="020B0604020202020204" pitchFamily="34" charset="0"/>
              </a:rPr>
              <a:t>Zum </a:t>
            </a:r>
            <a:r>
              <a:rPr lang="en-US" sz="1400" i="1" err="1">
                <a:latin typeface="Arial" panose="020B0604020202020204" pitchFamily="34" charset="0"/>
                <a:ea typeface="Georgia" pitchFamily="34" charset="-122"/>
                <a:cs typeface="Arial" panose="020B0604020202020204" pitchFamily="34" charset="0"/>
              </a:rPr>
              <a:t>großen</a:t>
            </a:r>
            <a:r>
              <a:rPr lang="en-US" sz="1400" i="1">
                <a:latin typeface="Arial" panose="020B0604020202020204" pitchFamily="34" charset="0"/>
                <a:ea typeface="Georgia" pitchFamily="34" charset="-122"/>
                <a:cs typeface="Arial" panose="020B0604020202020204" pitchFamily="34" charset="0"/>
              </a:rPr>
              <a:t> </a:t>
            </a:r>
            <a:r>
              <a:rPr lang="en-US" sz="1400" i="1" err="1">
                <a:latin typeface="Arial" panose="020B0604020202020204" pitchFamily="34" charset="0"/>
                <a:ea typeface="Georgia" pitchFamily="34" charset="-122"/>
                <a:cs typeface="Arial" panose="020B0604020202020204" pitchFamily="34" charset="0"/>
              </a:rPr>
              <a:t>Jubiläum</a:t>
            </a:r>
            <a:r>
              <a:rPr lang="en-US" sz="1400" i="1">
                <a:latin typeface="Arial" panose="020B0604020202020204" pitchFamily="34" charset="0"/>
                <a:ea typeface="Georgia" pitchFamily="34" charset="-122"/>
                <a:cs typeface="Arial" panose="020B0604020202020204" pitchFamily="34" charset="0"/>
              </a:rPr>
              <a:t> </a:t>
            </a:r>
            <a:r>
              <a:rPr lang="en-US" sz="1400" i="1" err="1">
                <a:latin typeface="Arial" panose="020B0604020202020204" pitchFamily="34" charset="0"/>
                <a:ea typeface="Georgia" pitchFamily="34" charset="-122"/>
                <a:cs typeface="Arial" panose="020B0604020202020204" pitchFamily="34" charset="0"/>
              </a:rPr>
              <a:t>wollten</a:t>
            </a:r>
            <a:r>
              <a:rPr lang="en-US" sz="1400" i="1">
                <a:latin typeface="Arial" panose="020B0604020202020204" pitchFamily="34" charset="0"/>
                <a:ea typeface="Georgia" pitchFamily="34" charset="-122"/>
                <a:cs typeface="Arial" panose="020B0604020202020204" pitchFamily="34" charset="0"/>
              </a:rPr>
              <a:t> </a:t>
            </a:r>
            <a:r>
              <a:rPr lang="en-US" sz="1400" i="1" err="1">
                <a:latin typeface="Arial" panose="020B0604020202020204" pitchFamily="34" charset="0"/>
                <a:ea typeface="Georgia" pitchFamily="34" charset="-122"/>
                <a:cs typeface="Arial" panose="020B0604020202020204" pitchFamily="34" charset="0"/>
              </a:rPr>
              <a:t>wir</a:t>
            </a:r>
            <a:r>
              <a:rPr lang="en-US" sz="1400" i="1">
                <a:latin typeface="Arial" panose="020B0604020202020204" pitchFamily="34" charset="0"/>
                <a:ea typeface="Georgia" pitchFamily="34" charset="-122"/>
                <a:cs typeface="Arial" panose="020B0604020202020204" pitchFamily="34" charset="0"/>
              </a:rPr>
              <a:t> nicht </a:t>
            </a:r>
            <a:r>
              <a:rPr lang="en-US" sz="1400" i="1" err="1">
                <a:latin typeface="Arial" panose="020B0604020202020204" pitchFamily="34" charset="0"/>
                <a:ea typeface="Georgia" pitchFamily="34" charset="-122"/>
                <a:cs typeface="Arial" panose="020B0604020202020204" pitchFamily="34" charset="0"/>
              </a:rPr>
              <a:t>nur</a:t>
            </a:r>
            <a:r>
              <a:rPr lang="en-US" sz="1400" i="1">
                <a:latin typeface="Arial" panose="020B0604020202020204" pitchFamily="34" charset="0"/>
                <a:ea typeface="Georgia" pitchFamily="34" charset="-122"/>
                <a:cs typeface="Arial" panose="020B0604020202020204" pitchFamily="34" charset="0"/>
              </a:rPr>
              <a:t> </a:t>
            </a:r>
            <a:r>
              <a:rPr lang="en-US" sz="1400" i="1" err="1">
                <a:latin typeface="Arial" panose="020B0604020202020204" pitchFamily="34" charset="0"/>
                <a:ea typeface="Georgia" pitchFamily="34" charset="-122"/>
                <a:cs typeface="Arial" panose="020B0604020202020204" pitchFamily="34" charset="0"/>
              </a:rPr>
              <a:t>feiern</a:t>
            </a:r>
            <a:r>
              <a:rPr lang="en-US" sz="1400" i="1">
                <a:latin typeface="Arial" panose="020B0604020202020204" pitchFamily="34" charset="0"/>
                <a:ea typeface="Georgia" pitchFamily="34" charset="-122"/>
                <a:cs typeface="Arial" panose="020B0604020202020204" pitchFamily="34" charset="0"/>
              </a:rPr>
              <a:t>, </a:t>
            </a:r>
            <a:r>
              <a:rPr lang="en-US" sz="1400" i="1" err="1">
                <a:latin typeface="Arial" panose="020B0604020202020204" pitchFamily="34" charset="0"/>
                <a:ea typeface="Georgia" pitchFamily="34" charset="-122"/>
                <a:cs typeface="Arial" panose="020B0604020202020204" pitchFamily="34" charset="0"/>
              </a:rPr>
              <a:t>sondern</a:t>
            </a:r>
            <a:r>
              <a:rPr lang="en-US" sz="1400" i="1">
                <a:latin typeface="Arial" panose="020B0604020202020204" pitchFamily="34" charset="0"/>
                <a:ea typeface="Georgia" pitchFamily="34" charset="-122"/>
                <a:cs typeface="Arial" panose="020B0604020202020204" pitchFamily="34" charset="0"/>
              </a:rPr>
              <a:t> </a:t>
            </a:r>
            <a:r>
              <a:rPr lang="en-US" sz="1400" i="1" err="1">
                <a:latin typeface="Arial" panose="020B0604020202020204" pitchFamily="34" charset="0"/>
                <a:ea typeface="Georgia" pitchFamily="34" charset="-122"/>
                <a:cs typeface="Arial" panose="020B0604020202020204" pitchFamily="34" charset="0"/>
              </a:rPr>
              <a:t>ein</a:t>
            </a:r>
            <a:r>
              <a:rPr lang="en-US" sz="1400" i="1">
                <a:latin typeface="Arial" panose="020B0604020202020204" pitchFamily="34" charset="0"/>
                <a:ea typeface="Georgia" pitchFamily="34" charset="-122"/>
                <a:cs typeface="Arial" panose="020B0604020202020204" pitchFamily="34" charset="0"/>
              </a:rPr>
              <a:t> </a:t>
            </a:r>
            <a:r>
              <a:rPr lang="en-US" sz="1400" i="1" err="1">
                <a:latin typeface="Arial" panose="020B0604020202020204" pitchFamily="34" charset="0"/>
                <a:ea typeface="Georgia" pitchFamily="34" charset="-122"/>
                <a:cs typeface="Arial" panose="020B0604020202020204" pitchFamily="34" charset="0"/>
              </a:rPr>
              <a:t>Zeichen</a:t>
            </a:r>
            <a:r>
              <a:rPr lang="en-US" sz="1400" i="1">
                <a:latin typeface="Arial" panose="020B0604020202020204" pitchFamily="34" charset="0"/>
                <a:ea typeface="Georgia" pitchFamily="34" charset="-122"/>
                <a:cs typeface="Arial" panose="020B0604020202020204" pitchFamily="34" charset="0"/>
              </a:rPr>
              <a:t> </a:t>
            </a:r>
            <a:r>
              <a:rPr lang="en-US" sz="1400" i="1" err="1">
                <a:latin typeface="Arial" panose="020B0604020202020204" pitchFamily="34" charset="0"/>
                <a:ea typeface="Georgia" pitchFamily="34" charset="-122"/>
                <a:cs typeface="Arial" panose="020B0604020202020204" pitchFamily="34" charset="0"/>
              </a:rPr>
              <a:t>setzen</a:t>
            </a:r>
            <a:r>
              <a:rPr lang="en-US" sz="1400" i="1">
                <a:latin typeface="Arial" panose="020B0604020202020204" pitchFamily="34" charset="0"/>
                <a:ea typeface="Georgia" pitchFamily="34" charset="-122"/>
                <a:cs typeface="Arial" panose="020B0604020202020204" pitchFamily="34" charset="0"/>
              </a:rPr>
              <a:t>.</a:t>
            </a:r>
          </a:p>
          <a:p>
            <a:r>
              <a:rPr lang="en-US" sz="1400">
                <a:latin typeface="Arial" panose="020B0604020202020204" pitchFamily="34" charset="0"/>
                <a:ea typeface="Georgia" pitchFamily="34" charset="-122"/>
                <a:cs typeface="Arial" panose="020B0604020202020204" pitchFamily="34" charset="0"/>
              </a:rPr>
              <a:t>„</a:t>
            </a:r>
            <a:r>
              <a:rPr lang="en-US" sz="1400" err="1">
                <a:latin typeface="Arial" panose="020B0604020202020204" pitchFamily="34" charset="0"/>
                <a:ea typeface="Georgia" pitchFamily="34" charset="-122"/>
                <a:cs typeface="Arial" panose="020B0604020202020204" pitchFamily="34" charset="0"/>
              </a:rPr>
              <a:t>G</a:t>
            </a:r>
            <a:r>
              <a:rPr lang="en-US" sz="1400" i="1" err="1">
                <a:latin typeface="Arial" panose="020B0604020202020204" pitchFamily="34" charset="0"/>
                <a:ea typeface="Georgia" pitchFamily="34" charset="-122"/>
                <a:cs typeface="Arial" panose="020B0604020202020204" pitchFamily="34" charset="0"/>
              </a:rPr>
              <a:t>emeinsam</a:t>
            </a:r>
            <a:r>
              <a:rPr lang="en-US" sz="1400" i="1">
                <a:latin typeface="Arial" panose="020B0604020202020204" pitchFamily="34" charset="0"/>
                <a:ea typeface="Georgia" pitchFamily="34" charset="-122"/>
                <a:cs typeface="Arial" panose="020B0604020202020204" pitchFamily="34" charset="0"/>
              </a:rPr>
              <a:t> </a:t>
            </a:r>
            <a:r>
              <a:rPr lang="en-US" sz="1400" i="1" err="1">
                <a:latin typeface="Arial" panose="020B0604020202020204" pitchFamily="34" charset="0"/>
                <a:ea typeface="Georgia" pitchFamily="34" charset="-122"/>
                <a:cs typeface="Arial" panose="020B0604020202020204" pitchFamily="34" charset="0"/>
              </a:rPr>
              <a:t>viel</a:t>
            </a:r>
            <a:r>
              <a:rPr lang="en-US" sz="1400" i="1">
                <a:latin typeface="Arial" panose="020B0604020202020204" pitchFamily="34" charset="0"/>
                <a:ea typeface="Georgia" pitchFamily="34" charset="-122"/>
                <a:cs typeface="Arial" panose="020B0604020202020204" pitchFamily="34" charset="0"/>
              </a:rPr>
              <a:t> </a:t>
            </a:r>
            <a:r>
              <a:rPr lang="en-US" sz="1400" i="1" err="1">
                <a:latin typeface="Arial" panose="020B0604020202020204" pitchFamily="34" charset="0"/>
                <a:ea typeface="Georgia" pitchFamily="34" charset="-122"/>
                <a:cs typeface="Arial" panose="020B0604020202020204" pitchFamily="34" charset="0"/>
              </a:rPr>
              <a:t>bewegen</a:t>
            </a:r>
            <a:r>
              <a:rPr lang="en-US" sz="1400" i="1">
                <a:latin typeface="Arial" panose="020B0604020202020204" pitchFamily="34" charset="0"/>
                <a:ea typeface="Georgia" pitchFamily="34" charset="-122"/>
                <a:cs typeface="Arial" panose="020B0604020202020204" pitchFamily="34" charset="0"/>
              </a:rPr>
              <a:t>” – </a:t>
            </a:r>
            <a:r>
              <a:rPr lang="en-US" sz="1400" i="1" err="1">
                <a:latin typeface="Arial" panose="020B0604020202020204" pitchFamily="34" charset="0"/>
                <a:ea typeface="Georgia" pitchFamily="34" charset="-122"/>
                <a:cs typeface="Arial" panose="020B0604020202020204" pitchFamily="34" charset="0"/>
              </a:rPr>
              <a:t>eine</a:t>
            </a:r>
            <a:r>
              <a:rPr lang="en-US" sz="1400" i="1">
                <a:latin typeface="Arial" panose="020B0604020202020204" pitchFamily="34" charset="0"/>
                <a:ea typeface="Georgia" pitchFamily="34" charset="-122"/>
                <a:cs typeface="Arial" panose="020B0604020202020204" pitchFamily="34" charset="0"/>
              </a:rPr>
              <a:t> Bewegungsaktion für 9.100 </a:t>
            </a:r>
            <a:r>
              <a:rPr lang="en-US" sz="1400" i="1" err="1">
                <a:latin typeface="Arial" panose="020B0604020202020204" pitchFamily="34" charset="0"/>
                <a:ea typeface="Georgia" pitchFamily="34" charset="-122"/>
                <a:cs typeface="Arial" panose="020B0604020202020204" pitchFamily="34" charset="0"/>
              </a:rPr>
              <a:t>versorgte</a:t>
            </a:r>
            <a:r>
              <a:rPr lang="en-US" sz="1400" i="1">
                <a:latin typeface="Arial" panose="020B0604020202020204" pitchFamily="34" charset="0"/>
                <a:ea typeface="Georgia" pitchFamily="34" charset="-122"/>
                <a:cs typeface="Arial" panose="020B0604020202020204" pitchFamily="34" charset="0"/>
              </a:rPr>
              <a:t> </a:t>
            </a:r>
            <a:r>
              <a:rPr lang="en-US" sz="1400" i="1" err="1">
                <a:latin typeface="Arial" panose="020B0604020202020204" pitchFamily="34" charset="0"/>
                <a:ea typeface="Georgia" pitchFamily="34" charset="-122"/>
                <a:cs typeface="Arial" panose="020B0604020202020204" pitchFamily="34" charset="0"/>
              </a:rPr>
              <a:t>Patient:innen</a:t>
            </a:r>
            <a:r>
              <a:rPr lang="en-US" sz="1400" i="1">
                <a:latin typeface="Arial" panose="020B0604020202020204" pitchFamily="34" charset="0"/>
                <a:ea typeface="Georgia" pitchFamily="34" charset="-122"/>
                <a:cs typeface="Arial" panose="020B0604020202020204" pitchFamily="34" charset="0"/>
              </a:rPr>
              <a:t> </a:t>
            </a:r>
            <a:r>
              <a:rPr lang="en-US" sz="1400" i="1" err="1">
                <a:latin typeface="Arial" panose="020B0604020202020204" pitchFamily="34" charset="0"/>
                <a:ea typeface="Georgia" pitchFamily="34" charset="-122"/>
                <a:cs typeface="Arial" panose="020B0604020202020204" pitchFamily="34" charset="0"/>
              </a:rPr>
              <a:t>seit</a:t>
            </a:r>
            <a:r>
              <a:rPr lang="en-US" sz="1400" i="1">
                <a:latin typeface="Arial" panose="020B0604020202020204" pitchFamily="34" charset="0"/>
                <a:ea typeface="Georgia" pitchFamily="34" charset="-122"/>
                <a:cs typeface="Arial" panose="020B0604020202020204" pitchFamily="34" charset="0"/>
              </a:rPr>
              <a:t> 2010.</a:t>
            </a:r>
            <a:endParaRPr lang="en-US" sz="1400">
              <a:latin typeface="Arial" panose="020B0604020202020204" pitchFamily="34" charset="0"/>
              <a:cs typeface="Arial" panose="020B0604020202020204" pitchFamily="34" charset="0"/>
            </a:endParaRPr>
          </a:p>
        </p:txBody>
      </p:sp>
      <p:sp>
        <p:nvSpPr>
          <p:cNvPr id="6" name="Text 4"/>
          <p:cNvSpPr/>
          <p:nvPr/>
        </p:nvSpPr>
        <p:spPr>
          <a:xfrm>
            <a:off x="420901" y="1372076"/>
            <a:ext cx="10819270" cy="2192199"/>
          </a:xfrm>
          <a:prstGeom prst="rect">
            <a:avLst/>
          </a:prstGeom>
          <a:noFill/>
          <a:ln/>
        </p:spPr>
        <p:txBody>
          <a:bodyPr wrap="square" lIns="0" tIns="0" rIns="0" bIns="0" rtlCol="0" anchor="ctr"/>
          <a:lstStyle/>
          <a:p>
            <a:pPr marL="0" indent="0">
              <a:spcAft>
                <a:spcPts val="600"/>
              </a:spcAft>
              <a:buNone/>
            </a:pPr>
            <a:endParaRPr lang="en-US" sz="1400">
              <a:latin typeface="Arial" panose="020B0604020202020204" pitchFamily="34" charset="0"/>
              <a:ea typeface="Calibri" pitchFamily="34" charset="-122"/>
              <a:cs typeface="Arial" panose="020B0604020202020204" pitchFamily="34" charset="0"/>
            </a:endParaRPr>
          </a:p>
          <a:p>
            <a:pPr marL="0" indent="0">
              <a:spcAft>
                <a:spcPts val="600"/>
              </a:spcAft>
              <a:buNone/>
            </a:pPr>
            <a:r>
              <a:rPr lang="en-US" sz="1400" b="1">
                <a:latin typeface="Arial" panose="020B0604020202020204" pitchFamily="34" charset="0"/>
                <a:ea typeface="Calibri" pitchFamily="34" charset="-122"/>
                <a:cs typeface="Arial" panose="020B0604020202020204" pitchFamily="34" charset="0"/>
              </a:rPr>
              <a:t>Unser Ziel: </a:t>
            </a:r>
            <a:r>
              <a:rPr lang="en-US" sz="1400" err="1">
                <a:latin typeface="Arial" panose="020B0604020202020204" pitchFamily="34" charset="0"/>
                <a:ea typeface="Calibri" pitchFamily="34" charset="-122"/>
                <a:cs typeface="Arial" panose="020B0604020202020204" pitchFamily="34" charset="0"/>
              </a:rPr>
              <a:t>jeweils</a:t>
            </a:r>
            <a:r>
              <a:rPr lang="en-US" sz="1400">
                <a:latin typeface="Arial" panose="020B0604020202020204" pitchFamily="34" charset="0"/>
                <a:ea typeface="Calibri" pitchFamily="34" charset="-122"/>
                <a:cs typeface="Arial" panose="020B0604020202020204" pitchFamily="34" charset="0"/>
              </a:rPr>
              <a:t> einen Kilometer für </a:t>
            </a:r>
            <a:r>
              <a:rPr lang="en-US" sz="1400" err="1">
                <a:latin typeface="Arial" panose="020B0604020202020204" pitchFamily="34" charset="0"/>
                <a:ea typeface="Calibri" pitchFamily="34" charset="-122"/>
                <a:cs typeface="Arial" panose="020B0604020202020204" pitchFamily="34" charset="0"/>
              </a:rPr>
              <a:t>insgesamt</a:t>
            </a:r>
            <a:r>
              <a:rPr lang="en-US" sz="1400">
                <a:latin typeface="Arial" panose="020B0604020202020204" pitchFamily="34" charset="0"/>
                <a:ea typeface="Calibri" pitchFamily="34" charset="-122"/>
                <a:cs typeface="Arial" panose="020B0604020202020204" pitchFamily="34" charset="0"/>
              </a:rPr>
              <a:t> 9.100 </a:t>
            </a:r>
            <a:r>
              <a:rPr lang="en-US" sz="1400" err="1">
                <a:latin typeface="Arial" panose="020B0604020202020204" pitchFamily="34" charset="0"/>
                <a:ea typeface="Calibri" pitchFamily="34" charset="-122"/>
                <a:cs typeface="Arial" panose="020B0604020202020204" pitchFamily="34" charset="0"/>
              </a:rPr>
              <a:t>versorgte</a:t>
            </a:r>
            <a:r>
              <a:rPr lang="en-US" sz="1400">
                <a:latin typeface="Arial" panose="020B0604020202020204" pitchFamily="34" charset="0"/>
                <a:ea typeface="Calibri" pitchFamily="34" charset="-122"/>
                <a:cs typeface="Arial" panose="020B0604020202020204" pitchFamily="34" charset="0"/>
              </a:rPr>
              <a:t> </a:t>
            </a:r>
            <a:r>
              <a:rPr lang="en-US" sz="1400" err="1">
                <a:latin typeface="Arial" panose="020B0604020202020204" pitchFamily="34" charset="0"/>
                <a:ea typeface="Calibri" pitchFamily="34" charset="-122"/>
                <a:cs typeface="Arial" panose="020B0604020202020204" pitchFamily="34" charset="0"/>
              </a:rPr>
              <a:t>Patient:innen</a:t>
            </a:r>
            <a:r>
              <a:rPr lang="en-US" sz="1400">
                <a:latin typeface="Arial" panose="020B0604020202020204" pitchFamily="34" charset="0"/>
                <a:ea typeface="Calibri" pitchFamily="34" charset="-122"/>
                <a:cs typeface="Arial" panose="020B0604020202020204" pitchFamily="34" charset="0"/>
              </a:rPr>
              <a:t> (</a:t>
            </a:r>
            <a:r>
              <a:rPr lang="en-US" sz="1400" err="1">
                <a:latin typeface="Arial" panose="020B0604020202020204" pitchFamily="34" charset="0"/>
                <a:ea typeface="Calibri" pitchFamily="34" charset="-122"/>
                <a:cs typeface="Arial" panose="020B0604020202020204" pitchFamily="34" charset="0"/>
              </a:rPr>
              <a:t>seit</a:t>
            </a:r>
            <a:r>
              <a:rPr lang="en-US" sz="1400">
                <a:latin typeface="Arial" panose="020B0604020202020204" pitchFamily="34" charset="0"/>
                <a:ea typeface="Calibri" pitchFamily="34" charset="-122"/>
                <a:cs typeface="Arial" panose="020B0604020202020204" pitchFamily="34" charset="0"/>
              </a:rPr>
              <a:t> 2010) </a:t>
            </a:r>
            <a:r>
              <a:rPr lang="en-US" sz="1400" err="1">
                <a:latin typeface="Arial" panose="020B0604020202020204" pitchFamily="34" charset="0"/>
                <a:ea typeface="Calibri" pitchFamily="34" charset="-122"/>
                <a:cs typeface="Arial" panose="020B0604020202020204" pitchFamily="34" charset="0"/>
              </a:rPr>
              <a:t>zurücklegen</a:t>
            </a:r>
            <a:r>
              <a:rPr lang="en-US" sz="1400">
                <a:latin typeface="Arial" panose="020B0604020202020204" pitchFamily="34" charset="0"/>
                <a:ea typeface="Calibri" pitchFamily="34" charset="-122"/>
                <a:cs typeface="Arial" panose="020B0604020202020204" pitchFamily="34" charset="0"/>
              </a:rPr>
              <a:t> – laufend, radelnd, schwimmend, wandernd, </a:t>
            </a:r>
            <a:r>
              <a:rPr lang="en-US" sz="1400" err="1">
                <a:latin typeface="Arial" panose="020B0604020202020204" pitchFamily="34" charset="0"/>
                <a:ea typeface="Calibri" pitchFamily="34" charset="-122"/>
                <a:cs typeface="Arial" panose="020B0604020202020204" pitchFamily="34" charset="0"/>
              </a:rPr>
              <a:t>joggend</a:t>
            </a:r>
            <a:r>
              <a:rPr lang="en-US" sz="1400">
                <a:latin typeface="Arial" panose="020B0604020202020204" pitchFamily="34" charset="0"/>
                <a:ea typeface="Calibri" pitchFamily="34" charset="-122"/>
                <a:cs typeface="Arial" panose="020B0604020202020204" pitchFamily="34" charset="0"/>
              </a:rPr>
              <a:t>. </a:t>
            </a:r>
          </a:p>
          <a:p>
            <a:pPr marL="0" indent="0">
              <a:spcAft>
                <a:spcPts val="600"/>
              </a:spcAft>
              <a:buNone/>
            </a:pPr>
            <a:r>
              <a:rPr lang="en-US" sz="1400">
                <a:latin typeface="Arial" panose="020B0604020202020204" pitchFamily="34" charset="0"/>
                <a:ea typeface="Calibri" pitchFamily="34" charset="-122"/>
                <a:cs typeface="Arial" panose="020B0604020202020204" pitchFamily="34" charset="0"/>
              </a:rPr>
              <a:t>Dank des </a:t>
            </a:r>
            <a:r>
              <a:rPr lang="en-US" sz="1400" err="1">
                <a:latin typeface="Arial" panose="020B0604020202020204" pitchFamily="34" charset="0"/>
                <a:ea typeface="Calibri" pitchFamily="34" charset="-122"/>
                <a:cs typeface="Arial" panose="020B0604020202020204" pitchFamily="34" charset="0"/>
              </a:rPr>
              <a:t>phänomenalen</a:t>
            </a:r>
            <a:r>
              <a:rPr lang="en-US" sz="1400">
                <a:latin typeface="Arial" panose="020B0604020202020204" pitchFamily="34" charset="0"/>
                <a:ea typeface="Calibri" pitchFamily="34" charset="-122"/>
                <a:cs typeface="Arial" panose="020B0604020202020204" pitchFamily="34" charset="0"/>
              </a:rPr>
              <a:t> </a:t>
            </a:r>
            <a:r>
              <a:rPr lang="en-US" sz="1400" err="1">
                <a:latin typeface="Arial" panose="020B0604020202020204" pitchFamily="34" charset="0"/>
                <a:ea typeface="Calibri" pitchFamily="34" charset="-122"/>
                <a:cs typeface="Arial" panose="020B0604020202020204" pitchFamily="34" charset="0"/>
              </a:rPr>
              <a:t>sportlichen</a:t>
            </a:r>
            <a:r>
              <a:rPr lang="en-US" sz="1400">
                <a:latin typeface="Arial" panose="020B0604020202020204" pitchFamily="34" charset="0"/>
                <a:ea typeface="Calibri" pitchFamily="34" charset="-122"/>
                <a:cs typeface="Arial" panose="020B0604020202020204" pitchFamily="34" charset="0"/>
              </a:rPr>
              <a:t> </a:t>
            </a:r>
            <a:r>
              <a:rPr lang="en-US" sz="1400" err="1">
                <a:latin typeface="Arial" panose="020B0604020202020204" pitchFamily="34" charset="0"/>
                <a:ea typeface="Calibri" pitchFamily="34" charset="-122"/>
                <a:cs typeface="Arial" panose="020B0604020202020204" pitchFamily="34" charset="0"/>
              </a:rPr>
              <a:t>Einsatzes</a:t>
            </a:r>
            <a:r>
              <a:rPr lang="en-US" sz="1400">
                <a:latin typeface="Arial" panose="020B0604020202020204" pitchFamily="34" charset="0"/>
                <a:ea typeface="Calibri" pitchFamily="34" charset="-122"/>
                <a:cs typeface="Arial" panose="020B0604020202020204" pitchFamily="34" charset="0"/>
              </a:rPr>
              <a:t> von </a:t>
            </a:r>
            <a:r>
              <a:rPr lang="en-US" sz="1400" err="1">
                <a:latin typeface="Arial" panose="020B0604020202020204" pitchFamily="34" charset="0"/>
                <a:ea typeface="Calibri" pitchFamily="34" charset="-122"/>
                <a:cs typeface="Arial" panose="020B0604020202020204" pitchFamily="34" charset="0"/>
              </a:rPr>
              <a:t>medianer:innen</a:t>
            </a:r>
            <a:r>
              <a:rPr lang="en-US" sz="1400">
                <a:latin typeface="Arial" panose="020B0604020202020204" pitchFamily="34" charset="0"/>
                <a:ea typeface="Calibri" pitchFamily="34" charset="-122"/>
                <a:cs typeface="Arial" panose="020B0604020202020204" pitchFamily="34" charset="0"/>
              </a:rPr>
              <a:t>, </a:t>
            </a:r>
            <a:r>
              <a:rPr lang="en-US" sz="1400" err="1">
                <a:latin typeface="Arial" panose="020B0604020202020204" pitchFamily="34" charset="0"/>
                <a:ea typeface="Calibri" pitchFamily="34" charset="-122"/>
                <a:cs typeface="Arial" panose="020B0604020202020204" pitchFamily="34" charset="0"/>
              </a:rPr>
              <a:t>deren</a:t>
            </a:r>
            <a:r>
              <a:rPr lang="en-US" sz="1400">
                <a:latin typeface="Arial" panose="020B0604020202020204" pitchFamily="34" charset="0"/>
                <a:ea typeface="Calibri" pitchFamily="34" charset="-122"/>
                <a:cs typeface="Arial" panose="020B0604020202020204" pitchFamily="34" charset="0"/>
              </a:rPr>
              <a:t> </a:t>
            </a:r>
            <a:r>
              <a:rPr lang="en-US" sz="1400" err="1">
                <a:latin typeface="Arial" panose="020B0604020202020204" pitchFamily="34" charset="0"/>
                <a:ea typeface="Calibri" pitchFamily="34" charset="-122"/>
                <a:cs typeface="Arial" panose="020B0604020202020204" pitchFamily="34" charset="0"/>
              </a:rPr>
              <a:t>Familien</a:t>
            </a:r>
            <a:r>
              <a:rPr lang="en-US" sz="1400">
                <a:latin typeface="Arial" panose="020B0604020202020204" pitchFamily="34" charset="0"/>
                <a:ea typeface="Calibri" pitchFamily="34" charset="-122"/>
                <a:cs typeface="Arial" panose="020B0604020202020204" pitchFamily="34" charset="0"/>
              </a:rPr>
              <a:t> und Freund:innen haben wir dieses Ziel </a:t>
            </a:r>
            <a:r>
              <a:rPr lang="en-US" sz="1400" err="1">
                <a:latin typeface="Arial" panose="020B0604020202020204" pitchFamily="34" charset="0"/>
                <a:ea typeface="Calibri" pitchFamily="34" charset="-122"/>
                <a:cs typeface="Arial" panose="020B0604020202020204" pitchFamily="34" charset="0"/>
              </a:rPr>
              <a:t>innerhalb</a:t>
            </a:r>
            <a:r>
              <a:rPr lang="en-US" sz="1400">
                <a:latin typeface="Arial" panose="020B0604020202020204" pitchFamily="34" charset="0"/>
                <a:ea typeface="Calibri" pitchFamily="34" charset="-122"/>
                <a:cs typeface="Arial" panose="020B0604020202020204" pitchFamily="34" charset="0"/>
              </a:rPr>
              <a:t> </a:t>
            </a:r>
            <a:r>
              <a:rPr lang="en-US" sz="1400" err="1">
                <a:latin typeface="Arial" panose="020B0604020202020204" pitchFamily="34" charset="0"/>
                <a:ea typeface="Calibri" pitchFamily="34" charset="-122"/>
                <a:cs typeface="Arial" panose="020B0604020202020204" pitchFamily="34" charset="0"/>
              </a:rPr>
              <a:t>eines</a:t>
            </a:r>
            <a:r>
              <a:rPr lang="en-US" sz="1400">
                <a:latin typeface="Arial" panose="020B0604020202020204" pitchFamily="34" charset="0"/>
                <a:ea typeface="Calibri" pitchFamily="34" charset="-122"/>
                <a:cs typeface="Arial" panose="020B0604020202020204" pitchFamily="34" charset="0"/>
              </a:rPr>
              <a:t> </a:t>
            </a:r>
            <a:r>
              <a:rPr lang="en-US" sz="1400" err="1">
                <a:latin typeface="Arial" panose="020B0604020202020204" pitchFamily="34" charset="0"/>
                <a:ea typeface="Calibri" pitchFamily="34" charset="-122"/>
                <a:cs typeface="Arial" panose="020B0604020202020204" pitchFamily="34" charset="0"/>
              </a:rPr>
              <a:t>Monats</a:t>
            </a:r>
            <a:r>
              <a:rPr lang="en-US" sz="1400">
                <a:latin typeface="Arial" panose="020B0604020202020204" pitchFamily="34" charset="0"/>
                <a:ea typeface="Calibri" pitchFamily="34" charset="-122"/>
                <a:cs typeface="Arial" panose="020B0604020202020204" pitchFamily="34" charset="0"/>
              </a:rPr>
              <a:t> nicht nur erreicht – wir haben es </a:t>
            </a:r>
            <a:r>
              <a:rPr lang="en-US" sz="1400" err="1">
                <a:latin typeface="Arial" panose="020B0604020202020204" pitchFamily="34" charset="0"/>
                <a:ea typeface="Calibri" pitchFamily="34" charset="-122"/>
                <a:cs typeface="Arial" panose="020B0604020202020204" pitchFamily="34" charset="0"/>
              </a:rPr>
              <a:t>weit</a:t>
            </a:r>
            <a:r>
              <a:rPr lang="en-US" sz="1400">
                <a:latin typeface="Arial" panose="020B0604020202020204" pitchFamily="34" charset="0"/>
                <a:ea typeface="Calibri" pitchFamily="34" charset="-122"/>
                <a:cs typeface="Arial" panose="020B0604020202020204" pitchFamily="34" charset="0"/>
              </a:rPr>
              <a:t> </a:t>
            </a:r>
            <a:r>
              <a:rPr lang="en-US" sz="1400" err="1">
                <a:latin typeface="Arial" panose="020B0604020202020204" pitchFamily="34" charset="0"/>
                <a:ea typeface="Calibri" pitchFamily="34" charset="-122"/>
                <a:cs typeface="Arial" panose="020B0604020202020204" pitchFamily="34" charset="0"/>
              </a:rPr>
              <a:t>übertroffen</a:t>
            </a:r>
            <a:r>
              <a:rPr lang="en-US" sz="1400">
                <a:latin typeface="Arial" panose="020B0604020202020204" pitchFamily="34" charset="0"/>
                <a:ea typeface="Calibri" pitchFamily="34" charset="-122"/>
                <a:cs typeface="Arial" panose="020B0604020202020204" pitchFamily="34" charset="0"/>
              </a:rPr>
              <a:t>.</a:t>
            </a:r>
          </a:p>
        </p:txBody>
      </p:sp>
      <p:sp>
        <p:nvSpPr>
          <p:cNvPr id="7" name="Shape 5"/>
          <p:cNvSpPr/>
          <p:nvPr/>
        </p:nvSpPr>
        <p:spPr>
          <a:xfrm>
            <a:off x="8788259" y="3429000"/>
            <a:ext cx="2451912" cy="2970985"/>
          </a:xfrm>
          <a:prstGeom prst="rect">
            <a:avLst/>
          </a:prstGeom>
          <a:solidFill>
            <a:schemeClr val="bg1"/>
          </a:solidFill>
          <a:ln w="12700">
            <a:solidFill>
              <a:srgbClr val="F7F6F4"/>
            </a:solidFill>
            <a:prstDash val="solid"/>
          </a:ln>
        </p:spPr>
        <p:txBody>
          <a:bodyPr/>
          <a:lstStyle/>
          <a:p>
            <a:endParaRPr lang="de-DE" sz="1200"/>
          </a:p>
        </p:txBody>
      </p:sp>
      <p:sp>
        <p:nvSpPr>
          <p:cNvPr id="8" name="Shape 6"/>
          <p:cNvSpPr/>
          <p:nvPr/>
        </p:nvSpPr>
        <p:spPr>
          <a:xfrm>
            <a:off x="8788259" y="3429000"/>
            <a:ext cx="2451912" cy="91440"/>
          </a:xfrm>
          <a:prstGeom prst="rect">
            <a:avLst/>
          </a:prstGeom>
          <a:solidFill>
            <a:srgbClr val="F39200"/>
          </a:solidFill>
          <a:ln w="12700">
            <a:solidFill>
              <a:srgbClr val="F39200"/>
            </a:solidFill>
            <a:prstDash val="solid"/>
          </a:ln>
        </p:spPr>
        <p:txBody>
          <a:bodyPr/>
          <a:lstStyle/>
          <a:p>
            <a:endParaRPr lang="de-DE" sz="1200"/>
          </a:p>
        </p:txBody>
      </p:sp>
      <p:sp>
        <p:nvSpPr>
          <p:cNvPr id="9" name="Text 7"/>
          <p:cNvSpPr/>
          <p:nvPr/>
        </p:nvSpPr>
        <p:spPr>
          <a:xfrm>
            <a:off x="8943721" y="3562900"/>
            <a:ext cx="2623439" cy="365760"/>
          </a:xfrm>
          <a:prstGeom prst="rect">
            <a:avLst/>
          </a:prstGeom>
          <a:noFill/>
          <a:ln/>
        </p:spPr>
        <p:txBody>
          <a:bodyPr wrap="square" lIns="0" tIns="0" rIns="0" bIns="0" rtlCol="0" anchor="ctr"/>
          <a:lstStyle/>
          <a:p>
            <a:pPr marL="0" indent="0">
              <a:buNone/>
            </a:pPr>
            <a:r>
              <a:rPr lang="en-US" sz="1000" b="1" kern="0" spc="300">
                <a:solidFill>
                  <a:srgbClr val="F39200"/>
                </a:solidFill>
                <a:latin typeface="Arial" panose="020B0604020202020204" pitchFamily="34" charset="0"/>
                <a:ea typeface="Calibri" pitchFamily="34" charset="-122"/>
                <a:cs typeface="Arial" panose="020B0604020202020204" pitchFamily="34" charset="0"/>
              </a:rPr>
              <a:t>GESAMTSUMME</a:t>
            </a:r>
            <a:endParaRPr lang="en-US" sz="1000">
              <a:latin typeface="Arial" panose="020B0604020202020204" pitchFamily="34" charset="0"/>
              <a:cs typeface="Arial" panose="020B0604020202020204" pitchFamily="34" charset="0"/>
            </a:endParaRPr>
          </a:p>
        </p:txBody>
      </p:sp>
      <p:sp>
        <p:nvSpPr>
          <p:cNvPr id="10" name="Text 8"/>
          <p:cNvSpPr/>
          <p:nvPr/>
        </p:nvSpPr>
        <p:spPr>
          <a:xfrm>
            <a:off x="8839204" y="3910790"/>
            <a:ext cx="2623439" cy="812120"/>
          </a:xfrm>
          <a:prstGeom prst="rect">
            <a:avLst/>
          </a:prstGeom>
          <a:noFill/>
          <a:ln/>
        </p:spPr>
        <p:txBody>
          <a:bodyPr wrap="square" lIns="0" tIns="0" rIns="0" bIns="0" rtlCol="0" anchor="ctr"/>
          <a:lstStyle/>
          <a:p>
            <a:pPr marL="0" indent="0">
              <a:buNone/>
            </a:pPr>
            <a:r>
              <a:rPr lang="en-US" sz="4400" b="1">
                <a:solidFill>
                  <a:srgbClr val="E6007E"/>
                </a:solidFill>
                <a:latin typeface="Arial" panose="020B0604020202020204" pitchFamily="34" charset="0"/>
                <a:ea typeface="Georgia" pitchFamily="34" charset="-122"/>
                <a:cs typeface="Arial" panose="020B0604020202020204" pitchFamily="34" charset="0"/>
              </a:rPr>
              <a:t>15.643</a:t>
            </a:r>
            <a:endParaRPr lang="en-US" sz="4400">
              <a:solidFill>
                <a:srgbClr val="E6007E"/>
              </a:solidFill>
              <a:latin typeface="Arial" panose="020B0604020202020204" pitchFamily="34" charset="0"/>
              <a:cs typeface="Arial" panose="020B0604020202020204" pitchFamily="34" charset="0"/>
            </a:endParaRPr>
          </a:p>
        </p:txBody>
      </p:sp>
      <p:sp>
        <p:nvSpPr>
          <p:cNvPr id="11" name="Text 9"/>
          <p:cNvSpPr/>
          <p:nvPr/>
        </p:nvSpPr>
        <p:spPr>
          <a:xfrm>
            <a:off x="8839204" y="4658806"/>
            <a:ext cx="2623439" cy="457200"/>
          </a:xfrm>
          <a:prstGeom prst="rect">
            <a:avLst/>
          </a:prstGeom>
          <a:noFill/>
          <a:ln/>
        </p:spPr>
        <p:txBody>
          <a:bodyPr wrap="square" lIns="0" tIns="0" rIns="0" bIns="0" rtlCol="0" anchor="ctr"/>
          <a:lstStyle/>
          <a:p>
            <a:pPr marL="0" indent="0">
              <a:buNone/>
            </a:pPr>
            <a:r>
              <a:rPr lang="en-US" sz="1100" i="1">
                <a:latin typeface="Arial" panose="020B0604020202020204" pitchFamily="34" charset="0"/>
                <a:ea typeface="Georgia" pitchFamily="34" charset="-122"/>
                <a:cs typeface="Arial" panose="020B0604020202020204" pitchFamily="34" charset="0"/>
              </a:rPr>
              <a:t>Kilometer bewegt</a:t>
            </a:r>
            <a:endParaRPr lang="en-US" sz="1100">
              <a:latin typeface="Arial" panose="020B0604020202020204" pitchFamily="34" charset="0"/>
              <a:cs typeface="Arial" panose="020B0604020202020204" pitchFamily="34" charset="0"/>
            </a:endParaRPr>
          </a:p>
        </p:txBody>
      </p:sp>
      <p:sp>
        <p:nvSpPr>
          <p:cNvPr id="12" name="Shape 10"/>
          <p:cNvSpPr/>
          <p:nvPr/>
        </p:nvSpPr>
        <p:spPr>
          <a:xfrm>
            <a:off x="8839204" y="5188592"/>
            <a:ext cx="936942" cy="0"/>
          </a:xfrm>
          <a:prstGeom prst="line">
            <a:avLst/>
          </a:prstGeom>
          <a:noFill/>
          <a:ln w="25400">
            <a:solidFill>
              <a:srgbClr val="F39200"/>
            </a:solidFill>
            <a:prstDash val="solid"/>
          </a:ln>
        </p:spPr>
        <p:txBody>
          <a:bodyPr/>
          <a:lstStyle/>
          <a:p>
            <a:endParaRPr lang="de-DE" sz="1200"/>
          </a:p>
        </p:txBody>
      </p:sp>
      <p:sp>
        <p:nvSpPr>
          <p:cNvPr id="13" name="Text 11"/>
          <p:cNvSpPr/>
          <p:nvPr/>
        </p:nvSpPr>
        <p:spPr>
          <a:xfrm>
            <a:off x="8839204" y="5344606"/>
            <a:ext cx="2623439" cy="365760"/>
          </a:xfrm>
          <a:prstGeom prst="rect">
            <a:avLst/>
          </a:prstGeom>
          <a:noFill/>
          <a:ln/>
        </p:spPr>
        <p:txBody>
          <a:bodyPr wrap="square" lIns="0" tIns="0" rIns="0" bIns="0" rtlCol="0" anchor="ctr"/>
          <a:lstStyle/>
          <a:p>
            <a:pPr marL="0" indent="0">
              <a:buNone/>
            </a:pPr>
            <a:r>
              <a:rPr lang="en-US" sz="1000">
                <a:latin typeface="Arial" panose="020B0604020202020204" pitchFamily="34" charset="0"/>
                <a:ea typeface="Calibri" pitchFamily="34" charset="-122"/>
                <a:cs typeface="Arial" panose="020B0604020202020204" pitchFamily="34" charset="0"/>
              </a:rPr>
              <a:t>+ 6.543 km über dem Ziel von 9.100 km</a:t>
            </a:r>
            <a:endParaRPr lang="en-US" sz="1000">
              <a:latin typeface="Arial" panose="020B0604020202020204" pitchFamily="34" charset="0"/>
              <a:cs typeface="Arial" panose="020B0604020202020204" pitchFamily="34" charset="0"/>
            </a:endParaRPr>
          </a:p>
        </p:txBody>
      </p:sp>
      <p:sp>
        <p:nvSpPr>
          <p:cNvPr id="16" name="Shape 14"/>
          <p:cNvSpPr/>
          <p:nvPr/>
        </p:nvSpPr>
        <p:spPr>
          <a:xfrm>
            <a:off x="0" y="6583680"/>
            <a:ext cx="12161520" cy="274320"/>
          </a:xfrm>
          <a:prstGeom prst="rect">
            <a:avLst/>
          </a:prstGeom>
          <a:solidFill>
            <a:srgbClr val="E6007E"/>
          </a:solidFill>
          <a:ln w="12700">
            <a:solidFill>
              <a:srgbClr val="E6007E"/>
            </a:solidFill>
            <a:prstDash val="solid"/>
          </a:ln>
        </p:spPr>
        <p:txBody>
          <a:bodyPr/>
          <a:lstStyle/>
          <a:p>
            <a:endParaRPr lang="de-DE"/>
          </a:p>
        </p:txBody>
      </p:sp>
      <p:sp>
        <p:nvSpPr>
          <p:cNvPr id="17" name="Text 15"/>
          <p:cNvSpPr/>
          <p:nvPr/>
        </p:nvSpPr>
        <p:spPr>
          <a:xfrm>
            <a:off x="457200" y="6583680"/>
            <a:ext cx="8229600" cy="274320"/>
          </a:xfrm>
          <a:prstGeom prst="rect">
            <a:avLst/>
          </a:prstGeom>
          <a:noFill/>
          <a:ln/>
        </p:spPr>
        <p:txBody>
          <a:bodyPr wrap="square" lIns="0" tIns="0" rIns="0" bIns="0" rtlCol="0" anchor="ctr"/>
          <a:lstStyle/>
          <a:p>
            <a:pPr marL="0" indent="0">
              <a:buNone/>
            </a:pPr>
            <a:r>
              <a:rPr lang="en-US" sz="900">
                <a:solidFill>
                  <a:srgbClr val="FFFFFF"/>
                </a:solidFill>
                <a:latin typeface="Arial" panose="020B0604020202020204" pitchFamily="34" charset="0"/>
                <a:ea typeface="Calibri" pitchFamily="34" charset="-122"/>
                <a:cs typeface="Arial" panose="020B0604020202020204" pitchFamily="34" charset="0"/>
              </a:rPr>
              <a:t>medi for help  •  Jahresbericht 2025</a:t>
            </a:r>
            <a:endParaRPr lang="en-US" sz="900">
              <a:latin typeface="Arial" panose="020B0604020202020204" pitchFamily="34" charset="0"/>
              <a:cs typeface="Arial" panose="020B0604020202020204" pitchFamily="34" charset="0"/>
            </a:endParaRPr>
          </a:p>
        </p:txBody>
      </p:sp>
      <p:sp>
        <p:nvSpPr>
          <p:cNvPr id="18" name="Text 16"/>
          <p:cNvSpPr/>
          <p:nvPr/>
        </p:nvSpPr>
        <p:spPr>
          <a:xfrm>
            <a:off x="11247120" y="6583680"/>
            <a:ext cx="640080" cy="274320"/>
          </a:xfrm>
          <a:prstGeom prst="rect">
            <a:avLst/>
          </a:prstGeom>
          <a:noFill/>
          <a:ln/>
        </p:spPr>
        <p:txBody>
          <a:bodyPr wrap="square" lIns="0" tIns="0" rIns="0" bIns="0" rtlCol="0" anchor="ctr"/>
          <a:lstStyle/>
          <a:p>
            <a:pPr marL="0" indent="0" algn="r">
              <a:buNone/>
            </a:pPr>
            <a:r>
              <a:rPr lang="en-US" sz="900">
                <a:solidFill>
                  <a:srgbClr val="FFFFFF"/>
                </a:solidFill>
                <a:latin typeface="Calibri" pitchFamily="34" charset="0"/>
                <a:ea typeface="Calibri" pitchFamily="34" charset="-122"/>
                <a:cs typeface="Calibri" pitchFamily="34" charset="-120"/>
              </a:rPr>
              <a:t>6 / 25</a:t>
            </a:r>
          </a:p>
        </p:txBody>
      </p:sp>
      <p:pic>
        <p:nvPicPr>
          <p:cNvPr id="11266" name="Picture 2">
            <a:extLst>
              <a:ext uri="{FF2B5EF4-FFF2-40B4-BE49-F238E27FC236}">
                <a16:creationId xmlns:a16="http://schemas.microsoft.com/office/drawing/2014/main" id="{E7FF02DB-FA4E-A3EB-A8A9-60287A7079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0901" y="3441044"/>
            <a:ext cx="5184371" cy="2959756"/>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a:extLst>
              <a:ext uri="{FF2B5EF4-FFF2-40B4-BE49-F238E27FC236}">
                <a16:creationId xmlns:a16="http://schemas.microsoft.com/office/drawing/2014/main" id="{35A3671B-A0CE-952F-1788-6E7917DC1B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5183" y="3440228"/>
            <a:ext cx="2228927" cy="2970985"/>
          </a:xfrm>
          <a:prstGeom prst="rect">
            <a:avLst/>
          </a:prstGeom>
          <a:noFill/>
          <a:extLst>
            <a:ext uri="{909E8E84-426E-40DD-AFC4-6F175D3DCCD1}">
              <a14:hiddenFill xmlns:a14="http://schemas.microsoft.com/office/drawing/2010/main">
                <a:solidFill>
                  <a:srgbClr val="FFFFFF"/>
                </a:solidFill>
              </a14:hiddenFill>
            </a:ext>
          </a:extLst>
        </p:spPr>
      </p:pic>
    </p:spTree>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name="Slide 8">
    <p:bg>
      <p:bgPr>
        <a:solidFill>
          <a:srgbClr val="F8F5F0"/>
        </a:solidFill>
        <a:effectLst/>
      </p:bgPr>
    </p:bg>
    <p:spTree>
      <p:nvGrpSpPr>
        <p:cNvPr id="1" name=""/>
        <p:cNvGrpSpPr/>
        <p:nvPr/>
      </p:nvGrpSpPr>
      <p:grpSpPr>
        <a:xfrm>
          <a:off x="0" y="0"/>
          <a:ext cx="0" cy="0"/>
          <a:chOff x="0" y="0"/>
          <a:chExt cx="0" cy="0"/>
        </a:xfrm>
      </p:grpSpPr>
      <p:pic>
        <p:nvPicPr>
          <p:cNvPr id="26" name="Grafik 25">
            <a:extLst>
              <a:ext uri="{FF2B5EF4-FFF2-40B4-BE49-F238E27FC236}">
                <a16:creationId xmlns:a16="http://schemas.microsoft.com/office/drawing/2014/main" id="{00D54A64-BED4-45EF-62BD-3AC3C4A5568B}"/>
              </a:ext>
            </a:extLst>
          </p:cNvPr>
          <p:cNvPicPr>
            <a:picLocks noChangeAspect="1"/>
          </p:cNvPicPr>
          <p:nvPr/>
        </p:nvPicPr>
        <p:blipFill>
          <a:blip r:embed="rId3"/>
          <a:srcRect l="16598" t="973" r="9415" b="3258"/>
          <a:stretch>
            <a:fillRect/>
          </a:stretch>
        </p:blipFill>
        <p:spPr>
          <a:xfrm>
            <a:off x="7036921" y="1699731"/>
            <a:ext cx="4207342" cy="3063241"/>
          </a:xfrm>
          <a:prstGeom prst="rect">
            <a:avLst/>
          </a:prstGeom>
        </p:spPr>
      </p:pic>
      <p:sp>
        <p:nvSpPr>
          <p:cNvPr id="2" name="Shape 0"/>
          <p:cNvSpPr/>
          <p:nvPr/>
        </p:nvSpPr>
        <p:spPr>
          <a:xfrm>
            <a:off x="457200" y="457200"/>
            <a:ext cx="182880" cy="320040"/>
          </a:xfrm>
          <a:prstGeom prst="rect">
            <a:avLst/>
          </a:prstGeom>
          <a:solidFill>
            <a:srgbClr val="F39200"/>
          </a:solidFill>
          <a:ln w="12700">
            <a:solidFill>
              <a:srgbClr val="F39200"/>
            </a:solidFill>
            <a:prstDash val="solid"/>
          </a:ln>
        </p:spPr>
        <p:txBody>
          <a:bodyPr/>
          <a:lstStyle/>
          <a:p>
            <a:endParaRPr lang="de-DE"/>
          </a:p>
        </p:txBody>
      </p:sp>
      <p:sp>
        <p:nvSpPr>
          <p:cNvPr id="3" name="Text 1"/>
          <p:cNvSpPr/>
          <p:nvPr/>
        </p:nvSpPr>
        <p:spPr>
          <a:xfrm>
            <a:off x="713232" y="457200"/>
            <a:ext cx="5486400" cy="320040"/>
          </a:xfrm>
          <a:prstGeom prst="rect">
            <a:avLst/>
          </a:prstGeom>
          <a:noFill/>
          <a:ln/>
        </p:spPr>
        <p:txBody>
          <a:bodyPr wrap="square" lIns="0" tIns="0" rIns="0" bIns="0" rtlCol="0" anchor="ctr"/>
          <a:lstStyle/>
          <a:p>
            <a:pPr marL="0" indent="0">
              <a:buNone/>
            </a:pPr>
            <a:r>
              <a:rPr lang="en-US" sz="1100" b="1" kern="0" spc="300">
                <a:solidFill>
                  <a:srgbClr val="F39200"/>
                </a:solidFill>
                <a:latin typeface="Arial" panose="020B0604020202020204" pitchFamily="34" charset="0"/>
                <a:ea typeface="Calibri" pitchFamily="34" charset="-122"/>
                <a:cs typeface="Arial" panose="020B0604020202020204" pitchFamily="34" charset="0"/>
              </a:rPr>
              <a:t>04  •  SPENDE</a:t>
            </a:r>
            <a:endParaRPr lang="en-US" sz="1100">
              <a:latin typeface="Arial" panose="020B0604020202020204" pitchFamily="34" charset="0"/>
              <a:cs typeface="Arial" panose="020B0604020202020204" pitchFamily="34" charset="0"/>
            </a:endParaRPr>
          </a:p>
        </p:txBody>
      </p:sp>
      <p:sp>
        <p:nvSpPr>
          <p:cNvPr id="4" name="Text 2"/>
          <p:cNvSpPr/>
          <p:nvPr/>
        </p:nvSpPr>
        <p:spPr>
          <a:xfrm>
            <a:off x="457200" y="913190"/>
            <a:ext cx="10031383" cy="731520"/>
          </a:xfrm>
          <a:prstGeom prst="rect">
            <a:avLst/>
          </a:prstGeom>
          <a:noFill/>
          <a:ln/>
        </p:spPr>
        <p:txBody>
          <a:bodyPr wrap="square" lIns="0" tIns="0" rIns="0" bIns="0" rtlCol="0" anchor="ctr"/>
          <a:lstStyle/>
          <a:p>
            <a:pPr marL="0" indent="0">
              <a:buNone/>
            </a:pPr>
            <a:r>
              <a:rPr lang="en-US" sz="3200" b="1">
                <a:solidFill>
                  <a:srgbClr val="E6007E"/>
                </a:solidFill>
                <a:latin typeface="Arial" panose="020B0604020202020204" pitchFamily="34" charset="0"/>
                <a:ea typeface="Georgia" pitchFamily="34" charset="-122"/>
                <a:cs typeface="Arial" panose="020B0604020202020204" pitchFamily="34" charset="0"/>
              </a:rPr>
              <a:t>9.100 Euro für Kinderseelen e. V.</a:t>
            </a:r>
            <a:endParaRPr lang="en-US" sz="3200">
              <a:latin typeface="Arial" panose="020B0604020202020204" pitchFamily="34" charset="0"/>
              <a:cs typeface="Arial" panose="020B0604020202020204" pitchFamily="34" charset="0"/>
            </a:endParaRPr>
          </a:p>
        </p:txBody>
      </p:sp>
      <p:sp>
        <p:nvSpPr>
          <p:cNvPr id="5" name="Text 3"/>
          <p:cNvSpPr/>
          <p:nvPr/>
        </p:nvSpPr>
        <p:spPr>
          <a:xfrm>
            <a:off x="457200" y="1600200"/>
            <a:ext cx="11247120" cy="411480"/>
          </a:xfrm>
          <a:prstGeom prst="rect">
            <a:avLst/>
          </a:prstGeom>
          <a:noFill/>
          <a:ln/>
        </p:spPr>
        <p:txBody>
          <a:bodyPr wrap="square" lIns="0" tIns="0" rIns="0" bIns="0" rtlCol="0" anchor="ctr"/>
          <a:lstStyle/>
          <a:p>
            <a:r>
              <a:rPr lang="en-US" sz="1600" i="1">
                <a:latin typeface="Arial" panose="020B0604020202020204" pitchFamily="34" charset="0"/>
                <a:ea typeface="Georgia" pitchFamily="34" charset="-122"/>
                <a:cs typeface="Arial" panose="020B0604020202020204" pitchFamily="34" charset="0"/>
              </a:rPr>
              <a:t>Von 15.643 </a:t>
            </a:r>
            <a:r>
              <a:rPr lang="en-US" sz="1600" i="1" err="1">
                <a:latin typeface="Arial" panose="020B0604020202020204" pitchFamily="34" charset="0"/>
                <a:ea typeface="Georgia" pitchFamily="34" charset="-122"/>
                <a:cs typeface="Arial" panose="020B0604020202020204" pitchFamily="34" charset="0"/>
              </a:rPr>
              <a:t>Kilometern</a:t>
            </a:r>
            <a:r>
              <a:rPr lang="en-US" sz="1600" i="1">
                <a:latin typeface="Arial" panose="020B0604020202020204" pitchFamily="34" charset="0"/>
                <a:ea typeface="Georgia" pitchFamily="34" charset="-122"/>
                <a:cs typeface="Arial" panose="020B0604020202020204" pitchFamily="34" charset="0"/>
              </a:rPr>
              <a:t> </a:t>
            </a:r>
            <a:r>
              <a:rPr lang="en-US" sz="1600" i="1" err="1">
                <a:latin typeface="Arial" panose="020B0604020202020204" pitchFamily="34" charset="0"/>
                <a:ea typeface="Georgia" pitchFamily="34" charset="-122"/>
                <a:cs typeface="Arial" panose="020B0604020202020204" pitchFamily="34" charset="0"/>
              </a:rPr>
              <a:t>zu</a:t>
            </a:r>
            <a:r>
              <a:rPr lang="en-US" sz="1600" i="1">
                <a:latin typeface="Arial" panose="020B0604020202020204" pitchFamily="34" charset="0"/>
                <a:ea typeface="Georgia" pitchFamily="34" charset="-122"/>
                <a:cs typeface="Arial" panose="020B0604020202020204" pitchFamily="34" charset="0"/>
              </a:rPr>
              <a:t> </a:t>
            </a:r>
            <a:r>
              <a:rPr lang="en-US" sz="1600" i="1" err="1">
                <a:latin typeface="Arial" panose="020B0604020202020204" pitchFamily="34" charset="0"/>
                <a:ea typeface="Georgia" pitchFamily="34" charset="-122"/>
                <a:cs typeface="Arial" panose="020B0604020202020204" pitchFamily="34" charset="0"/>
              </a:rPr>
              <a:t>unendlichem</a:t>
            </a:r>
            <a:r>
              <a:rPr lang="en-US" sz="1600" i="1">
                <a:latin typeface="Arial" panose="020B0604020202020204" pitchFamily="34" charset="0"/>
                <a:ea typeface="Georgia" pitchFamily="34" charset="-122"/>
                <a:cs typeface="Arial" panose="020B0604020202020204" pitchFamily="34" charset="0"/>
              </a:rPr>
              <a:t> </a:t>
            </a:r>
            <a:r>
              <a:rPr lang="en-US" sz="1600" i="1" err="1">
                <a:latin typeface="Arial" panose="020B0604020202020204" pitchFamily="34" charset="0"/>
                <a:cs typeface="Arial" panose="020B0604020202020204" pitchFamily="34" charset="0"/>
              </a:rPr>
              <a:t>Kinderlächeln</a:t>
            </a:r>
            <a:endParaRPr lang="en-US" sz="1600" i="1">
              <a:latin typeface="Arial" panose="020B0604020202020204" pitchFamily="34" charset="0"/>
              <a:cs typeface="Arial" panose="020B0604020202020204" pitchFamily="34" charset="0"/>
            </a:endParaRPr>
          </a:p>
        </p:txBody>
      </p:sp>
      <p:sp>
        <p:nvSpPr>
          <p:cNvPr id="6" name="Text 4"/>
          <p:cNvSpPr/>
          <p:nvPr/>
        </p:nvSpPr>
        <p:spPr>
          <a:xfrm>
            <a:off x="487680" y="1919030"/>
            <a:ext cx="6583680" cy="2743200"/>
          </a:xfrm>
          <a:prstGeom prst="rect">
            <a:avLst/>
          </a:prstGeom>
          <a:noFill/>
          <a:ln/>
        </p:spPr>
        <p:txBody>
          <a:bodyPr wrap="square" lIns="0" tIns="0" rIns="0" bIns="0" rtlCol="0" anchor="ctr"/>
          <a:lstStyle/>
          <a:p>
            <a:pPr marL="0" indent="0">
              <a:buNone/>
            </a:pPr>
            <a:r>
              <a:rPr lang="en-US" sz="1400">
                <a:latin typeface="Arial" panose="020B0604020202020204" pitchFamily="34" charset="0"/>
                <a:ea typeface="Calibri" pitchFamily="34" charset="-122"/>
                <a:cs typeface="Arial" panose="020B0604020202020204" pitchFamily="34" charset="0"/>
              </a:rPr>
              <a:t>Angelehnt an die Zahl der </a:t>
            </a:r>
            <a:r>
              <a:rPr lang="en-US" sz="1400" err="1">
                <a:latin typeface="Arial" panose="020B0604020202020204" pitchFamily="34" charset="0"/>
                <a:ea typeface="Calibri" pitchFamily="34" charset="-122"/>
                <a:cs typeface="Arial" panose="020B0604020202020204" pitchFamily="34" charset="0"/>
              </a:rPr>
              <a:t>seit</a:t>
            </a:r>
            <a:r>
              <a:rPr lang="en-US" sz="1400">
                <a:latin typeface="Arial" panose="020B0604020202020204" pitchFamily="34" charset="0"/>
                <a:ea typeface="Calibri" pitchFamily="34" charset="-122"/>
                <a:cs typeface="Arial" panose="020B0604020202020204" pitchFamily="34" charset="0"/>
              </a:rPr>
              <a:t> medi for help </a:t>
            </a:r>
            <a:r>
              <a:rPr lang="en-US" sz="1400" err="1">
                <a:latin typeface="Arial" panose="020B0604020202020204" pitchFamily="34" charset="0"/>
                <a:ea typeface="Calibri" pitchFamily="34" charset="-122"/>
                <a:cs typeface="Arial" panose="020B0604020202020204" pitchFamily="34" charset="0"/>
              </a:rPr>
              <a:t>Gründung</a:t>
            </a:r>
            <a:r>
              <a:rPr lang="en-US" sz="1400">
                <a:latin typeface="Arial" panose="020B0604020202020204" pitchFamily="34" charset="0"/>
                <a:ea typeface="Calibri" pitchFamily="34" charset="-122"/>
                <a:cs typeface="Arial" panose="020B0604020202020204" pitchFamily="34" charset="0"/>
              </a:rPr>
              <a:t> im Jahr 2010 versorgten Patient:innen spendet medi for help 9.100 Euro an Kinderseelen e. V., </a:t>
            </a:r>
            <a:r>
              <a:rPr lang="en-US" sz="1400" err="1">
                <a:latin typeface="Arial" panose="020B0604020202020204" pitchFamily="34" charset="0"/>
                <a:ea typeface="Calibri" pitchFamily="34" charset="-122"/>
                <a:cs typeface="Arial" panose="020B0604020202020204" pitchFamily="34" charset="0"/>
              </a:rPr>
              <a:t>einem</a:t>
            </a:r>
            <a:r>
              <a:rPr lang="en-US" sz="1400">
                <a:latin typeface="Arial" panose="020B0604020202020204" pitchFamily="34" charset="0"/>
                <a:ea typeface="Calibri" pitchFamily="34" charset="-122"/>
                <a:cs typeface="Arial" panose="020B0604020202020204" pitchFamily="34" charset="0"/>
              </a:rPr>
              <a:t> Bayreuther Verein für Kinder und Jugendliche mit psychischen </a:t>
            </a:r>
            <a:r>
              <a:rPr lang="en-US" sz="1400" err="1">
                <a:latin typeface="Arial" panose="020B0604020202020204" pitchFamily="34" charset="0"/>
                <a:ea typeface="Calibri" pitchFamily="34" charset="-122"/>
                <a:cs typeface="Arial" panose="020B0604020202020204" pitchFamily="34" charset="0"/>
              </a:rPr>
              <a:t>Erkrankungen</a:t>
            </a:r>
            <a:r>
              <a:rPr lang="en-US" sz="1400">
                <a:latin typeface="Arial" panose="020B0604020202020204" pitchFamily="34" charset="0"/>
                <a:ea typeface="Calibri" pitchFamily="34" charset="-122"/>
                <a:cs typeface="Arial" panose="020B0604020202020204" pitchFamily="34" charset="0"/>
              </a:rPr>
              <a:t>.</a:t>
            </a:r>
          </a:p>
          <a:p>
            <a:pPr marL="0" indent="0">
              <a:buNone/>
            </a:pPr>
            <a:r>
              <a:rPr lang="en-US" sz="1400">
                <a:latin typeface="Arial" panose="020B0604020202020204" pitchFamily="34" charset="0"/>
                <a:ea typeface="Calibri" pitchFamily="34" charset="-122"/>
                <a:cs typeface="Arial" panose="020B0604020202020204" pitchFamily="34" charset="0"/>
              </a:rPr>
              <a:t> </a:t>
            </a:r>
          </a:p>
          <a:p>
            <a:pPr marL="0" indent="0">
              <a:buNone/>
            </a:pPr>
            <a:r>
              <a:rPr lang="en-US" sz="1400">
                <a:latin typeface="Arial" panose="020B0604020202020204" pitchFamily="34" charset="0"/>
                <a:ea typeface="Calibri" pitchFamily="34" charset="-122"/>
                <a:cs typeface="Arial" panose="020B0604020202020204" pitchFamily="34" charset="0"/>
              </a:rPr>
              <a:t>Die Spende wird in Outdoor-Sportgeräte investiert, die Bewegung, Spiel und Therapie auf besondere Weise verbinden – eine doppelte Wirkung: körperliche Aktivität und </a:t>
            </a:r>
            <a:r>
              <a:rPr lang="en-US" sz="1400" err="1">
                <a:latin typeface="Arial" panose="020B0604020202020204" pitchFamily="34" charset="0"/>
                <a:ea typeface="Calibri" pitchFamily="34" charset="-122"/>
                <a:cs typeface="Arial" panose="020B0604020202020204" pitchFamily="34" charset="0"/>
              </a:rPr>
              <a:t>seelische</a:t>
            </a:r>
            <a:r>
              <a:rPr lang="en-US" sz="1400">
                <a:latin typeface="Arial" panose="020B0604020202020204" pitchFamily="34" charset="0"/>
                <a:ea typeface="Calibri" pitchFamily="34" charset="-122"/>
                <a:cs typeface="Arial" panose="020B0604020202020204" pitchFamily="34" charset="0"/>
              </a:rPr>
              <a:t> </a:t>
            </a:r>
            <a:r>
              <a:rPr lang="en-US" sz="1400" err="1">
                <a:latin typeface="Arial" panose="020B0604020202020204" pitchFamily="34" charset="0"/>
                <a:ea typeface="Calibri" pitchFamily="34" charset="-122"/>
                <a:cs typeface="Arial" panose="020B0604020202020204" pitchFamily="34" charset="0"/>
              </a:rPr>
              <a:t>Heilung</a:t>
            </a:r>
            <a:r>
              <a:rPr lang="en-US" sz="1400">
                <a:latin typeface="Arial" panose="020B0604020202020204" pitchFamily="34" charset="0"/>
                <a:ea typeface="Calibri" pitchFamily="34" charset="-122"/>
                <a:cs typeface="Arial" panose="020B0604020202020204" pitchFamily="34" charset="0"/>
              </a:rPr>
              <a:t>.</a:t>
            </a:r>
          </a:p>
        </p:txBody>
      </p:sp>
      <p:sp>
        <p:nvSpPr>
          <p:cNvPr id="7" name="Shape 5"/>
          <p:cNvSpPr/>
          <p:nvPr/>
        </p:nvSpPr>
        <p:spPr>
          <a:xfrm>
            <a:off x="457200" y="4982271"/>
            <a:ext cx="3197543" cy="1188720"/>
          </a:xfrm>
          <a:prstGeom prst="rect">
            <a:avLst/>
          </a:prstGeom>
          <a:solidFill>
            <a:srgbClr val="FFFFFF"/>
          </a:solidFill>
          <a:ln w="12700">
            <a:solidFill>
              <a:srgbClr val="D9D2C5"/>
            </a:solidFill>
            <a:prstDash val="solid"/>
          </a:ln>
        </p:spPr>
        <p:txBody>
          <a:bodyPr/>
          <a:lstStyle/>
          <a:p>
            <a:endParaRPr lang="de-DE"/>
          </a:p>
        </p:txBody>
      </p:sp>
      <p:sp>
        <p:nvSpPr>
          <p:cNvPr id="8" name="Shape 6"/>
          <p:cNvSpPr/>
          <p:nvPr/>
        </p:nvSpPr>
        <p:spPr>
          <a:xfrm>
            <a:off x="457200" y="4982271"/>
            <a:ext cx="84146" cy="1188720"/>
          </a:xfrm>
          <a:prstGeom prst="rect">
            <a:avLst/>
          </a:prstGeom>
          <a:solidFill>
            <a:srgbClr val="F39200"/>
          </a:solidFill>
          <a:ln w="12700">
            <a:solidFill>
              <a:srgbClr val="F39200"/>
            </a:solidFill>
            <a:prstDash val="solid"/>
          </a:ln>
        </p:spPr>
        <p:txBody>
          <a:bodyPr/>
          <a:lstStyle/>
          <a:p>
            <a:endParaRPr lang="de-DE"/>
          </a:p>
        </p:txBody>
      </p:sp>
      <p:sp>
        <p:nvSpPr>
          <p:cNvPr id="9" name="Text 7"/>
          <p:cNvSpPr/>
          <p:nvPr/>
        </p:nvSpPr>
        <p:spPr>
          <a:xfrm>
            <a:off x="685800" y="5073711"/>
            <a:ext cx="2860960" cy="502920"/>
          </a:xfrm>
          <a:prstGeom prst="rect">
            <a:avLst/>
          </a:prstGeom>
          <a:noFill/>
          <a:ln/>
        </p:spPr>
        <p:txBody>
          <a:bodyPr wrap="square" lIns="0" tIns="0" rIns="0" bIns="0" rtlCol="0" anchor="ctr"/>
          <a:lstStyle/>
          <a:p>
            <a:pPr marL="0" indent="0">
              <a:buNone/>
            </a:pPr>
            <a:r>
              <a:rPr lang="en-US" sz="2400" b="1">
                <a:solidFill>
                  <a:srgbClr val="E6007E"/>
                </a:solidFill>
                <a:latin typeface="Arial" panose="020B0604020202020204" pitchFamily="34" charset="0"/>
                <a:ea typeface="Georgia" pitchFamily="34" charset="-122"/>
                <a:cs typeface="Arial" panose="020B0604020202020204" pitchFamily="34" charset="0"/>
              </a:rPr>
              <a:t>15.643</a:t>
            </a:r>
            <a:endParaRPr lang="en-US" sz="2400">
              <a:latin typeface="Arial" panose="020B0604020202020204" pitchFamily="34" charset="0"/>
              <a:cs typeface="Arial" panose="020B0604020202020204" pitchFamily="34" charset="0"/>
            </a:endParaRPr>
          </a:p>
        </p:txBody>
      </p:sp>
      <p:sp>
        <p:nvSpPr>
          <p:cNvPr id="10" name="Text 8"/>
          <p:cNvSpPr/>
          <p:nvPr/>
        </p:nvSpPr>
        <p:spPr>
          <a:xfrm>
            <a:off x="685800" y="5576631"/>
            <a:ext cx="2860960" cy="548640"/>
          </a:xfrm>
          <a:prstGeom prst="rect">
            <a:avLst/>
          </a:prstGeom>
          <a:noFill/>
          <a:ln/>
        </p:spPr>
        <p:txBody>
          <a:bodyPr wrap="square" lIns="0" tIns="0" rIns="0" bIns="0" rtlCol="0" anchor="ctr"/>
          <a:lstStyle/>
          <a:p>
            <a:pPr marL="0" indent="0">
              <a:buNone/>
            </a:pPr>
            <a:r>
              <a:rPr lang="en-US" sz="1400">
                <a:latin typeface="Arial" panose="020B0604020202020204" pitchFamily="34" charset="0"/>
                <a:ea typeface="Calibri" pitchFamily="34" charset="-122"/>
                <a:cs typeface="Arial" panose="020B0604020202020204" pitchFamily="34" charset="0"/>
              </a:rPr>
              <a:t>Kilometer</a:t>
            </a:r>
            <a:endParaRPr lang="en-US" sz="1400">
              <a:latin typeface="Arial" panose="020B0604020202020204" pitchFamily="34" charset="0"/>
              <a:cs typeface="Arial" panose="020B0604020202020204" pitchFamily="34" charset="0"/>
            </a:endParaRPr>
          </a:p>
          <a:p>
            <a:pPr marL="0" indent="0">
              <a:buNone/>
            </a:pPr>
            <a:r>
              <a:rPr lang="en-US" sz="1400">
                <a:latin typeface="Arial" panose="020B0604020202020204" pitchFamily="34" charset="0"/>
                <a:ea typeface="Calibri" pitchFamily="34" charset="-122"/>
                <a:cs typeface="Arial" panose="020B0604020202020204" pitchFamily="34" charset="0"/>
              </a:rPr>
              <a:t>bewegt</a:t>
            </a:r>
            <a:endParaRPr lang="en-US" sz="1400">
              <a:latin typeface="Arial" panose="020B0604020202020204" pitchFamily="34" charset="0"/>
              <a:cs typeface="Arial" panose="020B0604020202020204" pitchFamily="34" charset="0"/>
            </a:endParaRPr>
          </a:p>
        </p:txBody>
      </p:sp>
      <p:sp>
        <p:nvSpPr>
          <p:cNvPr id="11" name="Text 9"/>
          <p:cNvSpPr/>
          <p:nvPr/>
        </p:nvSpPr>
        <p:spPr>
          <a:xfrm>
            <a:off x="3860619" y="5165151"/>
            <a:ext cx="185465" cy="914400"/>
          </a:xfrm>
          <a:prstGeom prst="rect">
            <a:avLst/>
          </a:prstGeom>
          <a:noFill/>
          <a:ln/>
        </p:spPr>
        <p:txBody>
          <a:bodyPr wrap="square" lIns="0" tIns="0" rIns="0" bIns="0" rtlCol="0" anchor="ctr"/>
          <a:lstStyle/>
          <a:p>
            <a:pPr marL="0" indent="0" algn="ctr">
              <a:buNone/>
            </a:pPr>
            <a:r>
              <a:rPr lang="en-US" sz="3000">
                <a:solidFill>
                  <a:srgbClr val="F39200"/>
                </a:solidFill>
                <a:latin typeface="Calibri" pitchFamily="34" charset="0"/>
                <a:ea typeface="Calibri" pitchFamily="34" charset="-122"/>
                <a:cs typeface="Calibri" pitchFamily="34" charset="-120"/>
              </a:rPr>
              <a:t>→</a:t>
            </a:r>
            <a:endParaRPr lang="en-US" sz="3000"/>
          </a:p>
        </p:txBody>
      </p:sp>
      <p:sp>
        <p:nvSpPr>
          <p:cNvPr id="12" name="Shape 10"/>
          <p:cNvSpPr/>
          <p:nvPr/>
        </p:nvSpPr>
        <p:spPr>
          <a:xfrm>
            <a:off x="4251960" y="4982271"/>
            <a:ext cx="3197543" cy="1188720"/>
          </a:xfrm>
          <a:prstGeom prst="rect">
            <a:avLst/>
          </a:prstGeom>
          <a:solidFill>
            <a:srgbClr val="FFFFFF"/>
          </a:solidFill>
          <a:ln w="12700">
            <a:solidFill>
              <a:srgbClr val="D9D2C5"/>
            </a:solidFill>
            <a:prstDash val="solid"/>
          </a:ln>
        </p:spPr>
        <p:txBody>
          <a:bodyPr/>
          <a:lstStyle/>
          <a:p>
            <a:endParaRPr lang="de-DE"/>
          </a:p>
        </p:txBody>
      </p:sp>
      <p:sp>
        <p:nvSpPr>
          <p:cNvPr id="13" name="Shape 11"/>
          <p:cNvSpPr/>
          <p:nvPr/>
        </p:nvSpPr>
        <p:spPr>
          <a:xfrm>
            <a:off x="4251960" y="4982271"/>
            <a:ext cx="84146" cy="1188720"/>
          </a:xfrm>
          <a:prstGeom prst="rect">
            <a:avLst/>
          </a:prstGeom>
          <a:solidFill>
            <a:srgbClr val="F39200"/>
          </a:solidFill>
          <a:ln w="12700">
            <a:solidFill>
              <a:srgbClr val="F39200"/>
            </a:solidFill>
            <a:prstDash val="solid"/>
          </a:ln>
        </p:spPr>
        <p:txBody>
          <a:bodyPr/>
          <a:lstStyle/>
          <a:p>
            <a:endParaRPr lang="de-DE"/>
          </a:p>
        </p:txBody>
      </p:sp>
      <p:sp>
        <p:nvSpPr>
          <p:cNvPr id="14" name="Text 12"/>
          <p:cNvSpPr/>
          <p:nvPr/>
        </p:nvSpPr>
        <p:spPr>
          <a:xfrm>
            <a:off x="4480560" y="5073711"/>
            <a:ext cx="2860960" cy="502920"/>
          </a:xfrm>
          <a:prstGeom prst="rect">
            <a:avLst/>
          </a:prstGeom>
          <a:noFill/>
          <a:ln/>
        </p:spPr>
        <p:txBody>
          <a:bodyPr wrap="square" lIns="0" tIns="0" rIns="0" bIns="0" rtlCol="0" anchor="ctr"/>
          <a:lstStyle/>
          <a:p>
            <a:pPr marL="0" indent="0">
              <a:buNone/>
            </a:pPr>
            <a:r>
              <a:rPr lang="en-US" sz="2400" b="1">
                <a:solidFill>
                  <a:srgbClr val="E6007E"/>
                </a:solidFill>
                <a:latin typeface="Arial" panose="020B0604020202020204" pitchFamily="34" charset="0"/>
                <a:ea typeface="Georgia" pitchFamily="34" charset="-122"/>
                <a:cs typeface="Arial" panose="020B0604020202020204" pitchFamily="34" charset="0"/>
              </a:rPr>
              <a:t>9.100 Euro</a:t>
            </a:r>
            <a:endParaRPr lang="en-US" sz="2400">
              <a:latin typeface="Arial" panose="020B0604020202020204" pitchFamily="34" charset="0"/>
              <a:cs typeface="Arial" panose="020B0604020202020204" pitchFamily="34" charset="0"/>
            </a:endParaRPr>
          </a:p>
        </p:txBody>
      </p:sp>
      <p:sp>
        <p:nvSpPr>
          <p:cNvPr id="15" name="Text 13"/>
          <p:cNvSpPr/>
          <p:nvPr/>
        </p:nvSpPr>
        <p:spPr>
          <a:xfrm>
            <a:off x="4480560" y="5576631"/>
            <a:ext cx="2860960" cy="548640"/>
          </a:xfrm>
          <a:prstGeom prst="rect">
            <a:avLst/>
          </a:prstGeom>
          <a:noFill/>
          <a:ln/>
        </p:spPr>
        <p:txBody>
          <a:bodyPr wrap="square" lIns="0" tIns="0" rIns="0" bIns="0" rtlCol="0" anchor="ctr"/>
          <a:lstStyle/>
          <a:p>
            <a:pPr marL="0" indent="0">
              <a:buNone/>
            </a:pPr>
            <a:r>
              <a:rPr lang="en-US" sz="1400">
                <a:latin typeface="Arial" panose="020B0604020202020204" pitchFamily="34" charset="0"/>
                <a:ea typeface="Calibri" pitchFamily="34" charset="-122"/>
                <a:cs typeface="Arial" panose="020B0604020202020204" pitchFamily="34" charset="0"/>
              </a:rPr>
              <a:t>Spende an</a:t>
            </a:r>
            <a:endParaRPr lang="en-US" sz="1400">
              <a:latin typeface="Arial" panose="020B0604020202020204" pitchFamily="34" charset="0"/>
              <a:cs typeface="Arial" panose="020B0604020202020204" pitchFamily="34" charset="0"/>
            </a:endParaRPr>
          </a:p>
          <a:p>
            <a:pPr marL="0" indent="0">
              <a:buNone/>
            </a:pPr>
            <a:r>
              <a:rPr lang="en-US" sz="1400">
                <a:latin typeface="Arial" panose="020B0604020202020204" pitchFamily="34" charset="0"/>
                <a:ea typeface="Calibri" pitchFamily="34" charset="-122"/>
                <a:cs typeface="Arial" panose="020B0604020202020204" pitchFamily="34" charset="0"/>
              </a:rPr>
              <a:t>Kinderseelen e. V.</a:t>
            </a:r>
            <a:endParaRPr lang="en-US" sz="1400">
              <a:latin typeface="Arial" panose="020B0604020202020204" pitchFamily="34" charset="0"/>
              <a:cs typeface="Arial" panose="020B0604020202020204" pitchFamily="34" charset="0"/>
            </a:endParaRPr>
          </a:p>
        </p:txBody>
      </p:sp>
      <p:sp>
        <p:nvSpPr>
          <p:cNvPr id="16" name="Text 14"/>
          <p:cNvSpPr/>
          <p:nvPr/>
        </p:nvSpPr>
        <p:spPr>
          <a:xfrm>
            <a:off x="7676415" y="5175661"/>
            <a:ext cx="143392" cy="914400"/>
          </a:xfrm>
          <a:prstGeom prst="rect">
            <a:avLst/>
          </a:prstGeom>
          <a:noFill/>
          <a:ln/>
        </p:spPr>
        <p:txBody>
          <a:bodyPr wrap="square" lIns="0" tIns="0" rIns="0" bIns="0" rtlCol="0" anchor="ctr"/>
          <a:lstStyle/>
          <a:p>
            <a:pPr marL="0" indent="0" algn="ctr">
              <a:buNone/>
            </a:pPr>
            <a:r>
              <a:rPr lang="en-US" sz="3000">
                <a:solidFill>
                  <a:srgbClr val="F39200"/>
                </a:solidFill>
                <a:latin typeface="Calibri" pitchFamily="34" charset="0"/>
                <a:ea typeface="Calibri" pitchFamily="34" charset="-122"/>
                <a:cs typeface="Calibri" pitchFamily="34" charset="-120"/>
              </a:rPr>
              <a:t>→</a:t>
            </a:r>
            <a:endParaRPr lang="en-US" sz="3000"/>
          </a:p>
        </p:txBody>
      </p:sp>
      <p:sp>
        <p:nvSpPr>
          <p:cNvPr id="17" name="Shape 15"/>
          <p:cNvSpPr/>
          <p:nvPr/>
        </p:nvSpPr>
        <p:spPr>
          <a:xfrm>
            <a:off x="8046720" y="4982271"/>
            <a:ext cx="3197543" cy="1188720"/>
          </a:xfrm>
          <a:prstGeom prst="rect">
            <a:avLst/>
          </a:prstGeom>
          <a:solidFill>
            <a:srgbClr val="FFFFFF"/>
          </a:solidFill>
          <a:ln w="12700">
            <a:solidFill>
              <a:srgbClr val="D9D2C5"/>
            </a:solidFill>
            <a:prstDash val="solid"/>
          </a:ln>
        </p:spPr>
        <p:txBody>
          <a:bodyPr/>
          <a:lstStyle/>
          <a:p>
            <a:endParaRPr lang="de-DE"/>
          </a:p>
        </p:txBody>
      </p:sp>
      <p:sp>
        <p:nvSpPr>
          <p:cNvPr id="18" name="Shape 16"/>
          <p:cNvSpPr/>
          <p:nvPr/>
        </p:nvSpPr>
        <p:spPr>
          <a:xfrm>
            <a:off x="8046720" y="4982271"/>
            <a:ext cx="84146" cy="1188720"/>
          </a:xfrm>
          <a:prstGeom prst="rect">
            <a:avLst/>
          </a:prstGeom>
          <a:solidFill>
            <a:srgbClr val="F39200"/>
          </a:solidFill>
          <a:ln w="12700">
            <a:solidFill>
              <a:srgbClr val="F39200"/>
            </a:solidFill>
            <a:prstDash val="solid"/>
          </a:ln>
        </p:spPr>
        <p:txBody>
          <a:bodyPr/>
          <a:lstStyle/>
          <a:p>
            <a:endParaRPr lang="de-DE"/>
          </a:p>
        </p:txBody>
      </p:sp>
      <p:sp>
        <p:nvSpPr>
          <p:cNvPr id="19" name="Text 17"/>
          <p:cNvSpPr/>
          <p:nvPr/>
        </p:nvSpPr>
        <p:spPr>
          <a:xfrm>
            <a:off x="8275320" y="5081803"/>
            <a:ext cx="2860960" cy="502920"/>
          </a:xfrm>
          <a:prstGeom prst="rect">
            <a:avLst/>
          </a:prstGeom>
          <a:noFill/>
          <a:ln/>
        </p:spPr>
        <p:txBody>
          <a:bodyPr wrap="square" lIns="0" tIns="0" rIns="0" bIns="0" rtlCol="0" anchor="ctr"/>
          <a:lstStyle/>
          <a:p>
            <a:pPr marL="0" indent="0">
              <a:buNone/>
            </a:pPr>
            <a:r>
              <a:rPr lang="en-US" sz="2400" b="1">
                <a:solidFill>
                  <a:srgbClr val="E6007E"/>
                </a:solidFill>
                <a:latin typeface="Arial" panose="020B0604020202020204" pitchFamily="34" charset="0"/>
                <a:ea typeface="Georgia" pitchFamily="34" charset="-122"/>
                <a:cs typeface="Arial" panose="020B0604020202020204" pitchFamily="34" charset="0"/>
              </a:rPr>
              <a:t>∞</a:t>
            </a:r>
            <a:endParaRPr lang="en-US" sz="2400">
              <a:latin typeface="Arial" panose="020B0604020202020204" pitchFamily="34" charset="0"/>
              <a:cs typeface="Arial" panose="020B0604020202020204" pitchFamily="34" charset="0"/>
            </a:endParaRPr>
          </a:p>
        </p:txBody>
      </p:sp>
      <p:sp>
        <p:nvSpPr>
          <p:cNvPr id="20" name="Text 18"/>
          <p:cNvSpPr/>
          <p:nvPr/>
        </p:nvSpPr>
        <p:spPr>
          <a:xfrm>
            <a:off x="8275320" y="5576631"/>
            <a:ext cx="2860960" cy="548640"/>
          </a:xfrm>
          <a:prstGeom prst="rect">
            <a:avLst/>
          </a:prstGeom>
          <a:noFill/>
          <a:ln/>
        </p:spPr>
        <p:txBody>
          <a:bodyPr wrap="square" lIns="0" tIns="0" rIns="0" bIns="0" rtlCol="0" anchor="ctr"/>
          <a:lstStyle/>
          <a:p>
            <a:pPr marL="0" indent="0">
              <a:buNone/>
            </a:pPr>
            <a:r>
              <a:rPr lang="en-US" sz="1400">
                <a:latin typeface="Arial" panose="020B0604020202020204" pitchFamily="34" charset="0"/>
                <a:ea typeface="Calibri" pitchFamily="34" charset="-122"/>
                <a:cs typeface="Arial" panose="020B0604020202020204" pitchFamily="34" charset="0"/>
              </a:rPr>
              <a:t>Kinderlächeln</a:t>
            </a:r>
            <a:endParaRPr lang="en-US" sz="1400">
              <a:latin typeface="Arial" panose="020B0604020202020204" pitchFamily="34" charset="0"/>
              <a:cs typeface="Arial" panose="020B0604020202020204" pitchFamily="34" charset="0"/>
            </a:endParaRPr>
          </a:p>
          <a:p>
            <a:pPr marL="0" indent="0">
              <a:buNone/>
            </a:pPr>
            <a:r>
              <a:rPr lang="en-US" sz="1400">
                <a:latin typeface="Arial" panose="020B0604020202020204" pitchFamily="34" charset="0"/>
                <a:ea typeface="Calibri" pitchFamily="34" charset="-122"/>
                <a:cs typeface="Arial" panose="020B0604020202020204" pitchFamily="34" charset="0"/>
              </a:rPr>
              <a:t>geschenkt</a:t>
            </a:r>
            <a:endParaRPr lang="en-US" sz="1400">
              <a:latin typeface="Arial" panose="020B0604020202020204" pitchFamily="34" charset="0"/>
              <a:cs typeface="Arial" panose="020B0604020202020204" pitchFamily="34" charset="0"/>
            </a:endParaRPr>
          </a:p>
        </p:txBody>
      </p:sp>
      <p:sp>
        <p:nvSpPr>
          <p:cNvPr id="22" name="Shape 19"/>
          <p:cNvSpPr/>
          <p:nvPr/>
        </p:nvSpPr>
        <p:spPr>
          <a:xfrm>
            <a:off x="0" y="6583680"/>
            <a:ext cx="12161520" cy="274320"/>
          </a:xfrm>
          <a:prstGeom prst="rect">
            <a:avLst/>
          </a:prstGeom>
          <a:solidFill>
            <a:srgbClr val="E6007E"/>
          </a:solidFill>
          <a:ln w="12700">
            <a:solidFill>
              <a:srgbClr val="E6007E"/>
            </a:solidFill>
            <a:prstDash val="solid"/>
          </a:ln>
        </p:spPr>
        <p:txBody>
          <a:bodyPr/>
          <a:lstStyle/>
          <a:p>
            <a:endParaRPr lang="de-DE"/>
          </a:p>
        </p:txBody>
      </p:sp>
      <p:sp>
        <p:nvSpPr>
          <p:cNvPr id="23" name="Text 20"/>
          <p:cNvSpPr/>
          <p:nvPr/>
        </p:nvSpPr>
        <p:spPr>
          <a:xfrm>
            <a:off x="457200" y="6583680"/>
            <a:ext cx="8229600" cy="274320"/>
          </a:xfrm>
          <a:prstGeom prst="rect">
            <a:avLst/>
          </a:prstGeom>
          <a:noFill/>
          <a:ln/>
        </p:spPr>
        <p:txBody>
          <a:bodyPr wrap="square" lIns="0" tIns="0" rIns="0" bIns="0" rtlCol="0" anchor="ctr"/>
          <a:lstStyle/>
          <a:p>
            <a:pPr marL="0" indent="0">
              <a:buNone/>
            </a:pPr>
            <a:r>
              <a:rPr lang="en-US" sz="900">
                <a:solidFill>
                  <a:srgbClr val="FFFFFF"/>
                </a:solidFill>
                <a:latin typeface="Arial" panose="020B0604020202020204" pitchFamily="34" charset="0"/>
                <a:ea typeface="Calibri" pitchFamily="34" charset="-122"/>
                <a:cs typeface="Arial" panose="020B0604020202020204" pitchFamily="34" charset="0"/>
              </a:rPr>
              <a:t>medi for help  •  Jahresbericht 2025</a:t>
            </a:r>
            <a:endParaRPr lang="en-US" sz="900">
              <a:latin typeface="Arial" panose="020B0604020202020204" pitchFamily="34" charset="0"/>
              <a:cs typeface="Arial" panose="020B0604020202020204" pitchFamily="34" charset="0"/>
            </a:endParaRPr>
          </a:p>
        </p:txBody>
      </p:sp>
      <p:sp>
        <p:nvSpPr>
          <p:cNvPr id="24" name="Text 21"/>
          <p:cNvSpPr/>
          <p:nvPr/>
        </p:nvSpPr>
        <p:spPr>
          <a:xfrm>
            <a:off x="11247120" y="6583680"/>
            <a:ext cx="640080" cy="274320"/>
          </a:xfrm>
          <a:prstGeom prst="rect">
            <a:avLst/>
          </a:prstGeom>
          <a:noFill/>
          <a:ln/>
        </p:spPr>
        <p:txBody>
          <a:bodyPr wrap="square" lIns="0" tIns="0" rIns="0" bIns="0" rtlCol="0" anchor="ctr"/>
          <a:lstStyle/>
          <a:p>
            <a:pPr marL="0" indent="0" algn="r">
              <a:buNone/>
            </a:pPr>
            <a:r>
              <a:rPr lang="en-US" sz="900">
                <a:solidFill>
                  <a:srgbClr val="FFFFFF"/>
                </a:solidFill>
                <a:latin typeface="Calibri" pitchFamily="34" charset="0"/>
                <a:ea typeface="Calibri" pitchFamily="34" charset="-122"/>
                <a:cs typeface="Calibri" pitchFamily="34" charset="-120"/>
              </a:rPr>
              <a:t>7 / 25</a:t>
            </a:r>
            <a:endParaRPr lang="en-US" sz="9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8F5F0"/>
        </a:solidFill>
        <a:effectLst/>
      </p:bgPr>
    </p:bg>
    <p:spTree>
      <p:nvGrpSpPr>
        <p:cNvPr id="1" name="">
          <a:extLst>
            <a:ext uri="{FF2B5EF4-FFF2-40B4-BE49-F238E27FC236}">
              <a16:creationId xmlns:a16="http://schemas.microsoft.com/office/drawing/2014/main" id="{0579BDC3-246E-0586-1352-BC7800B4EB19}"/>
            </a:ext>
          </a:extLst>
        </p:cNvPr>
        <p:cNvGrpSpPr/>
        <p:nvPr/>
      </p:nvGrpSpPr>
      <p:grpSpPr>
        <a:xfrm>
          <a:off x="0" y="0"/>
          <a:ext cx="0" cy="0"/>
          <a:chOff x="0" y="0"/>
          <a:chExt cx="0" cy="0"/>
        </a:xfrm>
      </p:grpSpPr>
      <p:sp>
        <p:nvSpPr>
          <p:cNvPr id="2" name="Shape 0">
            <a:extLst>
              <a:ext uri="{FF2B5EF4-FFF2-40B4-BE49-F238E27FC236}">
                <a16:creationId xmlns:a16="http://schemas.microsoft.com/office/drawing/2014/main" id="{1899F693-54DC-E0E0-A159-7F1A26DD1192}"/>
              </a:ext>
            </a:extLst>
          </p:cNvPr>
          <p:cNvSpPr/>
          <p:nvPr/>
        </p:nvSpPr>
        <p:spPr>
          <a:xfrm>
            <a:off x="457200" y="457200"/>
            <a:ext cx="182880" cy="320040"/>
          </a:xfrm>
          <a:prstGeom prst="rect">
            <a:avLst/>
          </a:prstGeom>
          <a:solidFill>
            <a:srgbClr val="F39200"/>
          </a:solidFill>
          <a:ln w="12700">
            <a:solidFill>
              <a:srgbClr val="F39200"/>
            </a:solidFill>
            <a:prstDash val="solid"/>
          </a:ln>
        </p:spPr>
        <p:txBody>
          <a:bodyPr/>
          <a:lstStyle/>
          <a:p>
            <a:endParaRPr lang="de-DE"/>
          </a:p>
        </p:txBody>
      </p:sp>
      <p:sp>
        <p:nvSpPr>
          <p:cNvPr id="3" name="Text 1">
            <a:extLst>
              <a:ext uri="{FF2B5EF4-FFF2-40B4-BE49-F238E27FC236}">
                <a16:creationId xmlns:a16="http://schemas.microsoft.com/office/drawing/2014/main" id="{712EDE0F-C8B0-4F81-BDC8-5AC8D41C60C2}"/>
              </a:ext>
            </a:extLst>
          </p:cNvPr>
          <p:cNvSpPr/>
          <p:nvPr/>
        </p:nvSpPr>
        <p:spPr>
          <a:xfrm>
            <a:off x="713232" y="457200"/>
            <a:ext cx="5486400" cy="320040"/>
          </a:xfrm>
          <a:prstGeom prst="rect">
            <a:avLst/>
          </a:prstGeom>
          <a:noFill/>
          <a:ln/>
        </p:spPr>
        <p:txBody>
          <a:bodyPr wrap="square" lIns="0" tIns="0" rIns="0" bIns="0" rtlCol="0" anchor="ctr"/>
          <a:lstStyle/>
          <a:p>
            <a:pPr marL="0" indent="0">
              <a:buNone/>
            </a:pPr>
            <a:r>
              <a:rPr lang="en-US" sz="1100" b="1" kern="0" spc="300">
                <a:solidFill>
                  <a:srgbClr val="F39200"/>
                </a:solidFill>
                <a:latin typeface="Arial" panose="020B0604020202020204" pitchFamily="34" charset="0"/>
                <a:ea typeface="Calibri" pitchFamily="34" charset="-122"/>
                <a:cs typeface="Arial" panose="020B0604020202020204" pitchFamily="34" charset="0"/>
              </a:rPr>
              <a:t>05  •  CAMP WATCHME USA</a:t>
            </a:r>
            <a:endParaRPr lang="en-US" sz="1100">
              <a:latin typeface="Arial" panose="020B0604020202020204" pitchFamily="34" charset="0"/>
              <a:cs typeface="Arial" panose="020B0604020202020204" pitchFamily="34" charset="0"/>
            </a:endParaRPr>
          </a:p>
        </p:txBody>
      </p:sp>
      <p:sp>
        <p:nvSpPr>
          <p:cNvPr id="4" name="Text 2">
            <a:extLst>
              <a:ext uri="{FF2B5EF4-FFF2-40B4-BE49-F238E27FC236}">
                <a16:creationId xmlns:a16="http://schemas.microsoft.com/office/drawing/2014/main" id="{F6FC6DB0-F3EC-E50D-E432-E1A8428CA490}"/>
              </a:ext>
            </a:extLst>
          </p:cNvPr>
          <p:cNvSpPr/>
          <p:nvPr/>
        </p:nvSpPr>
        <p:spPr>
          <a:xfrm>
            <a:off x="457200" y="868680"/>
            <a:ext cx="11247120" cy="731520"/>
          </a:xfrm>
          <a:prstGeom prst="rect">
            <a:avLst/>
          </a:prstGeom>
          <a:noFill/>
          <a:ln/>
        </p:spPr>
        <p:txBody>
          <a:bodyPr wrap="square" lIns="0" tIns="0" rIns="0" bIns="0" rtlCol="0" anchor="ctr"/>
          <a:lstStyle/>
          <a:p>
            <a:pPr marL="0" indent="0">
              <a:buNone/>
            </a:pPr>
            <a:r>
              <a:rPr lang="en-US" sz="3200" b="1">
                <a:solidFill>
                  <a:srgbClr val="E6007E"/>
                </a:solidFill>
                <a:latin typeface="Arial" panose="020B0604020202020204" pitchFamily="34" charset="0"/>
                <a:ea typeface="Georgia" pitchFamily="34" charset="-122"/>
                <a:cs typeface="Arial" panose="020B0604020202020204" pitchFamily="34" charset="0"/>
              </a:rPr>
              <a:t>Camp WatchMe</a:t>
            </a:r>
            <a:endParaRPr lang="en-US" sz="3200">
              <a:latin typeface="Arial" panose="020B0604020202020204" pitchFamily="34" charset="0"/>
              <a:cs typeface="Arial" panose="020B0604020202020204" pitchFamily="34" charset="0"/>
            </a:endParaRPr>
          </a:p>
        </p:txBody>
      </p:sp>
      <p:sp>
        <p:nvSpPr>
          <p:cNvPr id="6" name="Text 4">
            <a:extLst>
              <a:ext uri="{FF2B5EF4-FFF2-40B4-BE49-F238E27FC236}">
                <a16:creationId xmlns:a16="http://schemas.microsoft.com/office/drawing/2014/main" id="{14B5FDF1-A8AF-D0DF-4110-B0F210113CFE}"/>
              </a:ext>
            </a:extLst>
          </p:cNvPr>
          <p:cNvSpPr/>
          <p:nvPr/>
        </p:nvSpPr>
        <p:spPr>
          <a:xfrm>
            <a:off x="457200" y="1954674"/>
            <a:ext cx="6362192" cy="1280160"/>
          </a:xfrm>
          <a:prstGeom prst="rect">
            <a:avLst/>
          </a:prstGeom>
          <a:noFill/>
          <a:ln/>
        </p:spPr>
        <p:txBody>
          <a:bodyPr wrap="square" lIns="0" tIns="0" rIns="0" bIns="0" rtlCol="0" anchor="ctr"/>
          <a:lstStyle/>
          <a:p>
            <a:r>
              <a:rPr lang="en-US" sz="1400" err="1">
                <a:solidFill>
                  <a:srgbClr val="1A1A1A"/>
                </a:solidFill>
                <a:latin typeface="Arial" panose="020B0604020202020204" pitchFamily="34" charset="0"/>
                <a:ea typeface="Calibri" pitchFamily="34" charset="-122"/>
                <a:cs typeface="Arial" panose="020B0604020202020204" pitchFamily="34" charset="0"/>
              </a:rPr>
              <a:t>Einmal</a:t>
            </a:r>
            <a:r>
              <a:rPr lang="en-US" sz="1400">
                <a:solidFill>
                  <a:srgbClr val="1A1A1A"/>
                </a:solidFill>
                <a:latin typeface="Arial" panose="020B0604020202020204" pitchFamily="34" charset="0"/>
                <a:ea typeface="Calibri" pitchFamily="34" charset="-122"/>
                <a:cs typeface="Arial" panose="020B0604020202020204" pitchFamily="34" charset="0"/>
              </a:rPr>
              <a:t> im Jahr </a:t>
            </a:r>
            <a:r>
              <a:rPr lang="en-US" sz="1400" err="1">
                <a:solidFill>
                  <a:srgbClr val="1A1A1A"/>
                </a:solidFill>
                <a:latin typeface="Arial" panose="020B0604020202020204" pitchFamily="34" charset="0"/>
                <a:ea typeface="Calibri" pitchFamily="34" charset="-122"/>
                <a:cs typeface="Arial" panose="020B0604020202020204" pitchFamily="34" charset="0"/>
              </a:rPr>
              <a:t>bietet</a:t>
            </a:r>
            <a:r>
              <a:rPr lang="en-US" sz="1400">
                <a:solidFill>
                  <a:srgbClr val="1A1A1A"/>
                </a:solidFill>
                <a:latin typeface="Arial" panose="020B0604020202020204" pitchFamily="34" charset="0"/>
                <a:ea typeface="Calibri" pitchFamily="34" charset="-122"/>
                <a:cs typeface="Arial" panose="020B0604020202020204" pitchFamily="34" charset="0"/>
              </a:rPr>
              <a:t> das Camp </a:t>
            </a:r>
            <a:r>
              <a:rPr lang="en-US" sz="1400" err="1">
                <a:solidFill>
                  <a:srgbClr val="1A1A1A"/>
                </a:solidFill>
                <a:latin typeface="Arial" panose="020B0604020202020204" pitchFamily="34" charset="0"/>
                <a:ea typeface="Calibri" pitchFamily="34" charset="-122"/>
                <a:cs typeface="Arial" panose="020B0604020202020204" pitchFamily="34" charset="0"/>
              </a:rPr>
              <a:t>WatchMe</a:t>
            </a:r>
            <a:r>
              <a:rPr lang="en-US" sz="1400">
                <a:solidFill>
                  <a:srgbClr val="1A1A1A"/>
                </a:solidFill>
                <a:latin typeface="Arial" panose="020B0604020202020204" pitchFamily="34" charset="0"/>
                <a:ea typeface="Calibri" pitchFamily="34" charset="-122"/>
                <a:cs typeface="Arial" panose="020B0604020202020204" pitchFamily="34" charset="0"/>
              </a:rPr>
              <a:t> </a:t>
            </a:r>
            <a:r>
              <a:rPr lang="en-US" sz="1400" err="1">
                <a:solidFill>
                  <a:srgbClr val="1A1A1A"/>
                </a:solidFill>
                <a:latin typeface="Arial" panose="020B0604020202020204" pitchFamily="34" charset="0"/>
                <a:ea typeface="Calibri" pitchFamily="34" charset="-122"/>
                <a:cs typeface="Arial" panose="020B0604020202020204" pitchFamily="34" charset="0"/>
              </a:rPr>
              <a:t>jungen</a:t>
            </a:r>
            <a:r>
              <a:rPr lang="en-US" sz="1400">
                <a:solidFill>
                  <a:srgbClr val="1A1A1A"/>
                </a:solidFill>
                <a:latin typeface="Arial" panose="020B0604020202020204" pitchFamily="34" charset="0"/>
                <a:ea typeface="Calibri" pitchFamily="34" charset="-122"/>
                <a:cs typeface="Arial" panose="020B0604020202020204" pitchFamily="34" charset="0"/>
              </a:rPr>
              <a:t> </a:t>
            </a:r>
            <a:r>
              <a:rPr lang="en-US" sz="1400" err="1">
                <a:solidFill>
                  <a:srgbClr val="1A1A1A"/>
                </a:solidFill>
                <a:latin typeface="Arial" panose="020B0604020202020204" pitchFamily="34" charset="0"/>
                <a:ea typeface="Calibri" pitchFamily="34" charset="-122"/>
                <a:cs typeface="Arial" panose="020B0604020202020204" pitchFamily="34" charset="0"/>
              </a:rPr>
              <a:t>Lymphödem-Patient:innen</a:t>
            </a:r>
            <a:r>
              <a:rPr lang="en-US" sz="1400">
                <a:solidFill>
                  <a:srgbClr val="1A1A1A"/>
                </a:solidFill>
                <a:latin typeface="Arial" panose="020B0604020202020204" pitchFamily="34" charset="0"/>
                <a:ea typeface="Calibri" pitchFamily="34" charset="-122"/>
                <a:cs typeface="Arial" panose="020B0604020202020204" pitchFamily="34" charset="0"/>
              </a:rPr>
              <a:t> im Alter von 5 bis 17 Jahren und </a:t>
            </a:r>
            <a:r>
              <a:rPr lang="en-US" sz="1400" err="1">
                <a:solidFill>
                  <a:srgbClr val="1A1A1A"/>
                </a:solidFill>
                <a:latin typeface="Arial" panose="020B0604020202020204" pitchFamily="34" charset="0"/>
                <a:ea typeface="Calibri" pitchFamily="34" charset="-122"/>
                <a:cs typeface="Arial" panose="020B0604020202020204" pitchFamily="34" charset="0"/>
              </a:rPr>
              <a:t>deren</a:t>
            </a:r>
            <a:r>
              <a:rPr lang="en-US" sz="1400">
                <a:solidFill>
                  <a:srgbClr val="1A1A1A"/>
                </a:solidFill>
                <a:latin typeface="Arial" panose="020B0604020202020204" pitchFamily="34" charset="0"/>
                <a:ea typeface="Calibri" pitchFamily="34" charset="-122"/>
                <a:cs typeface="Arial" panose="020B0604020202020204" pitchFamily="34" charset="0"/>
              </a:rPr>
              <a:t> </a:t>
            </a:r>
            <a:r>
              <a:rPr lang="en-US" sz="1400" err="1">
                <a:solidFill>
                  <a:srgbClr val="1A1A1A"/>
                </a:solidFill>
                <a:latin typeface="Arial" panose="020B0604020202020204" pitchFamily="34" charset="0"/>
                <a:ea typeface="Calibri" pitchFamily="34" charset="-122"/>
                <a:cs typeface="Arial" panose="020B0604020202020204" pitchFamily="34" charset="0"/>
              </a:rPr>
              <a:t>Familien</a:t>
            </a:r>
            <a:r>
              <a:rPr lang="en-US" sz="1400">
                <a:solidFill>
                  <a:srgbClr val="1A1A1A"/>
                </a:solidFill>
                <a:latin typeface="Arial" panose="020B0604020202020204" pitchFamily="34" charset="0"/>
                <a:ea typeface="Calibri" pitchFamily="34" charset="-122"/>
                <a:cs typeface="Arial" panose="020B0604020202020204" pitchFamily="34" charset="0"/>
              </a:rPr>
              <a:t> </a:t>
            </a:r>
            <a:r>
              <a:rPr lang="en-US" sz="1400" err="1">
                <a:solidFill>
                  <a:srgbClr val="1A1A1A"/>
                </a:solidFill>
                <a:latin typeface="Arial" panose="020B0604020202020204" pitchFamily="34" charset="0"/>
                <a:ea typeface="Calibri" pitchFamily="34" charset="-122"/>
                <a:cs typeface="Arial" panose="020B0604020202020204" pitchFamily="34" charset="0"/>
              </a:rPr>
              <a:t>ein</a:t>
            </a:r>
            <a:r>
              <a:rPr lang="en-US" sz="1400">
                <a:solidFill>
                  <a:srgbClr val="1A1A1A"/>
                </a:solidFill>
                <a:latin typeface="Arial" panose="020B0604020202020204" pitchFamily="34" charset="0"/>
                <a:ea typeface="Calibri" pitchFamily="34" charset="-122"/>
                <a:cs typeface="Arial" panose="020B0604020202020204" pitchFamily="34" charset="0"/>
              </a:rPr>
              <a:t> </a:t>
            </a:r>
            <a:r>
              <a:rPr lang="en-US" sz="1400" err="1">
                <a:solidFill>
                  <a:srgbClr val="1A1A1A"/>
                </a:solidFill>
                <a:latin typeface="Arial" panose="020B0604020202020204" pitchFamily="34" charset="0"/>
                <a:ea typeface="Calibri" pitchFamily="34" charset="-122"/>
                <a:cs typeface="Arial" panose="020B0604020202020204" pitchFamily="34" charset="0"/>
              </a:rPr>
              <a:t>Rundum-Programm</a:t>
            </a:r>
            <a:r>
              <a:rPr lang="en-US" sz="1400">
                <a:solidFill>
                  <a:srgbClr val="1A1A1A"/>
                </a:solidFill>
                <a:latin typeface="Arial" panose="020B0604020202020204" pitchFamily="34" charset="0"/>
                <a:ea typeface="Calibri" pitchFamily="34" charset="-122"/>
                <a:cs typeface="Arial" panose="020B0604020202020204" pitchFamily="34" charset="0"/>
              </a:rPr>
              <a:t>: </a:t>
            </a:r>
            <a:r>
              <a:rPr lang="en-US" sz="1400" err="1">
                <a:solidFill>
                  <a:srgbClr val="1A1A1A"/>
                </a:solidFill>
                <a:latin typeface="Arial" panose="020B0604020202020204" pitchFamily="34" charset="0"/>
                <a:ea typeface="Calibri" pitchFamily="34" charset="-122"/>
                <a:cs typeface="Arial" panose="020B0604020202020204" pitchFamily="34" charset="0"/>
              </a:rPr>
              <a:t>medizinische</a:t>
            </a:r>
            <a:r>
              <a:rPr lang="en-US" sz="1400">
                <a:solidFill>
                  <a:srgbClr val="1A1A1A"/>
                </a:solidFill>
                <a:latin typeface="Arial" panose="020B0604020202020204" pitchFamily="34" charset="0"/>
                <a:ea typeface="Calibri" pitchFamily="34" charset="-122"/>
                <a:cs typeface="Arial" panose="020B0604020202020204" pitchFamily="34" charset="0"/>
              </a:rPr>
              <a:t> </a:t>
            </a:r>
            <a:r>
              <a:rPr lang="en-US" sz="1400" err="1">
                <a:solidFill>
                  <a:srgbClr val="1A1A1A"/>
                </a:solidFill>
                <a:latin typeface="Arial" panose="020B0604020202020204" pitchFamily="34" charset="0"/>
                <a:ea typeface="Calibri" pitchFamily="34" charset="-122"/>
                <a:cs typeface="Arial" panose="020B0604020202020204" pitchFamily="34" charset="0"/>
              </a:rPr>
              <a:t>Beratung</a:t>
            </a:r>
            <a:r>
              <a:rPr lang="en-US" sz="1400">
                <a:solidFill>
                  <a:srgbClr val="1A1A1A"/>
                </a:solidFill>
                <a:latin typeface="Arial" panose="020B0604020202020204" pitchFamily="34" charset="0"/>
                <a:ea typeface="Calibri" pitchFamily="34" charset="-122"/>
                <a:cs typeface="Arial" panose="020B0604020202020204" pitchFamily="34" charset="0"/>
              </a:rPr>
              <a:t>, </a:t>
            </a:r>
            <a:r>
              <a:rPr lang="en-US" sz="1400" err="1">
                <a:solidFill>
                  <a:srgbClr val="1A1A1A"/>
                </a:solidFill>
                <a:latin typeface="Arial" panose="020B0604020202020204" pitchFamily="34" charset="0"/>
                <a:ea typeface="Calibri" pitchFamily="34" charset="-122"/>
                <a:cs typeface="Arial" panose="020B0604020202020204" pitchFamily="34" charset="0"/>
              </a:rPr>
              <a:t>passgenaue</a:t>
            </a:r>
            <a:r>
              <a:rPr lang="en-US" sz="1400">
                <a:solidFill>
                  <a:srgbClr val="1A1A1A"/>
                </a:solidFill>
                <a:latin typeface="Arial" panose="020B0604020202020204" pitchFamily="34" charset="0"/>
                <a:ea typeface="Calibri" pitchFamily="34" charset="-122"/>
                <a:cs typeface="Arial" panose="020B0604020202020204" pitchFamily="34" charset="0"/>
              </a:rPr>
              <a:t> </a:t>
            </a:r>
            <a:r>
              <a:rPr lang="en-US" sz="1400" err="1">
                <a:solidFill>
                  <a:srgbClr val="1A1A1A"/>
                </a:solidFill>
                <a:latin typeface="Arial" panose="020B0604020202020204" pitchFamily="34" charset="0"/>
                <a:ea typeface="Calibri" pitchFamily="34" charset="-122"/>
                <a:cs typeface="Arial" panose="020B0604020202020204" pitchFamily="34" charset="0"/>
              </a:rPr>
              <a:t>Versorgung</a:t>
            </a:r>
            <a:r>
              <a:rPr lang="en-US" sz="1400">
                <a:solidFill>
                  <a:srgbClr val="1A1A1A"/>
                </a:solidFill>
                <a:latin typeface="Arial" panose="020B0604020202020204" pitchFamily="34" charset="0"/>
                <a:ea typeface="Calibri" pitchFamily="34" charset="-122"/>
                <a:cs typeface="Arial" panose="020B0604020202020204" pitchFamily="34" charset="0"/>
              </a:rPr>
              <a:t> und </a:t>
            </a:r>
            <a:r>
              <a:rPr lang="en-US" sz="1400" err="1">
                <a:solidFill>
                  <a:srgbClr val="1A1A1A"/>
                </a:solidFill>
                <a:latin typeface="Arial" panose="020B0604020202020204" pitchFamily="34" charset="0"/>
                <a:ea typeface="Calibri" pitchFamily="34" charset="-122"/>
                <a:cs typeface="Arial" panose="020B0604020202020204" pitchFamily="34" charset="0"/>
              </a:rPr>
              <a:t>Austausch</a:t>
            </a:r>
            <a:r>
              <a:rPr lang="en-US" sz="1400">
                <a:solidFill>
                  <a:srgbClr val="1A1A1A"/>
                </a:solidFill>
                <a:latin typeface="Arial" panose="020B0604020202020204" pitchFamily="34" charset="0"/>
                <a:ea typeface="Calibri" pitchFamily="34" charset="-122"/>
                <a:cs typeface="Arial" panose="020B0604020202020204" pitchFamily="34" charset="0"/>
              </a:rPr>
              <a:t> </a:t>
            </a:r>
            <a:r>
              <a:rPr lang="en-US" sz="1400" err="1">
                <a:solidFill>
                  <a:srgbClr val="1A1A1A"/>
                </a:solidFill>
                <a:latin typeface="Arial" panose="020B0604020202020204" pitchFamily="34" charset="0"/>
                <a:ea typeface="Calibri" pitchFamily="34" charset="-122"/>
                <a:cs typeface="Arial" panose="020B0604020202020204" pitchFamily="34" charset="0"/>
              </a:rPr>
              <a:t>mit</a:t>
            </a:r>
            <a:r>
              <a:rPr lang="en-US" sz="1400">
                <a:solidFill>
                  <a:srgbClr val="1A1A1A"/>
                </a:solidFill>
                <a:latin typeface="Arial" panose="020B0604020202020204" pitchFamily="34" charset="0"/>
                <a:ea typeface="Calibri" pitchFamily="34" charset="-122"/>
                <a:cs typeface="Arial" panose="020B0604020202020204" pitchFamily="34" charset="0"/>
              </a:rPr>
              <a:t> </a:t>
            </a:r>
            <a:r>
              <a:rPr lang="en-US" sz="1400" err="1">
                <a:solidFill>
                  <a:srgbClr val="1A1A1A"/>
                </a:solidFill>
                <a:latin typeface="Arial" panose="020B0604020202020204" pitchFamily="34" charset="0"/>
                <a:ea typeface="Calibri" pitchFamily="34" charset="-122"/>
                <a:cs typeface="Arial" panose="020B0604020202020204" pitchFamily="34" charset="0"/>
              </a:rPr>
              <a:t>Expert:innen</a:t>
            </a:r>
            <a:r>
              <a:rPr lang="en-US" sz="1400">
                <a:solidFill>
                  <a:srgbClr val="1A1A1A"/>
                </a:solidFill>
                <a:latin typeface="Arial" panose="020B0604020202020204" pitchFamily="34" charset="0"/>
                <a:ea typeface="Calibri" pitchFamily="34" charset="-122"/>
                <a:cs typeface="Arial" panose="020B0604020202020204" pitchFamily="34" charset="0"/>
              </a:rPr>
              <a:t> – und das </a:t>
            </a:r>
            <a:r>
              <a:rPr lang="en-US" sz="1400" err="1">
                <a:solidFill>
                  <a:srgbClr val="1A1A1A"/>
                </a:solidFill>
                <a:latin typeface="Arial" panose="020B0604020202020204" pitchFamily="34" charset="0"/>
                <a:ea typeface="Calibri" pitchFamily="34" charset="-122"/>
                <a:cs typeface="Arial" panose="020B0604020202020204" pitchFamily="34" charset="0"/>
              </a:rPr>
              <a:t>alles</a:t>
            </a:r>
            <a:r>
              <a:rPr lang="en-US" sz="1400">
                <a:solidFill>
                  <a:srgbClr val="1A1A1A"/>
                </a:solidFill>
                <a:latin typeface="Arial" panose="020B0604020202020204" pitchFamily="34" charset="0"/>
                <a:ea typeface="Calibri" pitchFamily="34" charset="-122"/>
                <a:cs typeface="Arial" panose="020B0604020202020204" pitchFamily="34" charset="0"/>
              </a:rPr>
              <a:t> in </a:t>
            </a:r>
            <a:r>
              <a:rPr lang="en-US" sz="1400" err="1">
                <a:solidFill>
                  <a:srgbClr val="1A1A1A"/>
                </a:solidFill>
                <a:latin typeface="Arial" panose="020B0604020202020204" pitchFamily="34" charset="0"/>
                <a:ea typeface="Calibri" pitchFamily="34" charset="-122"/>
                <a:cs typeface="Arial" panose="020B0604020202020204" pitchFamily="34" charset="0"/>
              </a:rPr>
              <a:t>einer</a:t>
            </a:r>
            <a:r>
              <a:rPr lang="en-US" sz="1400">
                <a:solidFill>
                  <a:srgbClr val="1A1A1A"/>
                </a:solidFill>
                <a:latin typeface="Arial" panose="020B0604020202020204" pitchFamily="34" charset="0"/>
                <a:ea typeface="Calibri" pitchFamily="34" charset="-122"/>
                <a:cs typeface="Arial" panose="020B0604020202020204" pitchFamily="34" charset="0"/>
              </a:rPr>
              <a:t> </a:t>
            </a:r>
            <a:r>
              <a:rPr lang="en-US" sz="1400" err="1">
                <a:solidFill>
                  <a:srgbClr val="1A1A1A"/>
                </a:solidFill>
                <a:latin typeface="Arial" panose="020B0604020202020204" pitchFamily="34" charset="0"/>
                <a:ea typeface="Calibri" pitchFamily="34" charset="-122"/>
                <a:cs typeface="Arial" panose="020B0604020202020204" pitchFamily="34" charset="0"/>
              </a:rPr>
              <a:t>ausgelassenen</a:t>
            </a:r>
            <a:r>
              <a:rPr lang="en-US" sz="1400">
                <a:solidFill>
                  <a:srgbClr val="1A1A1A"/>
                </a:solidFill>
                <a:latin typeface="Arial" panose="020B0604020202020204" pitchFamily="34" charset="0"/>
                <a:ea typeface="Calibri" pitchFamily="34" charset="-122"/>
                <a:cs typeface="Arial" panose="020B0604020202020204" pitchFamily="34" charset="0"/>
              </a:rPr>
              <a:t> </a:t>
            </a:r>
            <a:r>
              <a:rPr lang="en-US" sz="1400" err="1">
                <a:solidFill>
                  <a:srgbClr val="1A1A1A"/>
                </a:solidFill>
                <a:latin typeface="Arial" panose="020B0604020202020204" pitchFamily="34" charset="0"/>
                <a:ea typeface="Calibri" pitchFamily="34" charset="-122"/>
                <a:cs typeface="Arial" panose="020B0604020202020204" pitchFamily="34" charset="0"/>
              </a:rPr>
              <a:t>Freizeitatmosphäre</a:t>
            </a:r>
            <a:r>
              <a:rPr lang="en-US" sz="1400">
                <a:solidFill>
                  <a:srgbClr val="1A1A1A"/>
                </a:solidFill>
                <a:latin typeface="Arial" panose="020B0604020202020204" pitchFamily="34" charset="0"/>
                <a:ea typeface="Calibri" pitchFamily="34" charset="-122"/>
                <a:cs typeface="Arial" panose="020B0604020202020204" pitchFamily="34" charset="0"/>
              </a:rPr>
              <a:t> </a:t>
            </a:r>
            <a:r>
              <a:rPr lang="en-US" sz="1400" err="1">
                <a:solidFill>
                  <a:srgbClr val="1A1A1A"/>
                </a:solidFill>
                <a:latin typeface="Arial" panose="020B0604020202020204" pitchFamily="34" charset="0"/>
                <a:ea typeface="Calibri" pitchFamily="34" charset="-122"/>
                <a:cs typeface="Arial" panose="020B0604020202020204" pitchFamily="34" charset="0"/>
              </a:rPr>
              <a:t>mit</a:t>
            </a:r>
            <a:r>
              <a:rPr lang="en-US" sz="1400">
                <a:solidFill>
                  <a:srgbClr val="1A1A1A"/>
                </a:solidFill>
                <a:latin typeface="Arial" panose="020B0604020202020204" pitchFamily="34" charset="0"/>
                <a:ea typeface="Calibri" pitchFamily="34" charset="-122"/>
                <a:cs typeface="Arial" panose="020B0604020202020204" pitchFamily="34" charset="0"/>
              </a:rPr>
              <a:t> </a:t>
            </a:r>
            <a:r>
              <a:rPr lang="en-US" sz="1400" err="1">
                <a:solidFill>
                  <a:srgbClr val="1A1A1A"/>
                </a:solidFill>
                <a:latin typeface="Arial" panose="020B0604020202020204" pitchFamily="34" charset="0"/>
                <a:ea typeface="Calibri" pitchFamily="34" charset="-122"/>
                <a:cs typeface="Arial" panose="020B0604020202020204" pitchFamily="34" charset="0"/>
              </a:rPr>
              <a:t>Gleichgesinnten</a:t>
            </a:r>
            <a:r>
              <a:rPr lang="en-US" sz="1400">
                <a:solidFill>
                  <a:srgbClr val="1A1A1A"/>
                </a:solidFill>
                <a:latin typeface="Arial" panose="020B0604020202020204" pitchFamily="34" charset="0"/>
                <a:ea typeface="Calibri" pitchFamily="34" charset="-122"/>
                <a:cs typeface="Arial" panose="020B0604020202020204" pitchFamily="34" charset="0"/>
              </a:rPr>
              <a:t>.</a:t>
            </a:r>
            <a:endParaRPr lang="en-US" sz="1400">
              <a:latin typeface="Arial" panose="020B0604020202020204" pitchFamily="34" charset="0"/>
              <a:cs typeface="Arial" panose="020B0604020202020204" pitchFamily="34" charset="0"/>
            </a:endParaRPr>
          </a:p>
        </p:txBody>
      </p:sp>
      <p:sp>
        <p:nvSpPr>
          <p:cNvPr id="7" name="Text 5">
            <a:extLst>
              <a:ext uri="{FF2B5EF4-FFF2-40B4-BE49-F238E27FC236}">
                <a16:creationId xmlns:a16="http://schemas.microsoft.com/office/drawing/2014/main" id="{DA8AA952-2F9E-E9AC-78DA-2B60F415364A}"/>
              </a:ext>
            </a:extLst>
          </p:cNvPr>
          <p:cNvSpPr/>
          <p:nvPr/>
        </p:nvSpPr>
        <p:spPr>
          <a:xfrm>
            <a:off x="256032" y="2526268"/>
            <a:ext cx="6400800" cy="1645920"/>
          </a:xfrm>
          <a:prstGeom prst="rect">
            <a:avLst/>
          </a:prstGeom>
          <a:noFill/>
          <a:ln/>
        </p:spPr>
        <p:txBody>
          <a:bodyPr wrap="square" lIns="0" tIns="0" rIns="0" bIns="0" rtlCol="0" anchor="ctr"/>
          <a:lstStyle/>
          <a:p>
            <a:endParaRPr lang="en-US" sz="1200" b="1">
              <a:solidFill>
                <a:srgbClr val="E6007E"/>
              </a:solidFill>
              <a:latin typeface="Calibri" pitchFamily="34" charset="0"/>
              <a:ea typeface="Calibri" pitchFamily="34" charset="-122"/>
              <a:cs typeface="Calibri" pitchFamily="34" charset="-120"/>
            </a:endParaRPr>
          </a:p>
        </p:txBody>
      </p:sp>
      <p:sp>
        <p:nvSpPr>
          <p:cNvPr id="8" name="Shape 6">
            <a:extLst>
              <a:ext uri="{FF2B5EF4-FFF2-40B4-BE49-F238E27FC236}">
                <a16:creationId xmlns:a16="http://schemas.microsoft.com/office/drawing/2014/main" id="{5E17C621-4AC1-8850-528E-F38C4CBB335B}"/>
              </a:ext>
            </a:extLst>
          </p:cNvPr>
          <p:cNvSpPr/>
          <p:nvPr/>
        </p:nvSpPr>
        <p:spPr>
          <a:xfrm>
            <a:off x="8555927" y="1155958"/>
            <a:ext cx="2688336" cy="3415875"/>
          </a:xfrm>
          <a:prstGeom prst="rect">
            <a:avLst/>
          </a:prstGeom>
          <a:solidFill>
            <a:schemeClr val="bg1"/>
          </a:solidFill>
          <a:ln w="12700">
            <a:solidFill>
              <a:srgbClr val="F7F6F4"/>
            </a:solidFill>
            <a:prstDash val="solid"/>
          </a:ln>
        </p:spPr>
        <p:txBody>
          <a:bodyPr/>
          <a:lstStyle/>
          <a:p>
            <a:endParaRPr lang="de-DE"/>
          </a:p>
        </p:txBody>
      </p:sp>
      <p:sp>
        <p:nvSpPr>
          <p:cNvPr id="9" name="Shape 7">
            <a:extLst>
              <a:ext uri="{FF2B5EF4-FFF2-40B4-BE49-F238E27FC236}">
                <a16:creationId xmlns:a16="http://schemas.microsoft.com/office/drawing/2014/main" id="{94E60285-6B30-6A65-E552-45109D0F74C1}"/>
              </a:ext>
            </a:extLst>
          </p:cNvPr>
          <p:cNvSpPr/>
          <p:nvPr/>
        </p:nvSpPr>
        <p:spPr>
          <a:xfrm>
            <a:off x="8555927" y="1089918"/>
            <a:ext cx="2688336" cy="91440"/>
          </a:xfrm>
          <a:prstGeom prst="rect">
            <a:avLst/>
          </a:prstGeom>
          <a:solidFill>
            <a:srgbClr val="F39200"/>
          </a:solidFill>
          <a:ln w="12700">
            <a:solidFill>
              <a:srgbClr val="F39200"/>
            </a:solidFill>
            <a:prstDash val="solid"/>
          </a:ln>
        </p:spPr>
        <p:txBody>
          <a:bodyPr/>
          <a:lstStyle/>
          <a:p>
            <a:endParaRPr lang="de-DE"/>
          </a:p>
        </p:txBody>
      </p:sp>
      <p:sp>
        <p:nvSpPr>
          <p:cNvPr id="10" name="Text 8">
            <a:extLst>
              <a:ext uri="{FF2B5EF4-FFF2-40B4-BE49-F238E27FC236}">
                <a16:creationId xmlns:a16="http://schemas.microsoft.com/office/drawing/2014/main" id="{DC3D5ADD-45DE-6B99-BE8E-210DC2E07847}"/>
              </a:ext>
            </a:extLst>
          </p:cNvPr>
          <p:cNvSpPr/>
          <p:nvPr/>
        </p:nvSpPr>
        <p:spPr>
          <a:xfrm>
            <a:off x="8615475" y="1318517"/>
            <a:ext cx="2491628" cy="320040"/>
          </a:xfrm>
          <a:prstGeom prst="rect">
            <a:avLst/>
          </a:prstGeom>
          <a:noFill/>
          <a:ln/>
        </p:spPr>
        <p:txBody>
          <a:bodyPr wrap="square" lIns="0" tIns="0" rIns="0" bIns="0" rtlCol="0" anchor="ctr"/>
          <a:lstStyle/>
          <a:p>
            <a:pPr marL="0" indent="0">
              <a:buNone/>
            </a:pPr>
            <a:r>
              <a:rPr lang="en-US" sz="1400" b="1" kern="0" spc="200">
                <a:solidFill>
                  <a:srgbClr val="F39200"/>
                </a:solidFill>
                <a:latin typeface="Arial" panose="020B0604020202020204" pitchFamily="34" charset="0"/>
                <a:ea typeface="Calibri" pitchFamily="34" charset="-122"/>
                <a:cs typeface="Arial" panose="020B0604020202020204" pitchFamily="34" charset="0"/>
              </a:rPr>
              <a:t>CAMP WATCHME 2025</a:t>
            </a:r>
            <a:endParaRPr lang="en-US" sz="1400">
              <a:latin typeface="Arial" panose="020B0604020202020204" pitchFamily="34" charset="0"/>
              <a:cs typeface="Arial" panose="020B0604020202020204" pitchFamily="34" charset="0"/>
            </a:endParaRPr>
          </a:p>
        </p:txBody>
      </p:sp>
      <p:sp>
        <p:nvSpPr>
          <p:cNvPr id="11" name="Text 9">
            <a:extLst>
              <a:ext uri="{FF2B5EF4-FFF2-40B4-BE49-F238E27FC236}">
                <a16:creationId xmlns:a16="http://schemas.microsoft.com/office/drawing/2014/main" id="{21F29A17-3E83-543D-8D4E-9C7F4D201163}"/>
              </a:ext>
            </a:extLst>
          </p:cNvPr>
          <p:cNvSpPr/>
          <p:nvPr/>
        </p:nvSpPr>
        <p:spPr>
          <a:xfrm>
            <a:off x="8752635" y="1625660"/>
            <a:ext cx="2491628" cy="822960"/>
          </a:xfrm>
          <a:prstGeom prst="rect">
            <a:avLst/>
          </a:prstGeom>
          <a:noFill/>
          <a:ln/>
        </p:spPr>
        <p:txBody>
          <a:bodyPr wrap="square" lIns="0" tIns="0" rIns="0" bIns="0" rtlCol="0" anchor="ctr"/>
          <a:lstStyle/>
          <a:p>
            <a:pPr marL="0" indent="0">
              <a:buNone/>
            </a:pPr>
            <a:r>
              <a:rPr lang="en-US" sz="5600" b="1">
                <a:solidFill>
                  <a:srgbClr val="E6007E"/>
                </a:solidFill>
                <a:latin typeface="Arial" panose="020B0604020202020204" pitchFamily="34" charset="0"/>
                <a:ea typeface="Georgia" pitchFamily="34" charset="-122"/>
                <a:cs typeface="Arial" panose="020B0604020202020204" pitchFamily="34" charset="0"/>
              </a:rPr>
              <a:t>4</a:t>
            </a:r>
            <a:endParaRPr lang="en-US" sz="5600">
              <a:solidFill>
                <a:srgbClr val="E6007E"/>
              </a:solidFill>
              <a:latin typeface="Arial" panose="020B0604020202020204" pitchFamily="34" charset="0"/>
              <a:cs typeface="Arial" panose="020B0604020202020204" pitchFamily="34" charset="0"/>
            </a:endParaRPr>
          </a:p>
        </p:txBody>
      </p:sp>
      <p:sp>
        <p:nvSpPr>
          <p:cNvPr id="12" name="Text 10">
            <a:extLst>
              <a:ext uri="{FF2B5EF4-FFF2-40B4-BE49-F238E27FC236}">
                <a16:creationId xmlns:a16="http://schemas.microsoft.com/office/drawing/2014/main" id="{FCAED359-B12A-39EC-2612-14080DA2C7BC}"/>
              </a:ext>
            </a:extLst>
          </p:cNvPr>
          <p:cNvSpPr/>
          <p:nvPr/>
        </p:nvSpPr>
        <p:spPr>
          <a:xfrm>
            <a:off x="8752635" y="2407033"/>
            <a:ext cx="2491628" cy="320040"/>
          </a:xfrm>
          <a:prstGeom prst="rect">
            <a:avLst/>
          </a:prstGeom>
          <a:noFill/>
          <a:ln/>
        </p:spPr>
        <p:txBody>
          <a:bodyPr wrap="square" lIns="0" tIns="0" rIns="0" bIns="0" rtlCol="0" anchor="ctr"/>
          <a:lstStyle/>
          <a:p>
            <a:pPr marL="0" indent="0">
              <a:buNone/>
            </a:pPr>
            <a:r>
              <a:rPr lang="en-US" sz="1400">
                <a:latin typeface="Arial" panose="020B0604020202020204" pitchFamily="34" charset="0"/>
                <a:ea typeface="Calibri" pitchFamily="34" charset="-122"/>
                <a:cs typeface="Arial" panose="020B0604020202020204" pitchFamily="34" charset="0"/>
              </a:rPr>
              <a:t>Jahre Partnerschaft</a:t>
            </a:r>
            <a:endParaRPr lang="en-US" sz="1400">
              <a:latin typeface="Arial" panose="020B0604020202020204" pitchFamily="34" charset="0"/>
              <a:cs typeface="Arial" panose="020B0604020202020204" pitchFamily="34" charset="0"/>
            </a:endParaRPr>
          </a:p>
        </p:txBody>
      </p:sp>
      <p:sp>
        <p:nvSpPr>
          <p:cNvPr id="13" name="Shape 11">
            <a:extLst>
              <a:ext uri="{FF2B5EF4-FFF2-40B4-BE49-F238E27FC236}">
                <a16:creationId xmlns:a16="http://schemas.microsoft.com/office/drawing/2014/main" id="{DED41D8E-471E-4976-AB0B-F912070E2611}"/>
              </a:ext>
            </a:extLst>
          </p:cNvPr>
          <p:cNvSpPr/>
          <p:nvPr/>
        </p:nvSpPr>
        <p:spPr>
          <a:xfrm>
            <a:off x="8777836" y="2863895"/>
            <a:ext cx="2294921" cy="0"/>
          </a:xfrm>
          <a:prstGeom prst="line">
            <a:avLst/>
          </a:prstGeom>
          <a:noFill/>
          <a:ln w="12700">
            <a:solidFill>
              <a:srgbClr val="F39200"/>
            </a:solidFill>
            <a:prstDash val="solid"/>
          </a:ln>
        </p:spPr>
        <p:txBody>
          <a:bodyPr/>
          <a:lstStyle/>
          <a:p>
            <a:endParaRPr lang="de-DE"/>
          </a:p>
        </p:txBody>
      </p:sp>
      <p:sp>
        <p:nvSpPr>
          <p:cNvPr id="14" name="Text 12">
            <a:extLst>
              <a:ext uri="{FF2B5EF4-FFF2-40B4-BE49-F238E27FC236}">
                <a16:creationId xmlns:a16="http://schemas.microsoft.com/office/drawing/2014/main" id="{7148B0EE-4DE5-F3C7-D0D9-BBE292E15FCE}"/>
              </a:ext>
            </a:extLst>
          </p:cNvPr>
          <p:cNvSpPr/>
          <p:nvPr/>
        </p:nvSpPr>
        <p:spPr>
          <a:xfrm>
            <a:off x="8686800" y="2952412"/>
            <a:ext cx="2491628" cy="640080"/>
          </a:xfrm>
          <a:prstGeom prst="rect">
            <a:avLst/>
          </a:prstGeom>
          <a:noFill/>
          <a:ln/>
        </p:spPr>
        <p:txBody>
          <a:bodyPr wrap="square" lIns="0" tIns="0" rIns="0" bIns="0" rtlCol="0" anchor="ctr"/>
          <a:lstStyle/>
          <a:p>
            <a:pPr marL="0" indent="0">
              <a:buNone/>
            </a:pPr>
            <a:r>
              <a:rPr lang="en-US" sz="4400" b="1">
                <a:solidFill>
                  <a:srgbClr val="E6007E"/>
                </a:solidFill>
                <a:latin typeface="Arial" panose="020B0604020202020204" pitchFamily="34" charset="0"/>
                <a:ea typeface="Georgia" pitchFamily="34" charset="-122"/>
                <a:cs typeface="Arial" panose="020B0604020202020204" pitchFamily="34" charset="0"/>
              </a:rPr>
              <a:t>16</a:t>
            </a:r>
            <a:endParaRPr lang="en-US" sz="4400">
              <a:solidFill>
                <a:srgbClr val="E6007E"/>
              </a:solidFill>
              <a:latin typeface="Arial" panose="020B0604020202020204" pitchFamily="34" charset="0"/>
              <a:cs typeface="Arial" panose="020B0604020202020204" pitchFamily="34" charset="0"/>
            </a:endParaRPr>
          </a:p>
        </p:txBody>
      </p:sp>
      <p:sp>
        <p:nvSpPr>
          <p:cNvPr id="15" name="Text 13">
            <a:extLst>
              <a:ext uri="{FF2B5EF4-FFF2-40B4-BE49-F238E27FC236}">
                <a16:creationId xmlns:a16="http://schemas.microsoft.com/office/drawing/2014/main" id="{E06C1245-3F7C-97B4-DDED-DC5EF583B2BE}"/>
              </a:ext>
            </a:extLst>
          </p:cNvPr>
          <p:cNvSpPr/>
          <p:nvPr/>
        </p:nvSpPr>
        <p:spPr>
          <a:xfrm>
            <a:off x="8752635" y="3589309"/>
            <a:ext cx="2491628" cy="320040"/>
          </a:xfrm>
          <a:prstGeom prst="rect">
            <a:avLst/>
          </a:prstGeom>
          <a:noFill/>
          <a:ln/>
        </p:spPr>
        <p:txBody>
          <a:bodyPr wrap="square" lIns="0" tIns="0" rIns="0" bIns="0" rtlCol="0" anchor="ctr"/>
          <a:lstStyle/>
          <a:p>
            <a:pPr marL="0" indent="0">
              <a:buNone/>
            </a:pPr>
            <a:r>
              <a:rPr lang="en-US" sz="1400" err="1">
                <a:latin typeface="Arial" panose="020B0604020202020204" pitchFamily="34" charset="0"/>
                <a:ea typeface="Calibri" pitchFamily="34" charset="-122"/>
                <a:cs typeface="Arial" panose="020B0604020202020204" pitchFamily="34" charset="0"/>
              </a:rPr>
              <a:t>Patient:innen</a:t>
            </a:r>
            <a:r>
              <a:rPr lang="en-US" sz="1400">
                <a:latin typeface="Arial" panose="020B0604020202020204" pitchFamily="34" charset="0"/>
                <a:ea typeface="Calibri" pitchFamily="34" charset="-122"/>
                <a:cs typeface="Arial" panose="020B0604020202020204" pitchFamily="34" charset="0"/>
              </a:rPr>
              <a:t> </a:t>
            </a:r>
            <a:r>
              <a:rPr lang="en-US" sz="1400" err="1">
                <a:latin typeface="Arial" panose="020B0604020202020204" pitchFamily="34" charset="0"/>
                <a:ea typeface="Calibri" pitchFamily="34" charset="-122"/>
                <a:cs typeface="Arial" panose="020B0604020202020204" pitchFamily="34" charset="0"/>
              </a:rPr>
              <a:t>versorgt</a:t>
            </a:r>
            <a:r>
              <a:rPr lang="en-US" sz="1400">
                <a:latin typeface="Arial" panose="020B0604020202020204" pitchFamily="34" charset="0"/>
                <a:ea typeface="Calibri" pitchFamily="34" charset="-122"/>
                <a:cs typeface="Arial" panose="020B0604020202020204" pitchFamily="34" charset="0"/>
              </a:rPr>
              <a:t> (in 2025)</a:t>
            </a:r>
            <a:endParaRPr lang="en-US" sz="1400">
              <a:latin typeface="Arial" panose="020B0604020202020204" pitchFamily="34" charset="0"/>
              <a:cs typeface="Arial" panose="020B0604020202020204" pitchFamily="34" charset="0"/>
            </a:endParaRPr>
          </a:p>
        </p:txBody>
      </p:sp>
      <p:sp>
        <p:nvSpPr>
          <p:cNvPr id="16" name="Text 14">
            <a:extLst>
              <a:ext uri="{FF2B5EF4-FFF2-40B4-BE49-F238E27FC236}">
                <a16:creationId xmlns:a16="http://schemas.microsoft.com/office/drawing/2014/main" id="{0DAF6AF7-62D8-1418-94CE-03F6361DAA4E}"/>
              </a:ext>
            </a:extLst>
          </p:cNvPr>
          <p:cNvSpPr/>
          <p:nvPr/>
        </p:nvSpPr>
        <p:spPr>
          <a:xfrm>
            <a:off x="8777836" y="3909349"/>
            <a:ext cx="2491628" cy="320040"/>
          </a:xfrm>
          <a:prstGeom prst="rect">
            <a:avLst/>
          </a:prstGeom>
          <a:noFill/>
          <a:ln/>
        </p:spPr>
        <p:txBody>
          <a:bodyPr wrap="square" lIns="0" tIns="0" rIns="0" bIns="0" rtlCol="0" anchor="ctr"/>
          <a:lstStyle/>
          <a:p>
            <a:pPr marL="0" indent="0">
              <a:buNone/>
            </a:pPr>
            <a:r>
              <a:rPr lang="en-US" sz="1100" i="1">
                <a:latin typeface="Arial" panose="020B0604020202020204" pitchFamily="34" charset="0"/>
                <a:ea typeface="Calibri" pitchFamily="34" charset="-122"/>
                <a:cs typeface="Arial" panose="020B0604020202020204" pitchFamily="34" charset="0"/>
              </a:rPr>
              <a:t>Alter 5 bis 17 Jahre  •  individuelle Flachstrick-Versorgung</a:t>
            </a:r>
            <a:endParaRPr lang="en-US" sz="1100">
              <a:latin typeface="Arial" panose="020B0604020202020204" pitchFamily="34" charset="0"/>
              <a:cs typeface="Arial" panose="020B0604020202020204" pitchFamily="34" charset="0"/>
            </a:endParaRPr>
          </a:p>
        </p:txBody>
      </p:sp>
      <p:sp>
        <p:nvSpPr>
          <p:cNvPr id="19" name="Shape 15">
            <a:extLst>
              <a:ext uri="{FF2B5EF4-FFF2-40B4-BE49-F238E27FC236}">
                <a16:creationId xmlns:a16="http://schemas.microsoft.com/office/drawing/2014/main" id="{89493B6A-091B-DFE2-758B-B3EF96857FBB}"/>
              </a:ext>
            </a:extLst>
          </p:cNvPr>
          <p:cNvSpPr/>
          <p:nvPr/>
        </p:nvSpPr>
        <p:spPr>
          <a:xfrm>
            <a:off x="0" y="6583680"/>
            <a:ext cx="12161520" cy="274320"/>
          </a:xfrm>
          <a:prstGeom prst="rect">
            <a:avLst/>
          </a:prstGeom>
          <a:solidFill>
            <a:srgbClr val="E6007E"/>
          </a:solidFill>
          <a:ln w="12700">
            <a:solidFill>
              <a:srgbClr val="E6007E"/>
            </a:solidFill>
            <a:prstDash val="solid"/>
          </a:ln>
        </p:spPr>
        <p:txBody>
          <a:bodyPr/>
          <a:lstStyle/>
          <a:p>
            <a:endParaRPr lang="de-DE"/>
          </a:p>
        </p:txBody>
      </p:sp>
      <p:sp>
        <p:nvSpPr>
          <p:cNvPr id="20" name="Text 16">
            <a:extLst>
              <a:ext uri="{FF2B5EF4-FFF2-40B4-BE49-F238E27FC236}">
                <a16:creationId xmlns:a16="http://schemas.microsoft.com/office/drawing/2014/main" id="{7974C081-9C00-D16B-42EF-CC609CBD11A5}"/>
              </a:ext>
            </a:extLst>
          </p:cNvPr>
          <p:cNvSpPr/>
          <p:nvPr/>
        </p:nvSpPr>
        <p:spPr>
          <a:xfrm>
            <a:off x="457200" y="6583680"/>
            <a:ext cx="8229600" cy="274320"/>
          </a:xfrm>
          <a:prstGeom prst="rect">
            <a:avLst/>
          </a:prstGeom>
          <a:noFill/>
          <a:ln/>
        </p:spPr>
        <p:txBody>
          <a:bodyPr wrap="square" lIns="0" tIns="0" rIns="0" bIns="0" rtlCol="0" anchor="ctr"/>
          <a:lstStyle/>
          <a:p>
            <a:pPr marL="0" indent="0">
              <a:buNone/>
            </a:pPr>
            <a:r>
              <a:rPr lang="en-US" sz="900">
                <a:solidFill>
                  <a:srgbClr val="FFFFFF"/>
                </a:solidFill>
                <a:latin typeface="Arial" panose="020B0604020202020204" pitchFamily="34" charset="0"/>
                <a:ea typeface="Calibri" pitchFamily="34" charset="-122"/>
                <a:cs typeface="Arial" panose="020B0604020202020204" pitchFamily="34" charset="0"/>
              </a:rPr>
              <a:t>medi for help  •  Jahresbericht 2025</a:t>
            </a:r>
            <a:endParaRPr lang="en-US" sz="900">
              <a:latin typeface="Arial" panose="020B0604020202020204" pitchFamily="34" charset="0"/>
              <a:cs typeface="Arial" panose="020B0604020202020204" pitchFamily="34" charset="0"/>
            </a:endParaRPr>
          </a:p>
        </p:txBody>
      </p:sp>
      <p:sp>
        <p:nvSpPr>
          <p:cNvPr id="21" name="Text 17">
            <a:extLst>
              <a:ext uri="{FF2B5EF4-FFF2-40B4-BE49-F238E27FC236}">
                <a16:creationId xmlns:a16="http://schemas.microsoft.com/office/drawing/2014/main" id="{01578220-5DF3-492B-87E2-00A332E0B7EF}"/>
              </a:ext>
            </a:extLst>
          </p:cNvPr>
          <p:cNvSpPr/>
          <p:nvPr/>
        </p:nvSpPr>
        <p:spPr>
          <a:xfrm>
            <a:off x="11247120" y="6583680"/>
            <a:ext cx="640080" cy="274320"/>
          </a:xfrm>
          <a:prstGeom prst="rect">
            <a:avLst/>
          </a:prstGeom>
          <a:noFill/>
          <a:ln/>
        </p:spPr>
        <p:txBody>
          <a:bodyPr wrap="square" lIns="0" tIns="0" rIns="0" bIns="0" rtlCol="0" anchor="ctr"/>
          <a:lstStyle/>
          <a:p>
            <a:pPr marL="0" indent="0" algn="r">
              <a:buNone/>
            </a:pPr>
            <a:r>
              <a:rPr lang="en-US" sz="900">
                <a:solidFill>
                  <a:srgbClr val="FFFFFF"/>
                </a:solidFill>
                <a:latin typeface="Calibri" pitchFamily="34" charset="0"/>
                <a:ea typeface="Calibri" pitchFamily="34" charset="-122"/>
                <a:cs typeface="Calibri" pitchFamily="34" charset="-120"/>
              </a:rPr>
              <a:t>8 / 25</a:t>
            </a:r>
            <a:endParaRPr lang="en-US" sz="900"/>
          </a:p>
        </p:txBody>
      </p:sp>
      <p:sp>
        <p:nvSpPr>
          <p:cNvPr id="22" name="Shape 21">
            <a:extLst>
              <a:ext uri="{FF2B5EF4-FFF2-40B4-BE49-F238E27FC236}">
                <a16:creationId xmlns:a16="http://schemas.microsoft.com/office/drawing/2014/main" id="{C412B326-F0C5-8B13-CA26-6D547D54B58D}"/>
              </a:ext>
            </a:extLst>
          </p:cNvPr>
          <p:cNvSpPr/>
          <p:nvPr/>
        </p:nvSpPr>
        <p:spPr>
          <a:xfrm>
            <a:off x="4643724" y="4841756"/>
            <a:ext cx="5559552" cy="445771"/>
          </a:xfrm>
          <a:prstGeom prst="rect">
            <a:avLst/>
          </a:prstGeom>
          <a:solidFill>
            <a:srgbClr val="F7F6F4"/>
          </a:solidFill>
          <a:ln w="12700">
            <a:solidFill>
              <a:srgbClr val="F7F6F4"/>
            </a:solidFill>
            <a:prstDash val="solid"/>
          </a:ln>
        </p:spPr>
        <p:txBody>
          <a:bodyPr/>
          <a:lstStyle/>
          <a:p>
            <a:endParaRPr lang="de-DE"/>
          </a:p>
        </p:txBody>
      </p:sp>
      <p:sp>
        <p:nvSpPr>
          <p:cNvPr id="24" name="Shape 6">
            <a:extLst>
              <a:ext uri="{FF2B5EF4-FFF2-40B4-BE49-F238E27FC236}">
                <a16:creationId xmlns:a16="http://schemas.microsoft.com/office/drawing/2014/main" id="{6C7386F9-32B8-5702-9035-3A3E1414136A}"/>
              </a:ext>
            </a:extLst>
          </p:cNvPr>
          <p:cNvSpPr/>
          <p:nvPr/>
        </p:nvSpPr>
        <p:spPr>
          <a:xfrm>
            <a:off x="4936579" y="4777089"/>
            <a:ext cx="87617" cy="1384995"/>
          </a:xfrm>
          <a:prstGeom prst="rect">
            <a:avLst/>
          </a:prstGeom>
          <a:solidFill>
            <a:srgbClr val="F39200"/>
          </a:solidFill>
          <a:ln w="12700">
            <a:solidFill>
              <a:srgbClr val="F39200"/>
            </a:solidFill>
            <a:prstDash val="solid"/>
          </a:ln>
        </p:spPr>
        <p:txBody>
          <a:bodyPr/>
          <a:lstStyle/>
          <a:p>
            <a:endParaRPr lang="de-DE"/>
          </a:p>
        </p:txBody>
      </p:sp>
      <p:sp>
        <p:nvSpPr>
          <p:cNvPr id="26" name="Textfeld 25">
            <a:extLst>
              <a:ext uri="{FF2B5EF4-FFF2-40B4-BE49-F238E27FC236}">
                <a16:creationId xmlns:a16="http://schemas.microsoft.com/office/drawing/2014/main" id="{583EE8C1-2FDE-9E72-D151-09E7CF779862}"/>
              </a:ext>
            </a:extLst>
          </p:cNvPr>
          <p:cNvSpPr txBox="1"/>
          <p:nvPr/>
        </p:nvSpPr>
        <p:spPr>
          <a:xfrm>
            <a:off x="5024197" y="4777089"/>
            <a:ext cx="6220066" cy="1384995"/>
          </a:xfrm>
          <a:prstGeom prst="rect">
            <a:avLst/>
          </a:prstGeom>
          <a:solidFill>
            <a:schemeClr val="bg1"/>
          </a:solidFill>
        </p:spPr>
        <p:txBody>
          <a:bodyPr wrap="square" rtlCol="0">
            <a:spAutoFit/>
          </a:bodyPr>
          <a:lstStyle/>
          <a:p>
            <a:r>
              <a:rPr lang="de-DE" sz="1400" b="1" kern="0" spc="200">
                <a:solidFill>
                  <a:srgbClr val="F39200"/>
                </a:solidFill>
                <a:latin typeface="Arial" panose="020B0604020202020204" pitchFamily="34" charset="0"/>
                <a:ea typeface="Calibri" pitchFamily="34" charset="-122"/>
                <a:cs typeface="Arial" panose="020B0604020202020204" pitchFamily="34" charset="0"/>
              </a:rPr>
              <a:t>BEITRAG MEDI FOR HELP</a:t>
            </a:r>
            <a:br>
              <a:rPr lang="de-DE" sz="1400" b="1" kern="0" spc="200">
                <a:solidFill>
                  <a:srgbClr val="F39200"/>
                </a:solidFill>
                <a:latin typeface="Arial" panose="020B0604020202020204" pitchFamily="34" charset="0"/>
                <a:ea typeface="Calibri" pitchFamily="34" charset="-122"/>
                <a:cs typeface="Arial" panose="020B0604020202020204" pitchFamily="34" charset="0"/>
              </a:rPr>
            </a:br>
            <a:endParaRPr lang="de-DE"/>
          </a:p>
          <a:p>
            <a:pPr marL="285750" indent="-285750">
              <a:spcAft>
                <a:spcPts val="600"/>
              </a:spcAft>
              <a:buFont typeface="Arial" panose="020B0604020202020204" pitchFamily="34" charset="0"/>
              <a:buChar char="•"/>
            </a:pPr>
            <a:r>
              <a:rPr lang="de-DE" sz="1400">
                <a:latin typeface="Arial" panose="020B0604020202020204" pitchFamily="34" charset="0"/>
                <a:ea typeface="Calibri" pitchFamily="34" charset="-122"/>
                <a:cs typeface="Arial" panose="020B0604020202020204" pitchFamily="34" charset="0"/>
              </a:rPr>
              <a:t>16 individuelle Flachstrick-Versorgungen der Kinder und Jugendlichen</a:t>
            </a:r>
          </a:p>
          <a:p>
            <a:pPr marL="285750" indent="-285750">
              <a:spcAft>
                <a:spcPts val="600"/>
              </a:spcAft>
              <a:buFont typeface="Arial" panose="020B0604020202020204" pitchFamily="34" charset="0"/>
              <a:buChar char="•"/>
            </a:pPr>
            <a:r>
              <a:rPr lang="de-DE" sz="1400">
                <a:latin typeface="Arial" panose="020B0604020202020204" pitchFamily="34" charset="0"/>
                <a:ea typeface="Calibri" pitchFamily="34" charset="-122"/>
                <a:cs typeface="Arial" panose="020B0604020202020204" pitchFamily="34" charset="0"/>
              </a:rPr>
              <a:t>Beratung und Anpassung der Versorgung durch </a:t>
            </a:r>
            <a:r>
              <a:rPr lang="de-DE" sz="1400" err="1">
                <a:latin typeface="Arial" panose="020B0604020202020204" pitchFamily="34" charset="0"/>
                <a:ea typeface="Calibri" pitchFamily="34" charset="-122"/>
                <a:cs typeface="Arial" panose="020B0604020202020204" pitchFamily="34" charset="0"/>
              </a:rPr>
              <a:t>medi</a:t>
            </a:r>
            <a:r>
              <a:rPr lang="de-DE" sz="1400">
                <a:latin typeface="Arial" panose="020B0604020202020204" pitchFamily="34" charset="0"/>
                <a:ea typeface="Calibri" pitchFamily="34" charset="-122"/>
                <a:cs typeface="Arial" panose="020B0604020202020204" pitchFamily="34" charset="0"/>
              </a:rPr>
              <a:t> Volunteers vor Ort</a:t>
            </a:r>
          </a:p>
          <a:p>
            <a:pPr marL="285750" indent="-285750">
              <a:spcAft>
                <a:spcPts val="600"/>
              </a:spcAft>
              <a:buFont typeface="Arial" panose="020B0604020202020204" pitchFamily="34" charset="0"/>
              <a:buChar char="•"/>
            </a:pPr>
            <a:r>
              <a:rPr lang="de-DE" sz="1400">
                <a:latin typeface="Arial" panose="020B0604020202020204" pitchFamily="34" charset="0"/>
                <a:ea typeface="Calibri" pitchFamily="34" charset="-122"/>
                <a:cs typeface="Arial" panose="020B0604020202020204" pitchFamily="34" charset="0"/>
              </a:rPr>
              <a:t>Finanzielle Unterstützung des Camps</a:t>
            </a:r>
          </a:p>
        </p:txBody>
      </p:sp>
      <p:pic>
        <p:nvPicPr>
          <p:cNvPr id="17" name="Grafik 16" descr="Ein Bild, das Kleidung, Person, draußen, Baum enthält.&#10;&#10;KI-generierte Inhalte können fehlerhaft sein.">
            <a:extLst>
              <a:ext uri="{FF2B5EF4-FFF2-40B4-BE49-F238E27FC236}">
                <a16:creationId xmlns:a16="http://schemas.microsoft.com/office/drawing/2014/main" id="{11A25484-8B5E-B522-E8DC-2476FB540F99}"/>
              </a:ext>
            </a:extLst>
          </p:cNvPr>
          <p:cNvPicPr>
            <a:picLocks noChangeAspect="1"/>
          </p:cNvPicPr>
          <p:nvPr/>
        </p:nvPicPr>
        <p:blipFill>
          <a:blip r:embed="rId3"/>
          <a:stretch>
            <a:fillRect/>
          </a:stretch>
        </p:blipFill>
        <p:spPr>
          <a:xfrm>
            <a:off x="485527" y="3429000"/>
            <a:ext cx="4070580" cy="2906167"/>
          </a:xfrm>
          <a:prstGeom prst="rect">
            <a:avLst/>
          </a:prstGeom>
        </p:spPr>
      </p:pic>
    </p:spTree>
    <p:extLst>
      <p:ext uri="{BB962C8B-B14F-4D97-AF65-F5344CB8AC3E}">
        <p14:creationId xmlns:p14="http://schemas.microsoft.com/office/powerpoint/2010/main" val="23682799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11">
    <p:bg>
      <p:bgPr>
        <a:solidFill>
          <a:srgbClr val="F8F5F0"/>
        </a:solidFill>
        <a:effectLst/>
      </p:bgPr>
    </p:bg>
    <p:spTree>
      <p:nvGrpSpPr>
        <p:cNvPr id="1" name=""/>
        <p:cNvGrpSpPr/>
        <p:nvPr/>
      </p:nvGrpSpPr>
      <p:grpSpPr>
        <a:xfrm>
          <a:off x="0" y="0"/>
          <a:ext cx="0" cy="0"/>
          <a:chOff x="0" y="0"/>
          <a:chExt cx="0" cy="0"/>
        </a:xfrm>
      </p:grpSpPr>
      <p:sp>
        <p:nvSpPr>
          <p:cNvPr id="2" name="Shape 0"/>
          <p:cNvSpPr/>
          <p:nvPr/>
        </p:nvSpPr>
        <p:spPr>
          <a:xfrm>
            <a:off x="457200" y="457200"/>
            <a:ext cx="182880" cy="320040"/>
          </a:xfrm>
          <a:prstGeom prst="rect">
            <a:avLst/>
          </a:prstGeom>
          <a:solidFill>
            <a:srgbClr val="F39200"/>
          </a:solidFill>
          <a:ln w="12700">
            <a:solidFill>
              <a:srgbClr val="F39200"/>
            </a:solidFill>
            <a:prstDash val="solid"/>
          </a:ln>
        </p:spPr>
        <p:txBody>
          <a:bodyPr/>
          <a:lstStyle/>
          <a:p>
            <a:endParaRPr lang="de-DE"/>
          </a:p>
        </p:txBody>
      </p:sp>
      <p:sp>
        <p:nvSpPr>
          <p:cNvPr id="3" name="Text 1"/>
          <p:cNvSpPr/>
          <p:nvPr/>
        </p:nvSpPr>
        <p:spPr>
          <a:xfrm>
            <a:off x="713232" y="457200"/>
            <a:ext cx="5486400" cy="320040"/>
          </a:xfrm>
          <a:prstGeom prst="rect">
            <a:avLst/>
          </a:prstGeom>
          <a:noFill/>
          <a:ln/>
        </p:spPr>
        <p:txBody>
          <a:bodyPr wrap="square" lIns="0" tIns="0" rIns="0" bIns="0" rtlCol="0" anchor="ctr"/>
          <a:lstStyle/>
          <a:p>
            <a:pPr marL="0" indent="0">
              <a:buNone/>
            </a:pPr>
            <a:r>
              <a:rPr lang="en-US" sz="1100" b="1" kern="0" spc="300">
                <a:solidFill>
                  <a:srgbClr val="F39200"/>
                </a:solidFill>
                <a:latin typeface="Arial" panose="020B0604020202020204" pitchFamily="34" charset="0"/>
                <a:ea typeface="Calibri" pitchFamily="34" charset="-122"/>
                <a:cs typeface="Arial" panose="020B0604020202020204" pitchFamily="34" charset="0"/>
              </a:rPr>
              <a:t>05  •  CAMP WATCHME USA</a:t>
            </a:r>
            <a:endParaRPr lang="en-US" sz="1100">
              <a:latin typeface="Arial" panose="020B0604020202020204" pitchFamily="34" charset="0"/>
              <a:cs typeface="Arial" panose="020B0604020202020204" pitchFamily="34" charset="0"/>
            </a:endParaRPr>
          </a:p>
        </p:txBody>
      </p:sp>
      <p:sp>
        <p:nvSpPr>
          <p:cNvPr id="4" name="Text 2"/>
          <p:cNvSpPr/>
          <p:nvPr/>
        </p:nvSpPr>
        <p:spPr>
          <a:xfrm>
            <a:off x="457200" y="868680"/>
            <a:ext cx="11247120" cy="731520"/>
          </a:xfrm>
          <a:prstGeom prst="rect">
            <a:avLst/>
          </a:prstGeom>
          <a:noFill/>
          <a:ln/>
        </p:spPr>
        <p:txBody>
          <a:bodyPr wrap="square" lIns="0" tIns="0" rIns="0" bIns="0" rtlCol="0" anchor="ctr"/>
          <a:lstStyle/>
          <a:p>
            <a:pPr marL="0" indent="0">
              <a:buNone/>
            </a:pPr>
            <a:r>
              <a:rPr lang="en-US" sz="3200" b="1">
                <a:solidFill>
                  <a:srgbClr val="E6007E"/>
                </a:solidFill>
                <a:latin typeface="Arial" panose="020B0604020202020204" pitchFamily="34" charset="0"/>
                <a:ea typeface="Georgia" pitchFamily="34" charset="-122"/>
                <a:cs typeface="Arial" panose="020B0604020202020204" pitchFamily="34" charset="0"/>
              </a:rPr>
              <a:t>Ein Camp, das </a:t>
            </a:r>
            <a:r>
              <a:rPr lang="en-US" sz="3200" b="1" err="1">
                <a:solidFill>
                  <a:srgbClr val="E6007E"/>
                </a:solidFill>
                <a:latin typeface="Arial" panose="020B0604020202020204" pitchFamily="34" charset="0"/>
                <a:ea typeface="Georgia" pitchFamily="34" charset="-122"/>
                <a:cs typeface="Arial" panose="020B0604020202020204" pitchFamily="34" charset="0"/>
              </a:rPr>
              <a:t>verbindet</a:t>
            </a:r>
            <a:endParaRPr lang="en-US" sz="3200">
              <a:latin typeface="Arial" panose="020B0604020202020204" pitchFamily="34" charset="0"/>
              <a:cs typeface="Arial" panose="020B0604020202020204" pitchFamily="34" charset="0"/>
            </a:endParaRPr>
          </a:p>
        </p:txBody>
      </p:sp>
      <p:sp>
        <p:nvSpPr>
          <p:cNvPr id="6" name="Text 4"/>
          <p:cNvSpPr/>
          <p:nvPr/>
        </p:nvSpPr>
        <p:spPr>
          <a:xfrm>
            <a:off x="457200" y="1920240"/>
            <a:ext cx="10972800" cy="1097280"/>
          </a:xfrm>
          <a:prstGeom prst="rect">
            <a:avLst/>
          </a:prstGeom>
          <a:noFill/>
          <a:ln/>
        </p:spPr>
        <p:txBody>
          <a:bodyPr wrap="square" lIns="0" tIns="0" rIns="0" bIns="0" rtlCol="0" anchor="ctr"/>
          <a:lstStyle/>
          <a:p>
            <a:r>
              <a:rPr lang="en-US" sz="1400">
                <a:solidFill>
                  <a:srgbClr val="1A1A1A"/>
                </a:solidFill>
                <a:latin typeface="Arial" panose="020B0604020202020204" pitchFamily="34" charset="0"/>
                <a:ea typeface="Calibri" pitchFamily="34" charset="-122"/>
                <a:cs typeface="Arial" panose="020B0604020202020204" pitchFamily="34" charset="0"/>
              </a:rPr>
              <a:t>Die Mischung </a:t>
            </a:r>
            <a:r>
              <a:rPr lang="en-US" sz="1400" err="1">
                <a:solidFill>
                  <a:srgbClr val="1A1A1A"/>
                </a:solidFill>
                <a:latin typeface="Arial" panose="020B0604020202020204" pitchFamily="34" charset="0"/>
                <a:ea typeface="Calibri" pitchFamily="34" charset="-122"/>
                <a:cs typeface="Arial" panose="020B0604020202020204" pitchFamily="34" charset="0"/>
              </a:rPr>
              <a:t>aus</a:t>
            </a:r>
            <a:r>
              <a:rPr lang="en-US" sz="1400">
                <a:solidFill>
                  <a:srgbClr val="1A1A1A"/>
                </a:solidFill>
                <a:latin typeface="Arial" panose="020B0604020202020204" pitchFamily="34" charset="0"/>
                <a:ea typeface="Calibri" pitchFamily="34" charset="-122"/>
                <a:cs typeface="Arial" panose="020B0604020202020204" pitchFamily="34" charset="0"/>
              </a:rPr>
              <a:t> </a:t>
            </a:r>
            <a:r>
              <a:rPr lang="en-US" sz="1400" err="1">
                <a:solidFill>
                  <a:srgbClr val="1A1A1A"/>
                </a:solidFill>
                <a:latin typeface="Arial" panose="020B0604020202020204" pitchFamily="34" charset="0"/>
                <a:ea typeface="Calibri" pitchFamily="34" charset="-122"/>
                <a:cs typeface="Arial" panose="020B0604020202020204" pitchFamily="34" charset="0"/>
              </a:rPr>
              <a:t>medizinischen</a:t>
            </a:r>
            <a:r>
              <a:rPr lang="en-US" sz="1400">
                <a:solidFill>
                  <a:srgbClr val="1A1A1A"/>
                </a:solidFill>
                <a:latin typeface="Arial" panose="020B0604020202020204" pitchFamily="34" charset="0"/>
                <a:ea typeface="Calibri" pitchFamily="34" charset="-122"/>
                <a:cs typeface="Arial" panose="020B0604020202020204" pitchFamily="34" charset="0"/>
              </a:rPr>
              <a:t> </a:t>
            </a:r>
            <a:r>
              <a:rPr lang="en-US" sz="1400" err="1">
                <a:solidFill>
                  <a:srgbClr val="1A1A1A"/>
                </a:solidFill>
                <a:latin typeface="Arial" panose="020B0604020202020204" pitchFamily="34" charset="0"/>
                <a:ea typeface="Calibri" pitchFamily="34" charset="-122"/>
                <a:cs typeface="Arial" panose="020B0604020202020204" pitchFamily="34" charset="0"/>
              </a:rPr>
              <a:t>Komponenten</a:t>
            </a:r>
            <a:r>
              <a:rPr lang="en-US" sz="1400">
                <a:solidFill>
                  <a:srgbClr val="1A1A1A"/>
                </a:solidFill>
                <a:latin typeface="Arial" panose="020B0604020202020204" pitchFamily="34" charset="0"/>
                <a:ea typeface="Calibri" pitchFamily="34" charset="-122"/>
                <a:cs typeface="Arial" panose="020B0604020202020204" pitchFamily="34" charset="0"/>
              </a:rPr>
              <a:t> und </a:t>
            </a:r>
            <a:r>
              <a:rPr lang="en-US" sz="1400" err="1">
                <a:solidFill>
                  <a:srgbClr val="1A1A1A"/>
                </a:solidFill>
                <a:latin typeface="Arial" panose="020B0604020202020204" pitchFamily="34" charset="0"/>
                <a:ea typeface="Calibri" pitchFamily="34" charset="-122"/>
                <a:cs typeface="Arial" panose="020B0604020202020204" pitchFamily="34" charset="0"/>
              </a:rPr>
              <a:t>Freizeitaktivitäten</a:t>
            </a:r>
            <a:r>
              <a:rPr lang="en-US" sz="1400">
                <a:solidFill>
                  <a:srgbClr val="1A1A1A"/>
                </a:solidFill>
                <a:latin typeface="Arial" panose="020B0604020202020204" pitchFamily="34" charset="0"/>
                <a:ea typeface="Calibri" pitchFamily="34" charset="-122"/>
                <a:cs typeface="Arial" panose="020B0604020202020204" pitchFamily="34" charset="0"/>
              </a:rPr>
              <a:t> </a:t>
            </a:r>
            <a:r>
              <a:rPr lang="en-US" sz="1400" err="1">
                <a:solidFill>
                  <a:srgbClr val="1A1A1A"/>
                </a:solidFill>
                <a:latin typeface="Arial" panose="020B0604020202020204" pitchFamily="34" charset="0"/>
                <a:ea typeface="Calibri" pitchFamily="34" charset="-122"/>
                <a:cs typeface="Arial" panose="020B0604020202020204" pitchFamily="34" charset="0"/>
              </a:rPr>
              <a:t>macht</a:t>
            </a:r>
            <a:r>
              <a:rPr lang="en-US" sz="1400">
                <a:solidFill>
                  <a:srgbClr val="1A1A1A"/>
                </a:solidFill>
                <a:latin typeface="Arial" panose="020B0604020202020204" pitchFamily="34" charset="0"/>
                <a:ea typeface="Calibri" pitchFamily="34" charset="-122"/>
                <a:cs typeface="Arial" panose="020B0604020202020204" pitchFamily="34" charset="0"/>
              </a:rPr>
              <a:t> den </a:t>
            </a:r>
            <a:r>
              <a:rPr lang="en-US" sz="1400" err="1">
                <a:solidFill>
                  <a:srgbClr val="1A1A1A"/>
                </a:solidFill>
                <a:latin typeface="Arial" panose="020B0604020202020204" pitchFamily="34" charset="0"/>
                <a:ea typeface="Calibri" pitchFamily="34" charset="-122"/>
                <a:cs typeface="Arial" panose="020B0604020202020204" pitchFamily="34" charset="0"/>
              </a:rPr>
              <a:t>Charakter</a:t>
            </a:r>
            <a:r>
              <a:rPr lang="en-US" sz="1400">
                <a:solidFill>
                  <a:srgbClr val="1A1A1A"/>
                </a:solidFill>
                <a:latin typeface="Arial" panose="020B0604020202020204" pitchFamily="34" charset="0"/>
                <a:ea typeface="Calibri" pitchFamily="34" charset="-122"/>
                <a:cs typeface="Arial" panose="020B0604020202020204" pitchFamily="34" charset="0"/>
              </a:rPr>
              <a:t> des Camps </a:t>
            </a:r>
            <a:r>
              <a:rPr lang="en-US" sz="1400" err="1">
                <a:solidFill>
                  <a:srgbClr val="1A1A1A"/>
                </a:solidFill>
                <a:latin typeface="Arial" panose="020B0604020202020204" pitchFamily="34" charset="0"/>
                <a:ea typeface="Calibri" pitchFamily="34" charset="-122"/>
                <a:cs typeface="Arial" panose="020B0604020202020204" pitchFamily="34" charset="0"/>
              </a:rPr>
              <a:t>aus</a:t>
            </a:r>
            <a:r>
              <a:rPr lang="en-US" sz="1400">
                <a:solidFill>
                  <a:srgbClr val="1A1A1A"/>
                </a:solidFill>
                <a:latin typeface="Arial" panose="020B0604020202020204" pitchFamily="34" charset="0"/>
                <a:ea typeface="Calibri" pitchFamily="34" charset="-122"/>
                <a:cs typeface="Arial" panose="020B0604020202020204" pitchFamily="34" charset="0"/>
              </a:rPr>
              <a:t> und </a:t>
            </a:r>
            <a:r>
              <a:rPr lang="en-US" sz="1400" err="1">
                <a:solidFill>
                  <a:srgbClr val="1A1A1A"/>
                </a:solidFill>
                <a:latin typeface="Arial" panose="020B0604020202020204" pitchFamily="34" charset="0"/>
                <a:ea typeface="Calibri" pitchFamily="34" charset="-122"/>
                <a:cs typeface="Arial" panose="020B0604020202020204" pitchFamily="34" charset="0"/>
              </a:rPr>
              <a:t>sorgt</a:t>
            </a:r>
            <a:r>
              <a:rPr lang="en-US" sz="1400">
                <a:solidFill>
                  <a:srgbClr val="1A1A1A"/>
                </a:solidFill>
                <a:latin typeface="Arial" panose="020B0604020202020204" pitchFamily="34" charset="0"/>
                <a:ea typeface="Calibri" pitchFamily="34" charset="-122"/>
                <a:cs typeface="Arial" panose="020B0604020202020204" pitchFamily="34" charset="0"/>
              </a:rPr>
              <a:t>                                                                       </a:t>
            </a:r>
            <a:r>
              <a:rPr lang="en-US" sz="1400" err="1">
                <a:solidFill>
                  <a:srgbClr val="1A1A1A"/>
                </a:solidFill>
                <a:latin typeface="Arial" panose="020B0604020202020204" pitchFamily="34" charset="0"/>
                <a:ea typeface="Calibri" pitchFamily="34" charset="-122"/>
                <a:cs typeface="Arial" panose="020B0604020202020204" pitchFamily="34" charset="0"/>
              </a:rPr>
              <a:t>bei</a:t>
            </a:r>
            <a:r>
              <a:rPr lang="en-US" sz="1400">
                <a:solidFill>
                  <a:srgbClr val="1A1A1A"/>
                </a:solidFill>
                <a:latin typeface="Arial" panose="020B0604020202020204" pitchFamily="34" charset="0"/>
                <a:ea typeface="Calibri" pitchFamily="34" charset="-122"/>
                <a:cs typeface="Arial" panose="020B0604020202020204" pitchFamily="34" charset="0"/>
              </a:rPr>
              <a:t> den </a:t>
            </a:r>
            <a:r>
              <a:rPr lang="en-US" sz="1400" err="1">
                <a:solidFill>
                  <a:srgbClr val="1A1A1A"/>
                </a:solidFill>
                <a:latin typeface="Arial" panose="020B0604020202020204" pitchFamily="34" charset="0"/>
                <a:ea typeface="Calibri" pitchFamily="34" charset="-122"/>
                <a:cs typeface="Arial" panose="020B0604020202020204" pitchFamily="34" charset="0"/>
              </a:rPr>
              <a:t>jungen</a:t>
            </a:r>
            <a:r>
              <a:rPr lang="en-US" sz="1400">
                <a:solidFill>
                  <a:srgbClr val="1A1A1A"/>
                </a:solidFill>
                <a:latin typeface="Arial" panose="020B0604020202020204" pitchFamily="34" charset="0"/>
                <a:ea typeface="Calibri" pitchFamily="34" charset="-122"/>
                <a:cs typeface="Arial" panose="020B0604020202020204" pitchFamily="34" charset="0"/>
              </a:rPr>
              <a:t> </a:t>
            </a:r>
            <a:r>
              <a:rPr lang="en-US" sz="1400" err="1">
                <a:solidFill>
                  <a:srgbClr val="1A1A1A"/>
                </a:solidFill>
                <a:latin typeface="Arial" panose="020B0604020202020204" pitchFamily="34" charset="0"/>
                <a:ea typeface="Calibri" pitchFamily="34" charset="-122"/>
                <a:cs typeface="Arial" panose="020B0604020202020204" pitchFamily="34" charset="0"/>
              </a:rPr>
              <a:t>Patient:innen</a:t>
            </a:r>
            <a:r>
              <a:rPr lang="en-US" sz="1400">
                <a:solidFill>
                  <a:srgbClr val="1A1A1A"/>
                </a:solidFill>
                <a:latin typeface="Arial" panose="020B0604020202020204" pitchFamily="34" charset="0"/>
                <a:ea typeface="Calibri" pitchFamily="34" charset="-122"/>
                <a:cs typeface="Arial" panose="020B0604020202020204" pitchFamily="34" charset="0"/>
              </a:rPr>
              <a:t> für </a:t>
            </a:r>
            <a:r>
              <a:rPr lang="en-US" sz="1400" err="1">
                <a:solidFill>
                  <a:srgbClr val="1A1A1A"/>
                </a:solidFill>
                <a:latin typeface="Arial" panose="020B0604020202020204" pitchFamily="34" charset="0"/>
                <a:ea typeface="Calibri" pitchFamily="34" charset="-122"/>
                <a:cs typeface="Arial" panose="020B0604020202020204" pitchFamily="34" charset="0"/>
              </a:rPr>
              <a:t>ein</a:t>
            </a:r>
            <a:r>
              <a:rPr lang="en-US" sz="1400">
                <a:solidFill>
                  <a:srgbClr val="1A1A1A"/>
                </a:solidFill>
                <a:latin typeface="Arial" panose="020B0604020202020204" pitchFamily="34" charset="0"/>
                <a:ea typeface="Calibri" pitchFamily="34" charset="-122"/>
                <a:cs typeface="Arial" panose="020B0604020202020204" pitchFamily="34" charset="0"/>
              </a:rPr>
              <a:t> positives </a:t>
            </a:r>
            <a:r>
              <a:rPr lang="en-US" sz="1400" err="1">
                <a:solidFill>
                  <a:srgbClr val="1A1A1A"/>
                </a:solidFill>
                <a:latin typeface="Arial" panose="020B0604020202020204" pitchFamily="34" charset="0"/>
                <a:ea typeface="Calibri" pitchFamily="34" charset="-122"/>
                <a:cs typeface="Arial" panose="020B0604020202020204" pitchFamily="34" charset="0"/>
              </a:rPr>
              <a:t>Gefühl</a:t>
            </a:r>
            <a:r>
              <a:rPr lang="en-US" sz="1400">
                <a:solidFill>
                  <a:srgbClr val="1A1A1A"/>
                </a:solidFill>
                <a:latin typeface="Arial" panose="020B0604020202020204" pitchFamily="34" charset="0"/>
                <a:ea typeface="Calibri" pitchFamily="34" charset="-122"/>
                <a:cs typeface="Arial" panose="020B0604020202020204" pitchFamily="34" charset="0"/>
              </a:rPr>
              <a:t> der Gemeinschaft und </a:t>
            </a:r>
            <a:r>
              <a:rPr lang="en-US" sz="1400" err="1">
                <a:solidFill>
                  <a:srgbClr val="1A1A1A"/>
                </a:solidFill>
                <a:latin typeface="Arial" panose="020B0604020202020204" pitchFamily="34" charset="0"/>
                <a:ea typeface="Calibri" pitchFamily="34" charset="-122"/>
                <a:cs typeface="Arial" panose="020B0604020202020204" pitchFamily="34" charset="0"/>
              </a:rPr>
              <a:t>Zugehörigkeit</a:t>
            </a:r>
            <a:r>
              <a:rPr lang="en-US" sz="1400">
                <a:solidFill>
                  <a:srgbClr val="1A1A1A"/>
                </a:solidFill>
                <a:latin typeface="Arial" panose="020B0604020202020204" pitchFamily="34" charset="0"/>
                <a:ea typeface="Calibri" pitchFamily="34" charset="-122"/>
                <a:cs typeface="Arial" panose="020B0604020202020204" pitchFamily="34" charset="0"/>
              </a:rPr>
              <a:t>.</a:t>
            </a:r>
            <a:endParaRPr lang="en-US" sz="1400">
              <a:latin typeface="Arial" panose="020B0604020202020204" pitchFamily="34" charset="0"/>
              <a:cs typeface="Arial" panose="020B0604020202020204" pitchFamily="34" charset="0"/>
            </a:endParaRPr>
          </a:p>
        </p:txBody>
      </p:sp>
      <p:sp>
        <p:nvSpPr>
          <p:cNvPr id="37" name="Shape 35"/>
          <p:cNvSpPr/>
          <p:nvPr/>
        </p:nvSpPr>
        <p:spPr>
          <a:xfrm>
            <a:off x="0" y="6583680"/>
            <a:ext cx="12161520" cy="274320"/>
          </a:xfrm>
          <a:prstGeom prst="rect">
            <a:avLst/>
          </a:prstGeom>
          <a:solidFill>
            <a:srgbClr val="E6007E"/>
          </a:solidFill>
          <a:ln w="12700">
            <a:solidFill>
              <a:srgbClr val="E6007E"/>
            </a:solidFill>
            <a:prstDash val="solid"/>
          </a:ln>
        </p:spPr>
        <p:txBody>
          <a:bodyPr/>
          <a:lstStyle/>
          <a:p>
            <a:endParaRPr lang="de-DE"/>
          </a:p>
        </p:txBody>
      </p:sp>
      <p:sp>
        <p:nvSpPr>
          <p:cNvPr id="38" name="Text 36"/>
          <p:cNvSpPr/>
          <p:nvPr/>
        </p:nvSpPr>
        <p:spPr>
          <a:xfrm>
            <a:off x="457200" y="6583680"/>
            <a:ext cx="8229600" cy="274320"/>
          </a:xfrm>
          <a:prstGeom prst="rect">
            <a:avLst/>
          </a:prstGeom>
          <a:noFill/>
          <a:ln/>
        </p:spPr>
        <p:txBody>
          <a:bodyPr wrap="square" lIns="0" tIns="0" rIns="0" bIns="0" rtlCol="0" anchor="ctr"/>
          <a:lstStyle/>
          <a:p>
            <a:pPr marL="0" indent="0">
              <a:buNone/>
            </a:pPr>
            <a:r>
              <a:rPr lang="en-US" sz="900">
                <a:solidFill>
                  <a:srgbClr val="FFFFFF"/>
                </a:solidFill>
                <a:latin typeface="Arial" panose="020B0604020202020204" pitchFamily="34" charset="0"/>
                <a:ea typeface="Calibri" pitchFamily="34" charset="-122"/>
                <a:cs typeface="Arial" panose="020B0604020202020204" pitchFamily="34" charset="0"/>
              </a:rPr>
              <a:t>medi for help  •  Jahresbericht 2025</a:t>
            </a:r>
            <a:endParaRPr lang="en-US" sz="900">
              <a:latin typeface="Arial" panose="020B0604020202020204" pitchFamily="34" charset="0"/>
              <a:cs typeface="Arial" panose="020B0604020202020204" pitchFamily="34" charset="0"/>
            </a:endParaRPr>
          </a:p>
        </p:txBody>
      </p:sp>
      <p:sp>
        <p:nvSpPr>
          <p:cNvPr id="39" name="Text 37"/>
          <p:cNvSpPr/>
          <p:nvPr/>
        </p:nvSpPr>
        <p:spPr>
          <a:xfrm>
            <a:off x="11247120" y="6583680"/>
            <a:ext cx="640080" cy="274320"/>
          </a:xfrm>
          <a:prstGeom prst="rect">
            <a:avLst/>
          </a:prstGeom>
          <a:noFill/>
          <a:ln/>
        </p:spPr>
        <p:txBody>
          <a:bodyPr wrap="square" lIns="0" tIns="0" rIns="0" bIns="0" rtlCol="0" anchor="ctr"/>
          <a:lstStyle/>
          <a:p>
            <a:pPr marL="0" indent="0" algn="r">
              <a:buNone/>
            </a:pPr>
            <a:r>
              <a:rPr lang="en-US" sz="900">
                <a:solidFill>
                  <a:srgbClr val="FFFFFF"/>
                </a:solidFill>
                <a:latin typeface="Calibri" pitchFamily="34" charset="0"/>
                <a:ea typeface="Calibri" pitchFamily="34" charset="-122"/>
                <a:cs typeface="Calibri" pitchFamily="34" charset="-120"/>
              </a:rPr>
              <a:t>9 / 25</a:t>
            </a:r>
            <a:endParaRPr lang="en-US" sz="900"/>
          </a:p>
        </p:txBody>
      </p:sp>
      <p:sp>
        <p:nvSpPr>
          <p:cNvPr id="22" name="Text 3">
            <a:extLst>
              <a:ext uri="{FF2B5EF4-FFF2-40B4-BE49-F238E27FC236}">
                <a16:creationId xmlns:a16="http://schemas.microsoft.com/office/drawing/2014/main" id="{44833845-A3B6-4D66-B1AB-8D377EE14D04}"/>
              </a:ext>
            </a:extLst>
          </p:cNvPr>
          <p:cNvSpPr/>
          <p:nvPr/>
        </p:nvSpPr>
        <p:spPr>
          <a:xfrm>
            <a:off x="472440" y="1714500"/>
            <a:ext cx="11247120" cy="411480"/>
          </a:xfrm>
          <a:prstGeom prst="rect">
            <a:avLst/>
          </a:prstGeom>
          <a:noFill/>
          <a:ln/>
        </p:spPr>
        <p:txBody>
          <a:bodyPr wrap="square" lIns="0" tIns="0" rIns="0" bIns="0" rtlCol="0" anchor="ctr"/>
          <a:lstStyle/>
          <a:p>
            <a:pPr marL="0" indent="0">
              <a:buNone/>
            </a:pPr>
            <a:r>
              <a:rPr lang="en-US" sz="1600" i="1">
                <a:latin typeface="Arial" panose="020B0604020202020204" pitchFamily="34" charset="0"/>
                <a:ea typeface="Georgia" pitchFamily="34" charset="-122"/>
                <a:cs typeface="Arial" panose="020B0604020202020204" pitchFamily="34" charset="0"/>
              </a:rPr>
              <a:t>„Wir erleben ein Gefühl von Gemeinschaft und </a:t>
            </a:r>
            <a:r>
              <a:rPr lang="en-US" sz="1600" i="1" err="1">
                <a:latin typeface="Arial" panose="020B0604020202020204" pitchFamily="34" charset="0"/>
                <a:ea typeface="Georgia" pitchFamily="34" charset="-122"/>
                <a:cs typeface="Arial" panose="020B0604020202020204" pitchFamily="34" charset="0"/>
              </a:rPr>
              <a:t>Zugehörigkeit</a:t>
            </a:r>
            <a:r>
              <a:rPr lang="en-US" sz="1600" i="1">
                <a:latin typeface="Arial" panose="020B0604020202020204" pitchFamily="34" charset="0"/>
                <a:ea typeface="Georgia" pitchFamily="34" charset="-122"/>
                <a:cs typeface="Arial" panose="020B0604020202020204" pitchFamily="34" charset="0"/>
              </a:rPr>
              <a:t>.“</a:t>
            </a:r>
            <a:endParaRPr lang="en-US" sz="1600">
              <a:latin typeface="Arial" panose="020B0604020202020204" pitchFamily="34" charset="0"/>
              <a:cs typeface="Arial" panose="020B0604020202020204" pitchFamily="34" charset="0"/>
            </a:endParaRPr>
          </a:p>
        </p:txBody>
      </p:sp>
      <p:pic>
        <p:nvPicPr>
          <p:cNvPr id="23" name="Grafik 22">
            <a:extLst>
              <a:ext uri="{FF2B5EF4-FFF2-40B4-BE49-F238E27FC236}">
                <a16:creationId xmlns:a16="http://schemas.microsoft.com/office/drawing/2014/main" id="{DBFEF014-0240-6BAF-41C2-1D5A9D1A2F1F}"/>
              </a:ext>
            </a:extLst>
          </p:cNvPr>
          <p:cNvPicPr>
            <a:picLocks noChangeAspect="1"/>
          </p:cNvPicPr>
          <p:nvPr/>
        </p:nvPicPr>
        <p:blipFill>
          <a:blip r:embed="rId3"/>
          <a:stretch>
            <a:fillRect/>
          </a:stretch>
        </p:blipFill>
        <p:spPr>
          <a:xfrm>
            <a:off x="472440" y="2829944"/>
            <a:ext cx="2451463" cy="3433696"/>
          </a:xfrm>
          <a:prstGeom prst="rect">
            <a:avLst/>
          </a:prstGeom>
        </p:spPr>
      </p:pic>
      <p:pic>
        <p:nvPicPr>
          <p:cNvPr id="25" name="Grafik 24">
            <a:extLst>
              <a:ext uri="{FF2B5EF4-FFF2-40B4-BE49-F238E27FC236}">
                <a16:creationId xmlns:a16="http://schemas.microsoft.com/office/drawing/2014/main" id="{DE26E176-2003-93AF-6F9D-DA168004E250}"/>
              </a:ext>
            </a:extLst>
          </p:cNvPr>
          <p:cNvPicPr>
            <a:picLocks noChangeAspect="1"/>
          </p:cNvPicPr>
          <p:nvPr/>
        </p:nvPicPr>
        <p:blipFill>
          <a:blip r:embed="rId4"/>
          <a:stretch>
            <a:fillRect/>
          </a:stretch>
        </p:blipFill>
        <p:spPr>
          <a:xfrm>
            <a:off x="3182983" y="2829944"/>
            <a:ext cx="2451463" cy="3433700"/>
          </a:xfrm>
          <a:prstGeom prst="rect">
            <a:avLst/>
          </a:prstGeom>
        </p:spPr>
      </p:pic>
      <p:pic>
        <p:nvPicPr>
          <p:cNvPr id="26" name="Grafik 25">
            <a:extLst>
              <a:ext uri="{FF2B5EF4-FFF2-40B4-BE49-F238E27FC236}">
                <a16:creationId xmlns:a16="http://schemas.microsoft.com/office/drawing/2014/main" id="{A2DF7769-957F-0D3A-F2C6-C4A29A7F2306}"/>
              </a:ext>
            </a:extLst>
          </p:cNvPr>
          <p:cNvPicPr>
            <a:picLocks noChangeAspect="1"/>
          </p:cNvPicPr>
          <p:nvPr/>
        </p:nvPicPr>
        <p:blipFill>
          <a:blip r:embed="rId5"/>
          <a:stretch>
            <a:fillRect/>
          </a:stretch>
        </p:blipFill>
        <p:spPr>
          <a:xfrm>
            <a:off x="5893526" y="2826329"/>
            <a:ext cx="2451462" cy="3429809"/>
          </a:xfrm>
          <a:prstGeom prst="rect">
            <a:avLst/>
          </a:prstGeom>
        </p:spPr>
      </p:pic>
      <p:pic>
        <p:nvPicPr>
          <p:cNvPr id="1028" name="Picture 4">
            <a:extLst>
              <a:ext uri="{FF2B5EF4-FFF2-40B4-BE49-F238E27FC236}">
                <a16:creationId xmlns:a16="http://schemas.microsoft.com/office/drawing/2014/main" id="{D89C5E1C-38BB-DB96-A1B5-FDC716C994D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3811" r="99"/>
          <a:stretch>
            <a:fillRect/>
          </a:stretch>
        </p:blipFill>
        <p:spPr bwMode="auto">
          <a:xfrm>
            <a:off x="8604068" y="2833831"/>
            <a:ext cx="2214570" cy="34298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a033c1e4-cbd6-4995-b72c-39383d577533" xsi:nil="true"/>
    <lcf76f155ced4ddcb4097134ff3c332f xmlns="3e2fc6bf-10ca-4ab2-a166-5b5956b827d7">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F7E4E1E9514CD247A7BC1EEB2E252AD9" ma:contentTypeVersion="17" ma:contentTypeDescription="Ein neues Dokument erstellen." ma:contentTypeScope="" ma:versionID="f3aba74d10022996d1e751052edc02b2">
  <xsd:schema xmlns:xsd="http://www.w3.org/2001/XMLSchema" xmlns:xs="http://www.w3.org/2001/XMLSchema" xmlns:p="http://schemas.microsoft.com/office/2006/metadata/properties" xmlns:ns2="3e2fc6bf-10ca-4ab2-a166-5b5956b827d7" xmlns:ns3="a033c1e4-cbd6-4995-b72c-39383d577533" targetNamespace="http://schemas.microsoft.com/office/2006/metadata/properties" ma:root="true" ma:fieldsID="b625ae6355a6e3ca39a1a3e23276e26c" ns2:_="" ns3:_="">
    <xsd:import namespace="3e2fc6bf-10ca-4ab2-a166-5b5956b827d7"/>
    <xsd:import namespace="a033c1e4-cbd6-4995-b72c-39383d57753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Location" minOccurs="0"/>
                <xsd:element ref="ns2:MediaServiceOCR" minOccurs="0"/>
                <xsd:element ref="ns2:MediaLengthInSeconds" minOccurs="0"/>
                <xsd:element ref="ns2:lcf76f155ced4ddcb4097134ff3c332f" minOccurs="0"/>
                <xsd:element ref="ns3:TaxCatchAll" minOccurs="0"/>
                <xsd:element ref="ns3:SharedWithUsers" minOccurs="0"/>
                <xsd:element ref="ns3:SharedWithDetail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e2fc6bf-10ca-4ab2-a166-5b5956b827d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Bildmarkierungen" ma:readOnly="false" ma:fieldId="{5cf76f15-5ced-4ddc-b409-7134ff3c332f}" ma:taxonomyMulti="true" ma:sspId="7d0eadd2-1292-467b-a98e-800c2d92718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033c1e4-cbd6-4995-b72c-39383d577533"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1a188d19-7560-4990-95ec-514be8d65b3f}" ma:internalName="TaxCatchAll" ma:showField="CatchAllData" ma:web="a033c1e4-cbd6-4995-b72c-39383d577533">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Freigegeben für -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7ED6F77-56E6-438B-835A-CF97B2E50C34}">
  <ds:schemaRefs>
    <ds:schemaRef ds:uri="3e2fc6bf-10ca-4ab2-a166-5b5956b827d7"/>
    <ds:schemaRef ds:uri="a033c1e4-cbd6-4995-b72c-39383d577533"/>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14FE06A1-D335-43BC-BFC0-354BEA26B50D}">
  <ds:schemaRefs>
    <ds:schemaRef ds:uri="3e2fc6bf-10ca-4ab2-a166-5b5956b827d7"/>
    <ds:schemaRef ds:uri="a033c1e4-cbd6-4995-b72c-39383d57753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2C5864C-FD32-411C-B2B0-F3414B92D63A}">
  <ds:schemaRefs>
    <ds:schemaRef ds:uri="http://schemas.microsoft.com/sharepoint/v3/contenttype/forms"/>
  </ds:schemaRefs>
</ds:datastoreItem>
</file>

<file path=docMetadata/LabelInfo.xml><?xml version="1.0" encoding="utf-8"?>
<clbl:labelList xmlns:clbl="http://schemas.microsoft.com/office/2020/mipLabelMetadata">
  <clbl:label id="{c5546184-c827-45e1-bdca-78353c329c48}" enabled="0" method="" siteId="{c5546184-c827-45e1-bdca-78353c329c48}" removed="1"/>
</clbl:labelList>
</file>

<file path=docProps/app.xml><?xml version="1.0" encoding="utf-8"?>
<Properties xmlns="http://schemas.openxmlformats.org/officeDocument/2006/extended-properties" xmlns:vt="http://schemas.openxmlformats.org/officeDocument/2006/docPropsVTypes">
  <Template/>
  <TotalTime>0</TotalTime>
  <Application>Microsoft Office PowerPoint</Application>
  <PresentationFormat>Widescreen</PresentationFormat>
  <Slides>25</Slides>
  <Notes>25</Notes>
  <HiddenSlides>0</HiddenSlide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Jahresbericht 2025</dc:title>
  <dc:subject>PptxGenJS Presentation</dc:subject>
  <dc:creator>medi for help</dc:creator>
  <cp:revision>1</cp:revision>
  <dcterms:created xsi:type="dcterms:W3CDTF">2026-04-11T21:18:12Z</dcterms:created>
  <dcterms:modified xsi:type="dcterms:W3CDTF">2026-06-26T10:05:06Z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0x010100F7E4E1E9514CD247A7BC1EEB2E252AD9</vt:lpwstr>
  </property>
  <property fmtid="{D5CDD505-2E9C-101B-9397-08002B2CF9AE}" pid="3" name="MediaServiceImageTags">
    <vt:lpwstr/>
  </property>
</Properties>
</file>